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4.xml" ContentType="application/vnd.openxmlformats-officedocument.themeOverr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16.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charts/chart37.xml" ContentType="application/vnd.openxmlformats-officedocument.drawingml.chart+xml"/>
  <Override PartName="/ppt/notesSlides/notesSlide18.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21.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5.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notesSlides/notesSlide26.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notesSlides/notesSlide27.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notesSlides/notesSlide28.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9.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30.xml" ContentType="application/vnd.openxmlformats-officedocument.presentationml.notesSlide+xml"/>
  <Override PartName="/ppt/charts/chart5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charts/chart5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5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5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4.xml" ContentType="application/vnd.openxmlformats-officedocument.presentationml.notesSlide+xml"/>
  <Override PartName="/ppt/charts/chart6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6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6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7.xml" ContentType="application/vnd.openxmlformats-officedocument.presentationml.notesSlide+xml"/>
  <Override PartName="/ppt/charts/chart6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4.xml" ContentType="application/vnd.openxmlformats-officedocument.drawingml.chart+xml"/>
  <Override PartName="/ppt/charts/chart65.xml" ContentType="application/vnd.openxmlformats-officedocument.drawingml.chart+xml"/>
  <Override PartName="/ppt/notesSlides/notesSlide40.xml" ContentType="application/vnd.openxmlformats-officedocument.presentationml.notesSlide+xml"/>
  <Override PartName="/ppt/charts/chart66.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6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1.xml" ContentType="application/vnd.openxmlformats-officedocument.presentationml.notesSlide+xml"/>
  <Override PartName="/ppt/charts/chart6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42.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notesSlides/notesSlide43.xml" ContentType="application/vnd.openxmlformats-officedocument.presentationml.notesSlide+xml"/>
  <Override PartName="/ppt/charts/chart73.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74.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44.xml" ContentType="application/vnd.openxmlformats-officedocument.presentationml.notesSlide+xml"/>
  <Override PartName="/ppt/charts/chart7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7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7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78.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7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0.xml" ContentType="application/vnd.openxmlformats-officedocument.presentationml.notesSlide+xml"/>
  <Override PartName="/ppt/charts/chart8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8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8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8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1.xml" ContentType="application/vnd.openxmlformats-officedocument.presentationml.notesSlide+xml"/>
  <Override PartName="/ppt/charts/chart84.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52.xml" ContentType="application/vnd.openxmlformats-officedocument.presentationml.notesSlide+xml"/>
  <Override PartName="/ppt/charts/chart85.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8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8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3.xml" ContentType="application/vnd.openxmlformats-officedocument.presentationml.notesSlide+xml"/>
  <Override PartName="/ppt/charts/chart8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8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4.xml" ContentType="application/vnd.openxmlformats-officedocument.presentationml.notesSlide+xml"/>
  <Override PartName="/ppt/charts/chart90.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91.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5.xml" ContentType="application/vnd.openxmlformats-officedocument.presentationml.notesSlide+xml"/>
  <Override PartName="/ppt/charts/chart9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93.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9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60.xml" ContentType="application/vnd.openxmlformats-officedocument.presentationml.notesSlide+xml"/>
  <Override PartName="/ppt/charts/chart95.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9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63.xml" ContentType="application/vnd.openxmlformats-officedocument.presentationml.notesSlide+xml"/>
  <Override PartName="/ppt/charts/chart97.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64.xml" ContentType="application/vnd.openxmlformats-officedocument.presentationml.notesSlide+xml"/>
  <Override PartName="/ppt/charts/chart98.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99.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6.xml" ContentType="application/vnd.openxmlformats-officedocument.themeOverride+xml"/>
  <Override PartName="/ppt/charts/chart100.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7.xml" ContentType="application/vnd.openxmlformats-officedocument.themeOverride+xml"/>
  <Override PartName="/ppt/charts/chart101.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8.xml" ContentType="application/vnd.openxmlformats-officedocument.themeOverride+xml"/>
  <Override PartName="/ppt/notesSlides/notesSlide65.xml" ContentType="application/vnd.openxmlformats-officedocument.presentationml.notesSlide+xml"/>
  <Override PartName="/ppt/charts/chart102.xml" ContentType="application/vnd.openxmlformats-officedocument.drawingml.chart+xml"/>
  <Override PartName="/ppt/theme/themeOverride9.xml" ContentType="application/vnd.openxmlformats-officedocument.themeOverride+xml"/>
  <Override PartName="/ppt/notesSlides/notesSlide66.xml" ContentType="application/vnd.openxmlformats-officedocument.presentationml.notesSlide+xml"/>
  <Override PartName="/ppt/charts/chart103.xml" ContentType="application/vnd.openxmlformats-officedocument.drawingml.chart+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304" r:id="rId2"/>
    <p:sldId id="439" r:id="rId3"/>
    <p:sldId id="305" r:id="rId4"/>
    <p:sldId id="306" r:id="rId5"/>
    <p:sldId id="615" r:id="rId6"/>
    <p:sldId id="608" r:id="rId7"/>
    <p:sldId id="448" r:id="rId8"/>
    <p:sldId id="443" r:id="rId9"/>
    <p:sldId id="609" r:id="rId10"/>
    <p:sldId id="610" r:id="rId11"/>
    <p:sldId id="611" r:id="rId12"/>
    <p:sldId id="419" r:id="rId13"/>
    <p:sldId id="355" r:id="rId14"/>
    <p:sldId id="496" r:id="rId15"/>
    <p:sldId id="493" r:id="rId16"/>
    <p:sldId id="617" r:id="rId17"/>
    <p:sldId id="618" r:id="rId18"/>
    <p:sldId id="619" r:id="rId19"/>
    <p:sldId id="625" r:id="rId20"/>
    <p:sldId id="620" r:id="rId21"/>
    <p:sldId id="494" r:id="rId22"/>
    <p:sldId id="428" r:id="rId23"/>
    <p:sldId id="595" r:id="rId24"/>
    <p:sldId id="312" r:id="rId25"/>
    <p:sldId id="366" r:id="rId26"/>
    <p:sldId id="315" r:id="rId27"/>
    <p:sldId id="598" r:id="rId28"/>
    <p:sldId id="364" r:id="rId29"/>
    <p:sldId id="313" r:id="rId30"/>
    <p:sldId id="314" r:id="rId31"/>
    <p:sldId id="471" r:id="rId32"/>
    <p:sldId id="460" r:id="rId33"/>
    <p:sldId id="446" r:id="rId34"/>
    <p:sldId id="308" r:id="rId35"/>
    <p:sldId id="599" r:id="rId36"/>
    <p:sldId id="612" r:id="rId37"/>
    <p:sldId id="480" r:id="rId38"/>
    <p:sldId id="320" r:id="rId39"/>
    <p:sldId id="322" r:id="rId40"/>
    <p:sldId id="324" r:id="rId41"/>
    <p:sldId id="481" r:id="rId42"/>
    <p:sldId id="621" r:id="rId43"/>
    <p:sldId id="548" r:id="rId44"/>
    <p:sldId id="550" r:id="rId45"/>
    <p:sldId id="572" r:id="rId46"/>
    <p:sldId id="459" r:id="rId47"/>
    <p:sldId id="462" r:id="rId48"/>
    <p:sldId id="521" r:id="rId49"/>
    <p:sldId id="524" r:id="rId50"/>
    <p:sldId id="463" r:id="rId51"/>
    <p:sldId id="525" r:id="rId52"/>
    <p:sldId id="528" r:id="rId53"/>
    <p:sldId id="464" r:id="rId54"/>
    <p:sldId id="529" r:id="rId55"/>
    <p:sldId id="531" r:id="rId56"/>
    <p:sldId id="534" r:id="rId57"/>
    <p:sldId id="465" r:id="rId58"/>
    <p:sldId id="622" r:id="rId59"/>
    <p:sldId id="623" r:id="rId60"/>
    <p:sldId id="332" r:id="rId61"/>
    <p:sldId id="383" r:id="rId62"/>
    <p:sldId id="466" r:id="rId63"/>
    <p:sldId id="333" r:id="rId64"/>
    <p:sldId id="386" r:id="rId65"/>
    <p:sldId id="467" r:id="rId66"/>
    <p:sldId id="337" r:id="rId67"/>
    <p:sldId id="613" r:id="rId68"/>
    <p:sldId id="614" r:id="rId69"/>
    <p:sldId id="626" r:id="rId70"/>
    <p:sldId id="627" r:id="rId71"/>
    <p:sldId id="628" r:id="rId72"/>
    <p:sldId id="603" r:id="rId73"/>
    <p:sldId id="504" r:id="rId74"/>
    <p:sldId id="505" r:id="rId75"/>
    <p:sldId id="507" r:id="rId76"/>
    <p:sldId id="508" r:id="rId77"/>
    <p:sldId id="605" r:id="rId78"/>
    <p:sldId id="442" r:id="rId79"/>
    <p:sldId id="474" r:id="rId80"/>
    <p:sldId id="583" r:id="rId81"/>
    <p:sldId id="584" r:id="rId82"/>
    <p:sldId id="624" r:id="rId83"/>
    <p:sldId id="348" r:id="rId84"/>
    <p:sldId id="607" r:id="rId85"/>
    <p:sldId id="285" r:id="rId8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3" userDrawn="1">
          <p15:clr>
            <a:srgbClr val="A4A3A4"/>
          </p15:clr>
        </p15:guide>
        <p15:guide id="2" pos="43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2R S2R Office 5" initials="SSO5" lastIdx="29" clrIdx="0">
    <p:extLst>
      <p:ext uri="{19B8F6BF-5375-455C-9EA6-DF929625EA0E}">
        <p15:presenceInfo xmlns:p15="http://schemas.microsoft.com/office/powerpoint/2012/main" userId="d2cdcb92b7a257a9" providerId="Windows Live"/>
      </p:ext>
    </p:extLst>
  </p:cmAuthor>
  <p:cmAuthor id="2" name="Fabian San Juan" initials="FSJ" lastIdx="1" clrIdx="1">
    <p:extLst>
      <p:ext uri="{19B8F6BF-5375-455C-9EA6-DF929625EA0E}">
        <p15:presenceInfo xmlns:p15="http://schemas.microsoft.com/office/powerpoint/2012/main" userId="b3bb0e09ba085d08" providerId="Windows Live"/>
      </p:ext>
    </p:extLst>
  </p:cmAuthor>
  <p:cmAuthor id="3" name="eva ayala" initials="ea" lastIdx="1" clrIdx="2">
    <p:extLst>
      <p:ext uri="{19B8F6BF-5375-455C-9EA6-DF929625EA0E}">
        <p15:presenceInfo xmlns:p15="http://schemas.microsoft.com/office/powerpoint/2012/main" userId="0c8f51ac4eadb1a0" providerId="Windows Live"/>
      </p:ext>
    </p:extLst>
  </p:cmAuthor>
  <p:cmAuthor id="4" name="Daniel Ruiz" initials="DR" lastIdx="1" clrIdx="3">
    <p:extLst>
      <p:ext uri="{19B8F6BF-5375-455C-9EA6-DF929625EA0E}">
        <p15:presenceInfo xmlns:p15="http://schemas.microsoft.com/office/powerpoint/2012/main" userId="5823d70774e3f9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0070C0"/>
    <a:srgbClr val="FFF6DD"/>
    <a:srgbClr val="F0F4FA"/>
    <a:srgbClr val="C19306"/>
    <a:srgbClr val="000000"/>
    <a:srgbClr val="10213B"/>
    <a:srgbClr val="595959"/>
    <a:srgbClr val="FCF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EFDEC-FDEF-4D89-BD12-D79A303E423E}" v="64" dt="2025-05-19T20:06:35.19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5033" autoAdjust="0"/>
  </p:normalViewPr>
  <p:slideViewPr>
    <p:cSldViewPr snapToGrid="0">
      <p:cViewPr varScale="1">
        <p:scale>
          <a:sx n="63" d="100"/>
          <a:sy n="63" d="100"/>
        </p:scale>
        <p:origin x="1024" y="56"/>
      </p:cViewPr>
      <p:guideLst>
        <p:guide orient="horz" pos="1933"/>
        <p:guide pos="43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9.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3.xml"/><Relationship Id="rId1" Type="http://schemas.microsoft.com/office/2011/relationships/chartStyle" Target="style23.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24.xml"/><Relationship Id="rId1" Type="http://schemas.microsoft.com/office/2011/relationships/chartStyle" Target="style24.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25.xml"/><Relationship Id="rId1" Type="http://schemas.microsoft.com/office/2011/relationships/chartStyle" Target="style25.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26.xml"/><Relationship Id="rId1" Type="http://schemas.microsoft.com/office/2011/relationships/chartStyle" Target="style26.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7.xml"/><Relationship Id="rId1" Type="http://schemas.microsoft.com/office/2011/relationships/chartStyle" Target="style27.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8.xml"/><Relationship Id="rId1" Type="http://schemas.microsoft.com/office/2011/relationships/chartStyle" Target="style28.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9.xml"/><Relationship Id="rId1" Type="http://schemas.microsoft.com/office/2011/relationships/chartStyle" Target="style29.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30.xml"/><Relationship Id="rId1" Type="http://schemas.microsoft.com/office/2011/relationships/chartStyle" Target="style30.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31.xml"/><Relationship Id="rId1" Type="http://schemas.microsoft.com/office/2011/relationships/chartStyle" Target="style31.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32.xml"/><Relationship Id="rId1" Type="http://schemas.microsoft.com/office/2011/relationships/chartStyle" Target="style32.xml"/></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33.xml"/><Relationship Id="rId1" Type="http://schemas.microsoft.com/office/2011/relationships/chartStyle" Target="style3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34.xml"/><Relationship Id="rId1" Type="http://schemas.microsoft.com/office/2011/relationships/chartStyle" Target="style3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35.xml"/><Relationship Id="rId1" Type="http://schemas.microsoft.com/office/2011/relationships/chartStyle" Target="style35.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36.xml"/><Relationship Id="rId1" Type="http://schemas.microsoft.com/office/2011/relationships/chartStyle" Target="style3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37.xml"/><Relationship Id="rId1" Type="http://schemas.microsoft.com/office/2011/relationships/chartStyle" Target="style37.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38.xml"/><Relationship Id="rId1" Type="http://schemas.microsoft.com/office/2011/relationships/chartStyle" Target="style3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39.xml"/><Relationship Id="rId1" Type="http://schemas.microsoft.com/office/2011/relationships/chartStyle" Target="style3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40.xml"/><Relationship Id="rId1" Type="http://schemas.microsoft.com/office/2011/relationships/chartStyle" Target="style40.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41.xml"/><Relationship Id="rId1" Type="http://schemas.microsoft.com/office/2011/relationships/chartStyle" Target="style41.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42.xml"/><Relationship Id="rId1" Type="http://schemas.microsoft.com/office/2011/relationships/chartStyle" Target="style4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43.xml"/><Relationship Id="rId1" Type="http://schemas.microsoft.com/office/2011/relationships/chartStyle" Target="style43.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44.xml"/><Relationship Id="rId1" Type="http://schemas.microsoft.com/office/2011/relationships/chartStyle" Target="style44.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45.xml"/><Relationship Id="rId1" Type="http://schemas.microsoft.com/office/2011/relationships/chartStyle" Target="style45.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46.xml"/><Relationship Id="rId1" Type="http://schemas.microsoft.com/office/2011/relationships/chartStyle" Target="style46.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47.xml"/><Relationship Id="rId1" Type="http://schemas.microsoft.com/office/2011/relationships/chartStyle" Target="style47.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48.xml"/><Relationship Id="rId1" Type="http://schemas.microsoft.com/office/2011/relationships/chartStyle" Target="style48.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49.xml"/><Relationship Id="rId1" Type="http://schemas.microsoft.com/office/2011/relationships/chartStyle" Target="style49.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50.xml"/><Relationship Id="rId1" Type="http://schemas.microsoft.com/office/2011/relationships/chartStyle" Target="style50.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51.xml"/><Relationship Id="rId1" Type="http://schemas.microsoft.com/office/2011/relationships/chartStyle" Target="style51.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52.xml"/><Relationship Id="rId1" Type="http://schemas.microsoft.com/office/2011/relationships/chartStyle" Target="style52.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53.xml"/><Relationship Id="rId1" Type="http://schemas.microsoft.com/office/2011/relationships/chartStyle" Target="style53.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54.xml"/><Relationship Id="rId1" Type="http://schemas.microsoft.com/office/2011/relationships/chartStyle" Target="style54.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55.xml"/><Relationship Id="rId1" Type="http://schemas.microsoft.com/office/2011/relationships/chartStyle" Target="style55.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56.xml"/><Relationship Id="rId1" Type="http://schemas.microsoft.com/office/2011/relationships/chartStyle" Target="style56.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57.xml"/><Relationship Id="rId1" Type="http://schemas.microsoft.com/office/2011/relationships/chartStyle" Target="style57.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58.xml"/><Relationship Id="rId1" Type="http://schemas.microsoft.com/office/2011/relationships/chartStyle" Target="style58.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59.xml"/><Relationship Id="rId1" Type="http://schemas.microsoft.com/office/2011/relationships/chartStyle" Target="style59.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60.xml"/><Relationship Id="rId1" Type="http://schemas.microsoft.com/office/2011/relationships/chartStyle" Target="style60.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61.xml"/><Relationship Id="rId1" Type="http://schemas.microsoft.com/office/2011/relationships/chartStyle" Target="style61.xm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30100714775194692"/>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8805018880117883"/>
                      <c:h val="0.3175689472438929"/>
                    </c:manualLayout>
                  </c15:layout>
                </c:ext>
                <c:ext xmlns:c16="http://schemas.microsoft.com/office/drawing/2014/chart" uri="{C3380CC4-5D6E-409C-BE32-E72D297353CC}">
                  <c16:uniqueId val="{00000002-8825-EC4C-8C0C-9FC32DDB75F5}"/>
                </c:ext>
              </c:extLst>
            </c:dLbl>
            <c:dLbl>
              <c:idx val="1"/>
              <c:showLegendKey val="0"/>
              <c:showVal val="1"/>
              <c:showCatName val="0"/>
              <c:showSerName val="0"/>
              <c:showPercent val="0"/>
              <c:showBubbleSize val="0"/>
              <c:extLst>
                <c:ext xmlns:c15="http://schemas.microsoft.com/office/drawing/2012/chart" uri="{CE6537A1-D6FC-4f65-9D91-7224C49458BB}">
                  <c15:layout>
                    <c:manualLayout>
                      <c:w val="0.34752373087988059"/>
                      <c:h val="0.3175689472438929"/>
                    </c:manualLayout>
                  </c15:layout>
                </c:ext>
                <c:ext xmlns:c16="http://schemas.microsoft.com/office/drawing/2014/chart" uri="{C3380CC4-5D6E-409C-BE32-E72D297353CC}">
                  <c16:uniqueId val="{00000003-8825-EC4C-8C0C-9FC32DDB75F5}"/>
                </c:ext>
              </c:extLst>
            </c:dLbl>
            <c:spPr>
              <a:noFill/>
              <a:ln>
                <a:noFill/>
              </a:ln>
              <a:effectLst/>
            </c:spPr>
            <c:txPr>
              <a:bodyPr wrap="square" lIns="38100" tIns="19050" rIns="38100" bIns="19050" anchor="ctr">
                <a:spAutoFit/>
              </a:bodyPr>
              <a:lstStyle/>
              <a:p>
                <a:pPr>
                  <a:defRPr sz="1200" b="1">
                    <a:solidFill>
                      <a:srgbClr val="10213B"/>
                    </a:solidFill>
                    <a:latin typeface="Trebuchet MS" panose="020B070302020209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0.19</c:v>
                </c:pt>
                <c:pt idx="1">
                  <c:v>0.09</c:v>
                </c:pt>
              </c:numCache>
            </c:numRef>
          </c:val>
          <c:extLst>
            <c:ext xmlns:c16="http://schemas.microsoft.com/office/drawing/2014/chart" uri="{C3380CC4-5D6E-409C-BE32-E72D297353CC}">
              <c16:uniqueId val="{00000000-8825-EC4C-8C0C-9FC32DDB75F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0.30000000000000004"/>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49864463663355E-2"/>
          <c:y val="0"/>
          <c:w val="0.63750290435007106"/>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horzOverflow="clip"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92</c:v>
                </c:pt>
                <c:pt idx="1">
                  <c:v>92</c:v>
                </c:pt>
                <c:pt idx="2">
                  <c:v>83</c:v>
                </c:pt>
                <c:pt idx="3">
                  <c:v>82</c:v>
                </c:pt>
                <c:pt idx="4">
                  <c:v>80</c:v>
                </c:pt>
                <c:pt idx="5">
                  <c:v>78</c:v>
                </c:pt>
              </c:numCache>
            </c:numRef>
          </c:val>
          <c:extLst>
            <c:ext xmlns:c16="http://schemas.microsoft.com/office/drawing/2014/chart" uri="{C3380CC4-5D6E-409C-BE32-E72D297353CC}">
              <c16:uniqueId val="{00000000-CA34-B64C-8434-6A262A93AE77}"/>
            </c:ext>
          </c:extLst>
        </c:ser>
        <c:dLbls>
          <c:showLegendKey val="0"/>
          <c:showVal val="0"/>
          <c:showCatName val="0"/>
          <c:showSerName val="0"/>
          <c:showPercent val="0"/>
          <c:showBubbleSize val="0"/>
        </c:dLbls>
        <c:gapWidth val="150"/>
        <c:axId val="1787801968"/>
        <c:axId val="1787803616"/>
      </c:barChart>
      <c:catAx>
        <c:axId val="1787801968"/>
        <c:scaling>
          <c:orientation val="maxMin"/>
        </c:scaling>
        <c:delete val="1"/>
        <c:axPos val="l"/>
        <c:numFmt formatCode="#&quot;%&quot;" sourceLinked="0"/>
        <c:majorTickMark val="none"/>
        <c:minorTickMark val="none"/>
        <c:tickLblPos val="nextTo"/>
        <c:crossAx val="1787803616"/>
        <c:crossesAt val="0"/>
        <c:auto val="1"/>
        <c:lblAlgn val="ctr"/>
        <c:lblOffset val="100"/>
        <c:noMultiLvlLbl val="0"/>
      </c:catAx>
      <c:valAx>
        <c:axId val="1787803616"/>
        <c:scaling>
          <c:orientation val="minMax"/>
          <c:max val="10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1.5733350677184472E-2"/>
          <c:y val="0"/>
          <c:w val="0.58201738331486752"/>
          <c:h val="1"/>
        </c:manualLayout>
      </c:layout>
      <c:barChart>
        <c:barDir val="bar"/>
        <c:grouping val="clustered"/>
        <c:varyColors val="0"/>
        <c:ser>
          <c:idx val="0"/>
          <c:order val="0"/>
          <c:tx>
            <c:strRef>
              <c:f>Hoja1!$B$1</c:f>
              <c:strCache>
                <c:ptCount val="1"/>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General</c:formatCode>
                <c:ptCount val="9"/>
              </c:numCache>
            </c:numRef>
          </c:cat>
          <c:val>
            <c:numRef>
              <c:f>Hoja1!$B$2:$B$10</c:f>
              <c:numCache>
                <c:formatCode>0</c:formatCode>
                <c:ptCount val="9"/>
                <c:pt idx="0">
                  <c:v>45</c:v>
                </c:pt>
                <c:pt idx="1">
                  <c:v>43</c:v>
                </c:pt>
                <c:pt idx="2">
                  <c:v>41</c:v>
                </c:pt>
                <c:pt idx="3">
                  <c:v>37</c:v>
                </c:pt>
                <c:pt idx="4">
                  <c:v>34</c:v>
                </c:pt>
                <c:pt idx="5">
                  <c:v>32</c:v>
                </c:pt>
                <c:pt idx="6">
                  <c:v>14</c:v>
                </c:pt>
                <c:pt idx="7">
                  <c:v>10</c:v>
                </c:pt>
                <c:pt idx="8">
                  <c:v>17</c:v>
                </c:pt>
              </c:numCache>
            </c:numRef>
          </c:val>
          <c:extLst>
            <c:ext xmlns:c16="http://schemas.microsoft.com/office/drawing/2014/chart" uri="{C3380CC4-5D6E-409C-BE32-E72D297353CC}">
              <c16:uniqueId val="{00000000-9169-4B86-971A-C1386A0E7FB7}"/>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11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7.933164151457903E-3"/>
          <c:y val="0"/>
          <c:w val="0.58201738331486752"/>
          <c:h val="1"/>
        </c:manualLayout>
      </c:layout>
      <c:barChart>
        <c:barDir val="bar"/>
        <c:grouping val="clustered"/>
        <c:varyColors val="0"/>
        <c:ser>
          <c:idx val="0"/>
          <c:order val="0"/>
          <c:tx>
            <c:strRef>
              <c:f>Hoja1!$B$1</c:f>
              <c:strCache>
                <c:ptCount val="1"/>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Hoja1!$A$2:$A$10</c:f>
              <c:numCache>
                <c:formatCode>General</c:formatCode>
                <c:ptCount val="9"/>
              </c:numCache>
            </c:numRef>
          </c:cat>
          <c:val>
            <c:numRef>
              <c:f>Hoja1!$B$2:$B$10</c:f>
              <c:numCache>
                <c:formatCode>0</c:formatCode>
                <c:ptCount val="9"/>
                <c:pt idx="0">
                  <c:v>49</c:v>
                </c:pt>
                <c:pt idx="1">
                  <c:v>48</c:v>
                </c:pt>
                <c:pt idx="2">
                  <c:v>42</c:v>
                </c:pt>
                <c:pt idx="3">
                  <c:v>27</c:v>
                </c:pt>
                <c:pt idx="4">
                  <c:v>27</c:v>
                </c:pt>
                <c:pt idx="5">
                  <c:v>47</c:v>
                </c:pt>
                <c:pt idx="6">
                  <c:v>24</c:v>
                </c:pt>
                <c:pt idx="7">
                  <c:v>10</c:v>
                </c:pt>
                <c:pt idx="8">
                  <c:v>15</c:v>
                </c:pt>
              </c:numCache>
            </c:numRef>
          </c:val>
          <c:extLst>
            <c:ext xmlns:c16="http://schemas.microsoft.com/office/drawing/2014/chart" uri="{C3380CC4-5D6E-409C-BE32-E72D297353CC}">
              <c16:uniqueId val="{00000000-E5CF-4941-9282-88D5FE988028}"/>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11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23249008287099734"/>
          <c:y val="7.0223015694639401E-2"/>
          <c:w val="0.73374537476380697"/>
          <c:h val="0.88272283269316099"/>
        </c:manualLayout>
      </c:layout>
      <c:barChart>
        <c:barDir val="col"/>
        <c:grouping val="stacked"/>
        <c:varyColors val="0"/>
        <c:ser>
          <c:idx val="0"/>
          <c:order val="0"/>
          <c:tx>
            <c:strRef>
              <c:f>Hoja1!$B$1</c:f>
              <c:strCache>
                <c:ptCount val="1"/>
                <c:pt idx="0">
                  <c:v>(1)-1) Muy caro</c:v>
                </c:pt>
              </c:strCache>
            </c:strRef>
          </c:tx>
          <c:spPr>
            <a:solidFill>
              <a:srgbClr val="FFFFFF">
                <a:lumMod val="8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1"/>
              </c:numCache>
            </c:numRef>
          </c:cat>
          <c:val>
            <c:numRef>
              <c:f>Hoja1!$B$2:$B$8</c:f>
              <c:numCache>
                <c:formatCode>0</c:formatCode>
                <c:ptCount val="1"/>
                <c:pt idx="0">
                  <c:v>14</c:v>
                </c:pt>
              </c:numCache>
            </c:numRef>
          </c:val>
          <c:extLst>
            <c:ext xmlns:c16="http://schemas.microsoft.com/office/drawing/2014/chart" uri="{C3380CC4-5D6E-409C-BE32-E72D297353CC}">
              <c16:uniqueId val="{00000000-0E81-406D-8921-12DF0395501D}"/>
            </c:ext>
          </c:extLst>
        </c:ser>
        <c:ser>
          <c:idx val="1"/>
          <c:order val="1"/>
          <c:tx>
            <c:strRef>
              <c:f>Hoja1!$C$1</c:f>
              <c:strCache>
                <c:ptCount val="1"/>
                <c:pt idx="0">
                  <c:v>(2)--  2  -</c:v>
                </c:pt>
              </c:strCache>
            </c:strRef>
          </c:tx>
          <c:spPr>
            <a:solidFill>
              <a:srgbClr val="FFF2CC"/>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1"/>
              </c:numCache>
            </c:numRef>
          </c:cat>
          <c:val>
            <c:numRef>
              <c:f>Hoja1!$C$2:$C$8</c:f>
              <c:numCache>
                <c:formatCode>0</c:formatCode>
                <c:ptCount val="1"/>
                <c:pt idx="0">
                  <c:v>26</c:v>
                </c:pt>
              </c:numCache>
            </c:numRef>
          </c:val>
          <c:extLst>
            <c:ext xmlns:c16="http://schemas.microsoft.com/office/drawing/2014/chart" uri="{C3380CC4-5D6E-409C-BE32-E72D297353CC}">
              <c16:uniqueId val="{00000001-0E81-406D-8921-12DF0395501D}"/>
            </c:ext>
          </c:extLst>
        </c:ser>
        <c:ser>
          <c:idx val="2"/>
          <c:order val="2"/>
          <c:tx>
            <c:strRef>
              <c:f>Hoja1!$D$1</c:f>
              <c:strCache>
                <c:ptCount val="1"/>
                <c:pt idx="0">
                  <c:v>(3)--  3  -</c:v>
                </c:pt>
              </c:strCache>
            </c:strRef>
          </c:tx>
          <c:spPr>
            <a:solidFill>
              <a:srgbClr val="FFDA66"/>
            </a:solidFill>
          </c:spPr>
          <c:invertIfNegative val="0"/>
          <c:dLbls>
            <c:numFmt formatCode="#&quot;%&quot;" sourceLinked="0"/>
            <c:spPr>
              <a:noFill/>
              <a:ln>
                <a:noFill/>
              </a:ln>
              <a:effectLst/>
            </c:spPr>
            <c:txPr>
              <a:bodyPr wrap="square" lIns="38100" tIns="19050" rIns="38100" bIns="19050" anchor="ctr">
                <a:spAutoFit/>
              </a:bodyPr>
              <a:lstStyle/>
              <a:p>
                <a:pPr>
                  <a:defRPr sz="1200">
                    <a:solidFill>
                      <a:schemeClr val="tx1"/>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1"/>
              </c:numCache>
            </c:numRef>
          </c:cat>
          <c:val>
            <c:numRef>
              <c:f>Hoja1!$D$2:$D$8</c:f>
              <c:numCache>
                <c:formatCode>0</c:formatCode>
                <c:ptCount val="1"/>
                <c:pt idx="0">
                  <c:v>37</c:v>
                </c:pt>
              </c:numCache>
            </c:numRef>
          </c:val>
          <c:extLst>
            <c:ext xmlns:c16="http://schemas.microsoft.com/office/drawing/2014/chart" uri="{C3380CC4-5D6E-409C-BE32-E72D297353CC}">
              <c16:uniqueId val="{00000002-0E81-406D-8921-12DF0395501D}"/>
            </c:ext>
          </c:extLst>
        </c:ser>
        <c:ser>
          <c:idx val="3"/>
          <c:order val="3"/>
          <c:tx>
            <c:strRef>
              <c:f>Hoja1!$E$1</c:f>
              <c:strCache>
                <c:ptCount val="1"/>
                <c:pt idx="0">
                  <c:v>(4)--  4  -</c:v>
                </c:pt>
              </c:strCache>
            </c:strRef>
          </c:tx>
          <c:spPr>
            <a:solidFill>
              <a:srgbClr val="FFC001"/>
            </a:solidFill>
          </c:spPr>
          <c:invertIfNegative val="0"/>
          <c:dLbls>
            <c:numFmt formatCode="#&quot;%&quot;" sourceLinked="0"/>
            <c:spPr>
              <a:noFill/>
              <a:ln>
                <a:noFill/>
              </a:ln>
              <a:effectLst/>
            </c:spPr>
            <c:txPr>
              <a:bodyPr wrap="square" lIns="38100" tIns="19050" rIns="38100" bIns="19050" anchor="ctr">
                <a:spAutoFit/>
              </a:bodyPr>
              <a:lstStyle/>
              <a:p>
                <a:pPr>
                  <a:defRPr sz="1200">
                    <a:solidFill>
                      <a:schemeClr val="tx1"/>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1"/>
              </c:numCache>
            </c:numRef>
          </c:cat>
          <c:val>
            <c:numRef>
              <c:f>Hoja1!$E$2:$E$8</c:f>
              <c:numCache>
                <c:formatCode>0</c:formatCode>
                <c:ptCount val="1"/>
                <c:pt idx="0">
                  <c:v>14</c:v>
                </c:pt>
              </c:numCache>
            </c:numRef>
          </c:val>
          <c:extLst>
            <c:ext xmlns:c16="http://schemas.microsoft.com/office/drawing/2014/chart" uri="{C3380CC4-5D6E-409C-BE32-E72D297353CC}">
              <c16:uniqueId val="{00000003-0E81-406D-8921-12DF0395501D}"/>
            </c:ext>
          </c:extLst>
        </c:ser>
        <c:ser>
          <c:idx val="4"/>
          <c:order val="4"/>
          <c:tx>
            <c:strRef>
              <c:f>Hoja1!$F$1</c:f>
              <c:strCache>
                <c:ptCount val="1"/>
                <c:pt idx="0">
                  <c:v>(5)-5) Muy barato</c:v>
                </c:pt>
              </c:strCache>
            </c:strRef>
          </c:tx>
          <c:spPr>
            <a:solidFill>
              <a:srgbClr val="EA8C0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1"/>
              </c:numCache>
            </c:numRef>
          </c:cat>
          <c:val>
            <c:numRef>
              <c:f>Hoja1!$F$2:$F$8</c:f>
              <c:numCache>
                <c:formatCode>0</c:formatCode>
                <c:ptCount val="1"/>
                <c:pt idx="0">
                  <c:v>9</c:v>
                </c:pt>
              </c:numCache>
            </c:numRef>
          </c:val>
          <c:extLst>
            <c:ext xmlns:c16="http://schemas.microsoft.com/office/drawing/2014/chart" uri="{C3380CC4-5D6E-409C-BE32-E72D297353CC}">
              <c16:uniqueId val="{00000006-0E81-406D-8921-12DF0395501D}"/>
            </c:ext>
          </c:extLst>
        </c:ser>
        <c:dLbls>
          <c:showLegendKey val="0"/>
          <c:showVal val="0"/>
          <c:showCatName val="0"/>
          <c:showSerName val="0"/>
          <c:showPercent val="0"/>
          <c:showBubbleSize val="0"/>
        </c:dLbls>
        <c:gapWidth val="360"/>
        <c:overlap val="100"/>
        <c:axId val="618223872"/>
        <c:axId val="618237952"/>
      </c:barChart>
      <c:catAx>
        <c:axId val="618223872"/>
        <c:scaling>
          <c:orientation val="minMax"/>
        </c:scaling>
        <c:delete val="1"/>
        <c:axPos val="b"/>
        <c:numFmt formatCode="General" sourceLinked="1"/>
        <c:majorTickMark val="out"/>
        <c:minorTickMark val="none"/>
        <c:tickLblPos val="nextTo"/>
        <c:crossAx val="618237952"/>
        <c:crosses val="autoZero"/>
        <c:auto val="1"/>
        <c:lblAlgn val="ctr"/>
        <c:lblOffset val="100"/>
        <c:noMultiLvlLbl val="1"/>
      </c:catAx>
      <c:valAx>
        <c:axId val="618237952"/>
        <c:scaling>
          <c:orientation val="minMax"/>
          <c:max val="100"/>
        </c:scaling>
        <c:delete val="1"/>
        <c:axPos val="l"/>
        <c:numFmt formatCode="0" sourceLinked="1"/>
        <c:majorTickMark val="out"/>
        <c:minorTickMark val="none"/>
        <c:tickLblPos val="nextTo"/>
        <c:crossAx val="618223872"/>
        <c:crosses val="autoZero"/>
        <c:crossBetween val="between"/>
      </c:valAx>
      <c:spPr>
        <a:noFill/>
        <a:ln>
          <a:noFill/>
        </a:ln>
        <a:effectLst/>
      </c:spPr>
    </c:plotArea>
    <c:legend>
      <c:legendPos val="l"/>
      <c:layout>
        <c:manualLayout>
          <c:xMode val="edge"/>
          <c:yMode val="edge"/>
          <c:x val="1.6294515890360576E-2"/>
          <c:y val="8.3740082183764247E-2"/>
          <c:w val="0.33474647660039314"/>
          <c:h val="0.85944764949951258"/>
        </c:manualLayout>
      </c:layout>
      <c:overlay val="0"/>
      <c:txPr>
        <a:bodyPr/>
        <a:lstStyle/>
        <a:p>
          <a:pPr>
            <a:defRPr sz="1200">
              <a:latin typeface="Trebuchet MS" panose="020B0603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0.23249008287099734"/>
          <c:y val="7.0223015694639401E-2"/>
          <c:w val="0.73374537476380697"/>
          <c:h val="0.88272283269316099"/>
        </c:manualLayout>
      </c:layout>
      <c:barChart>
        <c:barDir val="col"/>
        <c:grouping val="stacked"/>
        <c:varyColors val="0"/>
        <c:ser>
          <c:idx val="0"/>
          <c:order val="0"/>
          <c:tx>
            <c:strRef>
              <c:f>Hoja1!$B$1</c:f>
              <c:strCache>
                <c:ptCount val="1"/>
                <c:pt idx="0">
                  <c:v>Muy caro para el beneficio</c:v>
                </c:pt>
              </c:strCache>
            </c:strRef>
          </c:tx>
          <c:spPr>
            <a:solidFill>
              <a:srgbClr val="FFFFFF">
                <a:lumMod val="85000"/>
              </a:srgb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2"/>
              </c:numCache>
            </c:numRef>
          </c:cat>
          <c:val>
            <c:numRef>
              <c:f>Hoja1!$B$2:$B$9</c:f>
              <c:numCache>
                <c:formatCode>0</c:formatCode>
                <c:ptCount val="2"/>
                <c:pt idx="0">
                  <c:v>7</c:v>
                </c:pt>
                <c:pt idx="1">
                  <c:v>6</c:v>
                </c:pt>
              </c:numCache>
            </c:numRef>
          </c:val>
          <c:extLst>
            <c:ext xmlns:c16="http://schemas.microsoft.com/office/drawing/2014/chart" uri="{C3380CC4-5D6E-409C-BE32-E72D297353CC}">
              <c16:uniqueId val="{00000000-0E81-406D-8921-12DF0395501D}"/>
            </c:ext>
          </c:extLst>
        </c:ser>
        <c:ser>
          <c:idx val="1"/>
          <c:order val="1"/>
          <c:tx>
            <c:strRef>
              <c:f>Hoja1!$C$1</c:f>
              <c:strCache>
                <c:ptCount val="1"/>
                <c:pt idx="0">
                  <c:v>2</c:v>
                </c:pt>
              </c:strCache>
            </c:strRef>
          </c:tx>
          <c:spPr>
            <a:solidFill>
              <a:srgbClr val="FFF2CC"/>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2"/>
              </c:numCache>
            </c:numRef>
          </c:cat>
          <c:val>
            <c:numRef>
              <c:f>Hoja1!$C$2:$C$9</c:f>
              <c:numCache>
                <c:formatCode>0</c:formatCode>
                <c:ptCount val="2"/>
                <c:pt idx="0">
                  <c:v>19</c:v>
                </c:pt>
                <c:pt idx="1">
                  <c:v>13</c:v>
                </c:pt>
              </c:numCache>
            </c:numRef>
          </c:val>
          <c:extLst>
            <c:ext xmlns:c16="http://schemas.microsoft.com/office/drawing/2014/chart" uri="{C3380CC4-5D6E-409C-BE32-E72D297353CC}">
              <c16:uniqueId val="{00000001-0E81-406D-8921-12DF0395501D}"/>
            </c:ext>
          </c:extLst>
        </c:ser>
        <c:ser>
          <c:idx val="2"/>
          <c:order val="2"/>
          <c:tx>
            <c:strRef>
              <c:f>Hoja1!$D$1</c:f>
              <c:strCache>
                <c:ptCount val="1"/>
                <c:pt idx="0">
                  <c:v>3</c:v>
                </c:pt>
              </c:strCache>
            </c:strRef>
          </c:tx>
          <c:spPr>
            <a:solidFill>
              <a:srgbClr val="FFDA66"/>
            </a:solidFill>
          </c:spPr>
          <c:invertIfNegative val="0"/>
          <c:dLbls>
            <c:numFmt formatCode="#&quot;%&quot;" sourceLinked="0"/>
            <c:spPr>
              <a:noFill/>
              <a:ln>
                <a:noFill/>
              </a:ln>
              <a:effectLst/>
            </c:spPr>
            <c:txPr>
              <a:bodyPr wrap="square" lIns="38100" tIns="19050" rIns="38100" bIns="19050" anchor="ctr">
                <a:spAutoFit/>
              </a:bodyPr>
              <a:lstStyle/>
              <a:p>
                <a:pPr>
                  <a:defRPr sz="1200">
                    <a:solidFill>
                      <a:schemeClr val="tx1"/>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2"/>
              </c:numCache>
            </c:numRef>
          </c:cat>
          <c:val>
            <c:numRef>
              <c:f>Hoja1!$D$2:$D$9</c:f>
              <c:numCache>
                <c:formatCode>0</c:formatCode>
                <c:ptCount val="2"/>
                <c:pt idx="0">
                  <c:v>51</c:v>
                </c:pt>
                <c:pt idx="1">
                  <c:v>41</c:v>
                </c:pt>
              </c:numCache>
            </c:numRef>
          </c:val>
          <c:extLst>
            <c:ext xmlns:c16="http://schemas.microsoft.com/office/drawing/2014/chart" uri="{C3380CC4-5D6E-409C-BE32-E72D297353CC}">
              <c16:uniqueId val="{00000002-0E81-406D-8921-12DF0395501D}"/>
            </c:ext>
          </c:extLst>
        </c:ser>
        <c:ser>
          <c:idx val="3"/>
          <c:order val="3"/>
          <c:tx>
            <c:strRef>
              <c:f>Hoja1!$E$1</c:f>
              <c:strCache>
                <c:ptCount val="1"/>
                <c:pt idx="0">
                  <c:v>4</c:v>
                </c:pt>
              </c:strCache>
            </c:strRef>
          </c:tx>
          <c:spPr>
            <a:solidFill>
              <a:srgbClr val="FFC001"/>
            </a:solidFill>
          </c:spPr>
          <c:invertIfNegative val="0"/>
          <c:dLbls>
            <c:numFmt formatCode="#&quot;%&quot;" sourceLinked="0"/>
            <c:spPr>
              <a:noFill/>
              <a:ln>
                <a:noFill/>
              </a:ln>
              <a:effectLst/>
            </c:spPr>
            <c:txPr>
              <a:bodyPr wrap="square" lIns="38100" tIns="19050" rIns="38100" bIns="19050" anchor="ctr">
                <a:spAutoFit/>
              </a:bodyPr>
              <a:lstStyle/>
              <a:p>
                <a:pPr>
                  <a:defRPr sz="1200">
                    <a:solidFill>
                      <a:schemeClr val="tx1"/>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Hoja1!$A$2:$A$9</c:f>
              <c:numCache>
                <c:formatCode>General</c:formatCode>
                <c:ptCount val="2"/>
              </c:numCache>
            </c:numRef>
          </c:cat>
          <c:val>
            <c:numRef>
              <c:f>Hoja1!$E$2:$E$9</c:f>
              <c:numCache>
                <c:formatCode>0</c:formatCode>
                <c:ptCount val="2"/>
                <c:pt idx="0">
                  <c:v>18</c:v>
                </c:pt>
                <c:pt idx="1">
                  <c:v>25</c:v>
                </c:pt>
              </c:numCache>
            </c:numRef>
          </c:val>
          <c:extLst>
            <c:ext xmlns:c16="http://schemas.microsoft.com/office/drawing/2014/chart" uri="{C3380CC4-5D6E-409C-BE32-E72D297353CC}">
              <c16:uniqueId val="{00000003-0E81-406D-8921-12DF0395501D}"/>
            </c:ext>
          </c:extLst>
        </c:ser>
        <c:ser>
          <c:idx val="4"/>
          <c:order val="4"/>
          <c:tx>
            <c:strRef>
              <c:f>Hoja1!$F$1</c:f>
              <c:strCache>
                <c:ptCount val="1"/>
                <c:pt idx="0">
                  <c:v>Muy barato para el beneficio</c:v>
                </c:pt>
              </c:strCache>
            </c:strRef>
          </c:tx>
          <c:spPr>
            <a:solidFill>
              <a:srgbClr val="EA8C04"/>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Hoja1!$A$2:$A$9</c:f>
              <c:numCache>
                <c:formatCode>General</c:formatCode>
                <c:ptCount val="2"/>
              </c:numCache>
            </c:numRef>
          </c:cat>
          <c:val>
            <c:numRef>
              <c:f>Hoja1!$F$2:$F$9</c:f>
              <c:numCache>
                <c:formatCode>0</c:formatCode>
                <c:ptCount val="2"/>
                <c:pt idx="0">
                  <c:v>5</c:v>
                </c:pt>
                <c:pt idx="1">
                  <c:v>15</c:v>
                </c:pt>
              </c:numCache>
            </c:numRef>
          </c:val>
          <c:extLst>
            <c:ext xmlns:c16="http://schemas.microsoft.com/office/drawing/2014/chart" uri="{C3380CC4-5D6E-409C-BE32-E72D297353CC}">
              <c16:uniqueId val="{00000006-0E81-406D-8921-12DF0395501D}"/>
            </c:ext>
          </c:extLst>
        </c:ser>
        <c:dLbls>
          <c:showLegendKey val="0"/>
          <c:showVal val="0"/>
          <c:showCatName val="0"/>
          <c:showSerName val="0"/>
          <c:showPercent val="0"/>
          <c:showBubbleSize val="0"/>
        </c:dLbls>
        <c:gapWidth val="200"/>
        <c:overlap val="100"/>
        <c:axId val="618223872"/>
        <c:axId val="618237952"/>
      </c:barChart>
      <c:catAx>
        <c:axId val="618223872"/>
        <c:scaling>
          <c:orientation val="minMax"/>
        </c:scaling>
        <c:delete val="1"/>
        <c:axPos val="b"/>
        <c:numFmt formatCode="General" sourceLinked="1"/>
        <c:majorTickMark val="out"/>
        <c:minorTickMark val="none"/>
        <c:tickLblPos val="nextTo"/>
        <c:crossAx val="618237952"/>
        <c:crosses val="autoZero"/>
        <c:auto val="1"/>
        <c:lblAlgn val="ctr"/>
        <c:lblOffset val="100"/>
        <c:noMultiLvlLbl val="1"/>
      </c:catAx>
      <c:valAx>
        <c:axId val="618237952"/>
        <c:scaling>
          <c:orientation val="minMax"/>
          <c:max val="100"/>
        </c:scaling>
        <c:delete val="1"/>
        <c:axPos val="l"/>
        <c:numFmt formatCode="0" sourceLinked="1"/>
        <c:majorTickMark val="out"/>
        <c:minorTickMark val="none"/>
        <c:tickLblPos val="nextTo"/>
        <c:crossAx val="618223872"/>
        <c:crosses val="autoZero"/>
        <c:crossBetween val="between"/>
      </c:valAx>
      <c:spPr>
        <a:noFill/>
        <a:ln>
          <a:noFill/>
        </a:ln>
        <a:effectLst/>
      </c:spPr>
    </c:plotArea>
    <c:legend>
      <c:legendPos val="l"/>
      <c:layout>
        <c:manualLayout>
          <c:xMode val="edge"/>
          <c:yMode val="edge"/>
          <c:x val="1.6294515890360576E-2"/>
          <c:y val="8.3740082183764247E-2"/>
          <c:w val="0.2871875596683881"/>
          <c:h val="0.85944764949951258"/>
        </c:manualLayout>
      </c:layout>
      <c:overlay val="0"/>
      <c:txPr>
        <a:bodyPr/>
        <a:lstStyle/>
        <a:p>
          <a:pPr>
            <a:defRPr sz="1200">
              <a:latin typeface="Trebuchet MS" panose="020B0603020202020204" pitchFamily="34" charset="0"/>
            </a:defRPr>
          </a:pPr>
          <a:endParaRPr lang="es-MX"/>
        </a:p>
      </c:txPr>
    </c:legend>
    <c:plotVisOnly val="1"/>
    <c:dispBlanksAs val="gap"/>
    <c:showDLblsOverMax val="0"/>
  </c:chart>
  <c:spPr>
    <a:noFill/>
    <a:ln>
      <a:noFill/>
    </a:ln>
    <a:effectLst/>
  </c:spPr>
  <c:txPr>
    <a:bodyPr/>
    <a:lstStyle/>
    <a:p>
      <a:pPr>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dPt>
            <c:idx val="0"/>
            <c:bubble3D val="0"/>
            <c:spPr>
              <a:solidFill>
                <a:srgbClr val="10213B"/>
              </a:solidFill>
              <a:ln w="19050">
                <a:solidFill>
                  <a:schemeClr val="lt1"/>
                </a:solidFill>
              </a:ln>
              <a:effectLst/>
            </c:spPr>
            <c:extLst>
              <c:ext xmlns:c16="http://schemas.microsoft.com/office/drawing/2014/chart" uri="{C3380CC4-5D6E-409C-BE32-E72D297353CC}">
                <c16:uniqueId val="{00000001-A8C9-4225-9D0F-2F320FA5A694}"/>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A8C9-4225-9D0F-2F320FA5A694}"/>
              </c:ext>
            </c:extLst>
          </c:dPt>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latin typeface="Trebuchet MS" panose="020B0703020202090204" pitchFamily="34" charset="0"/>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layout>
                    <c:manualLayout>
                      <c:w val="0.39623180761611532"/>
                      <c:h val="0.26177486196150557"/>
                    </c:manualLayout>
                  </c15:layout>
                </c:ext>
                <c:ext xmlns:c16="http://schemas.microsoft.com/office/drawing/2014/chart" uri="{C3380CC4-5D6E-409C-BE32-E72D297353CC}">
                  <c16:uniqueId val="{00000001-A8C9-4225-9D0F-2F320FA5A694}"/>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3200" b="1" i="0" u="none" strike="noStrike" kern="1200" baseline="0">
                      <a:solidFill>
                        <a:schemeClr val="bg1"/>
                      </a:solidFill>
                      <a:latin typeface="Trebuchet MS" panose="020B0703020202090204" pitchFamily="34" charset="0"/>
                      <a:ea typeface="+mn-ea"/>
                      <a:cs typeface="+mn-cs"/>
                    </a:defRPr>
                  </a:pPr>
                  <a:endParaRPr lang="es-MX"/>
                </a:p>
              </c:txPr>
              <c:dLblPos val="inEnd"/>
              <c:showLegendKey val="0"/>
              <c:showVal val="1"/>
              <c:showCatName val="0"/>
              <c:showSerName val="0"/>
              <c:showPercent val="0"/>
              <c:showBubbleSize val="0"/>
              <c:extLst>
                <c:ext xmlns:c15="http://schemas.microsoft.com/office/drawing/2012/chart" uri="{CE6537A1-D6FC-4f65-9D91-7224C49458BB}">
                  <c15:layout>
                    <c:manualLayout>
                      <c:w val="0.34189149683019621"/>
                      <c:h val="0.23122880917696426"/>
                    </c:manualLayout>
                  </c15:layout>
                </c:ext>
                <c:ext xmlns:c16="http://schemas.microsoft.com/office/drawing/2014/chart" uri="{C3380CC4-5D6E-409C-BE32-E72D297353CC}">
                  <c16:uniqueId val="{00000003-A8C9-4225-9D0F-2F320FA5A694}"/>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bg1"/>
                    </a:solidFill>
                    <a:latin typeface="Trebuchet MS" panose="020B0703020202090204" pitchFamily="34" charset="0"/>
                    <a:ea typeface="+mn-ea"/>
                    <a:cs typeface="+mn-cs"/>
                  </a:defRPr>
                </a:pPr>
                <a:endParaRPr lang="es-MX"/>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Naturaleza</c:v>
                </c:pt>
                <c:pt idx="1">
                  <c:v>Otros</c:v>
                </c:pt>
              </c:strCache>
            </c:strRef>
          </c:cat>
          <c:val>
            <c:numRef>
              <c:f>Hoja1!$B$2:$B$3</c:f>
              <c:numCache>
                <c:formatCode>0</c:formatCode>
                <c:ptCount val="2"/>
                <c:pt idx="0">
                  <c:v>75</c:v>
                </c:pt>
                <c:pt idx="1">
                  <c:v>25</c:v>
                </c:pt>
              </c:numCache>
            </c:numRef>
          </c:val>
          <c:extLst>
            <c:ext xmlns:c16="http://schemas.microsoft.com/office/drawing/2014/chart" uri="{C3380CC4-5D6E-409C-BE32-E72D297353CC}">
              <c16:uniqueId val="{00000004-A8C9-4225-9D0F-2F320FA5A694}"/>
            </c:ext>
          </c:extLst>
        </c:ser>
        <c:dLbls>
          <c:showLegendKey val="0"/>
          <c:showVal val="0"/>
          <c:showCatName val="0"/>
          <c:showSerName val="0"/>
          <c:showPercent val="0"/>
          <c:showBubbleSize val="0"/>
          <c:showLeaderLines val="1"/>
        </c:dLbls>
        <c:firstSliceAng val="13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52316681746154"/>
          <c:y val="0"/>
          <c:w val="0.63448500039299915"/>
          <c:h val="0.99492673712788615"/>
        </c:manualLayout>
      </c:layout>
      <c:barChart>
        <c:barDir val="col"/>
        <c:grouping val="percentStacked"/>
        <c:varyColors val="0"/>
        <c:ser>
          <c:idx val="0"/>
          <c:order val="0"/>
          <c:tx>
            <c:strRef>
              <c:f>Hoja1!$B$1</c:f>
              <c:strCache>
                <c:ptCount val="1"/>
                <c:pt idx="0">
                  <c:v>Actividades de naturaleza acuáticos</c:v>
                </c:pt>
              </c:strCache>
            </c:strRef>
          </c:tx>
          <c:spPr>
            <a:solidFill>
              <a:srgbClr val="01B0F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Alemania</c:v>
                </c:pt>
                <c:pt idx="1">
                  <c:v>Otros </c:v>
                </c:pt>
              </c:strCache>
            </c:strRef>
          </c:cat>
          <c:val>
            <c:numRef>
              <c:f>Hoja1!$B$2:$B$3</c:f>
              <c:numCache>
                <c:formatCode>0</c:formatCode>
                <c:ptCount val="2"/>
                <c:pt idx="0">
                  <c:v>40</c:v>
                </c:pt>
                <c:pt idx="1">
                  <c:v>17</c:v>
                </c:pt>
              </c:numCache>
            </c:numRef>
          </c:val>
          <c:extLst>
            <c:ext xmlns:c16="http://schemas.microsoft.com/office/drawing/2014/chart" uri="{C3380CC4-5D6E-409C-BE32-E72D297353CC}">
              <c16:uniqueId val="{00000000-A80F-E643-9063-B86B90677CCC}"/>
            </c:ext>
          </c:extLst>
        </c:ser>
        <c:ser>
          <c:idx val="1"/>
          <c:order val="1"/>
          <c:tx>
            <c:strRef>
              <c:f>Hoja1!$C$1</c:f>
              <c:strCache>
                <c:ptCount val="1"/>
                <c:pt idx="0">
                  <c:v>Actividades de naturaleza terrestre</c:v>
                </c:pt>
              </c:strCache>
            </c:strRef>
          </c:tx>
          <c:spPr>
            <a:solidFill>
              <a:srgbClr val="FFC305"/>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Alemania</c:v>
                </c:pt>
                <c:pt idx="1">
                  <c:v>Otros </c:v>
                </c:pt>
              </c:strCache>
            </c:strRef>
          </c:cat>
          <c:val>
            <c:numRef>
              <c:f>Hoja1!$C$2:$C$3</c:f>
              <c:numCache>
                <c:formatCode>0</c:formatCode>
                <c:ptCount val="2"/>
                <c:pt idx="0">
                  <c:v>35</c:v>
                </c:pt>
                <c:pt idx="1">
                  <c:v>48</c:v>
                </c:pt>
              </c:numCache>
            </c:numRef>
          </c:val>
          <c:extLst>
            <c:ext xmlns:c16="http://schemas.microsoft.com/office/drawing/2014/chart" uri="{C3380CC4-5D6E-409C-BE32-E72D297353CC}">
              <c16:uniqueId val="{00000001-A80F-E643-9063-B86B90677CCC}"/>
            </c:ext>
          </c:extLst>
        </c:ser>
        <c:ser>
          <c:idx val="2"/>
          <c:order val="2"/>
          <c:tx>
            <c:strRef>
              <c:f>Hoja1!$D$1</c:f>
              <c:strCache>
                <c:ptCount val="1"/>
                <c:pt idx="0">
                  <c:v>Otras actividades</c:v>
                </c:pt>
              </c:strCache>
            </c:strRef>
          </c:tx>
          <c:spPr>
            <a:solidFill>
              <a:schemeClr val="accent3"/>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Alemania</c:v>
                </c:pt>
                <c:pt idx="1">
                  <c:v>Otros </c:v>
                </c:pt>
              </c:strCache>
            </c:strRef>
          </c:cat>
          <c:val>
            <c:numRef>
              <c:f>Hoja1!$D$2:$D$3</c:f>
              <c:numCache>
                <c:formatCode>0</c:formatCode>
                <c:ptCount val="2"/>
                <c:pt idx="0">
                  <c:v>25</c:v>
                </c:pt>
                <c:pt idx="1">
                  <c:v>35</c:v>
                </c:pt>
              </c:numCache>
            </c:numRef>
          </c:val>
          <c:extLst>
            <c:ext xmlns:c16="http://schemas.microsoft.com/office/drawing/2014/chart" uri="{C3380CC4-5D6E-409C-BE32-E72D297353CC}">
              <c16:uniqueId val="{00000001-D54D-462A-8A94-9702FA751567}"/>
            </c:ext>
          </c:extLst>
        </c:ser>
        <c:dLbls>
          <c:showLegendKey val="0"/>
          <c:showVal val="0"/>
          <c:showCatName val="0"/>
          <c:showSerName val="0"/>
          <c:showPercent val="0"/>
          <c:showBubbleSize val="0"/>
        </c:dLbls>
        <c:gapWidth val="3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0"/>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200" b="1" i="0" u="none" strike="noStrike" kern="1200" baseline="0">
                <a:solidFill>
                  <a:srgbClr val="A5A5A5"/>
                </a:solidFill>
                <a:latin typeface="Trebuchet MS" panose="020B0703020202090204" pitchFamily="34" charset="0"/>
                <a:ea typeface="+mn-ea"/>
                <a:cs typeface="+mn-cs"/>
              </a:defRPr>
            </a:pPr>
            <a:endParaRPr lang="es-MX"/>
          </a:p>
        </c:txPr>
      </c:legendEntry>
      <c:legendEntry>
        <c:idx val="1"/>
        <c:txPr>
          <a:bodyPr rot="0" spcFirstLastPara="1" vertOverflow="ellipsis" vert="horz" wrap="square" anchor="ctr" anchorCtr="1"/>
          <a:lstStyle/>
          <a:p>
            <a:pPr>
              <a:defRPr sz="1200" b="1" i="0" u="none" strike="noStrike" kern="1200" baseline="0">
                <a:solidFill>
                  <a:srgbClr val="FFC305"/>
                </a:solidFill>
                <a:latin typeface="Trebuchet MS" panose="020B0703020202090204" pitchFamily="34" charset="0"/>
                <a:ea typeface="+mn-ea"/>
                <a:cs typeface="+mn-cs"/>
              </a:defRPr>
            </a:pPr>
            <a:endParaRPr lang="es-MX"/>
          </a:p>
        </c:txPr>
      </c:legendEntry>
      <c:legendEntry>
        <c:idx val="2"/>
        <c:txPr>
          <a:bodyPr rot="0" spcFirstLastPara="1" vertOverflow="ellipsis" vert="horz" wrap="square" anchor="ctr" anchorCtr="1"/>
          <a:lstStyle/>
          <a:p>
            <a:pPr>
              <a:defRPr sz="1200" b="1" i="0" u="none" strike="noStrike" kern="1200" baseline="0">
                <a:solidFill>
                  <a:srgbClr val="01B0F0"/>
                </a:solidFill>
                <a:latin typeface="Trebuchet MS" panose="020B0703020202090204" pitchFamily="34" charset="0"/>
                <a:ea typeface="+mn-ea"/>
                <a:cs typeface="+mn-cs"/>
              </a:defRPr>
            </a:pPr>
            <a:endParaRPr lang="es-MX"/>
          </a:p>
        </c:txPr>
      </c:legendEntry>
      <c:layout>
        <c:manualLayout>
          <c:xMode val="edge"/>
          <c:yMode val="edge"/>
          <c:x val="0"/>
          <c:y val="0"/>
          <c:w val="0.29926076179953276"/>
          <c:h val="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65836427552596"/>
          <c:y val="7.3392779558456009E-2"/>
          <c:w val="0.33301737710621782"/>
          <c:h val="0.85321444088308795"/>
        </c:manualLayout>
      </c:layout>
      <c:barChart>
        <c:barDir val="bar"/>
        <c:grouping val="clustered"/>
        <c:varyColors val="0"/>
        <c:ser>
          <c:idx val="0"/>
          <c:order val="0"/>
          <c:tx>
            <c:strRef>
              <c:f>Hoja1!$B$1</c:f>
              <c:strCache>
                <c:ptCount val="1"/>
                <c:pt idx="0">
                  <c:v>Serie 1</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87A"/>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18 a 25 años</c:v>
                </c:pt>
                <c:pt idx="1">
                  <c:v>26 a 35 años</c:v>
                </c:pt>
                <c:pt idx="2">
                  <c:v>36 a 45 años</c:v>
                </c:pt>
                <c:pt idx="3">
                  <c:v>46 a 55 años</c:v>
                </c:pt>
                <c:pt idx="4">
                  <c:v>56 años o más</c:v>
                </c:pt>
              </c:strCache>
            </c:strRef>
          </c:cat>
          <c:val>
            <c:numRef>
              <c:f>Hoja1!$B$2:$B$6</c:f>
              <c:numCache>
                <c:formatCode>0</c:formatCode>
                <c:ptCount val="5"/>
                <c:pt idx="0">
                  <c:v>12</c:v>
                </c:pt>
                <c:pt idx="1">
                  <c:v>38</c:v>
                </c:pt>
                <c:pt idx="2">
                  <c:v>20</c:v>
                </c:pt>
                <c:pt idx="3">
                  <c:v>18</c:v>
                </c:pt>
                <c:pt idx="4">
                  <c:v>12</c:v>
                </c:pt>
              </c:numCache>
            </c:numRef>
          </c:val>
          <c:extLst>
            <c:ext xmlns:c16="http://schemas.microsoft.com/office/drawing/2014/chart" uri="{C3380CC4-5D6E-409C-BE32-E72D297353CC}">
              <c16:uniqueId val="{00000000-A1B1-E741-BFD0-728C5B5F3A82}"/>
            </c:ext>
          </c:extLst>
        </c:ser>
        <c:dLbls>
          <c:showLegendKey val="0"/>
          <c:showVal val="0"/>
          <c:showCatName val="0"/>
          <c:showSerName val="0"/>
          <c:showPercent val="0"/>
          <c:showBubbleSize val="0"/>
        </c:dLbls>
        <c:gapWidth val="182"/>
        <c:axId val="1212382879"/>
        <c:axId val="1126491919"/>
      </c:barChart>
      <c:catAx>
        <c:axId val="121238287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rgbClr val="00507F"/>
                </a:solidFill>
                <a:latin typeface="Trebuchet MS" panose="020B0603020202020204" pitchFamily="34" charset="0"/>
                <a:ea typeface="+mn-ea"/>
                <a:cs typeface="+mn-cs"/>
              </a:defRPr>
            </a:pPr>
            <a:endParaRPr lang="es-MX"/>
          </a:p>
        </c:txPr>
        <c:crossAx val="1126491919"/>
        <c:crosses val="autoZero"/>
        <c:auto val="1"/>
        <c:lblAlgn val="ctr"/>
        <c:lblOffset val="100"/>
        <c:noMultiLvlLbl val="0"/>
      </c:catAx>
      <c:valAx>
        <c:axId val="1126491919"/>
        <c:scaling>
          <c:orientation val="minMax"/>
        </c:scaling>
        <c:delete val="1"/>
        <c:axPos val="t"/>
        <c:numFmt formatCode="0" sourceLinked="1"/>
        <c:majorTickMark val="none"/>
        <c:minorTickMark val="none"/>
        <c:tickLblPos val="nextTo"/>
        <c:crossAx val="121238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5.0358674885548467E-2"/>
          <c:y val="0"/>
          <c:w val="0.89928265022890308"/>
          <c:h val="1"/>
        </c:manualLayout>
      </c:layout>
      <c:barChart>
        <c:barDir val="bar"/>
        <c:grouping val="clustered"/>
        <c:varyColors val="0"/>
        <c:ser>
          <c:idx val="0"/>
          <c:order val="0"/>
          <c:tx>
            <c:strRef>
              <c:f>Hoja1!$B$1</c:f>
              <c:strCache>
                <c:ptCount val="1"/>
                <c:pt idx="0">
                  <c:v>Columna1</c:v>
                </c:pt>
              </c:strCache>
            </c:strRef>
          </c:tx>
          <c:spPr>
            <a:solidFill>
              <a:srgbClr val="10213B"/>
            </a:solidFill>
            <a:ln>
              <a:noFill/>
            </a:ln>
            <a:effectLst/>
          </c:spPr>
          <c:invertIfNegative val="0"/>
          <c:dLbls>
            <c:dLbl>
              <c:idx val="0"/>
              <c:layout>
                <c:manualLayout>
                  <c:x val="1.3633185062147953E-2"/>
                  <c:y val="2.53355696203491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D-42D1-B189-F3C1B9C0F5E2}"/>
                </c:ext>
              </c:extLst>
            </c:dLbl>
            <c:dLbl>
              <c:idx val="2"/>
              <c:layout>
                <c:manualLayout>
                  <c:x val="-1.4391733931969027E-2"/>
                  <c:y val="-2.98375825261716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7D-42D1-B189-F3C1B9C0F5E2}"/>
                </c:ext>
              </c:extLst>
            </c:dLbl>
            <c:dLbl>
              <c:idx val="5"/>
              <c:layout>
                <c:manualLayout>
                  <c:x val="1.8356938380672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D-42D1-B189-F3C1B9C0F5E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numCache>
            </c:numRef>
          </c:cat>
          <c:val>
            <c:numRef>
              <c:f>Hoja1!$B$2:$B$10</c:f>
              <c:numCache>
                <c:formatCode>General</c:formatCode>
                <c:ptCount val="9"/>
                <c:pt idx="0">
                  <c:v>52.7</c:v>
                </c:pt>
                <c:pt idx="1">
                  <c:v>11</c:v>
                </c:pt>
                <c:pt idx="2">
                  <c:v>10</c:v>
                </c:pt>
                <c:pt idx="3">
                  <c:v>7.7</c:v>
                </c:pt>
                <c:pt idx="4">
                  <c:v>6.3</c:v>
                </c:pt>
                <c:pt idx="5">
                  <c:v>5.3</c:v>
                </c:pt>
                <c:pt idx="6">
                  <c:v>4</c:v>
                </c:pt>
                <c:pt idx="7">
                  <c:v>1.7</c:v>
                </c:pt>
                <c:pt idx="8" formatCode="0">
                  <c:v>1</c:v>
                </c:pt>
              </c:numCache>
            </c:numRef>
          </c:val>
          <c:extLst>
            <c:ext xmlns:c16="http://schemas.microsoft.com/office/drawing/2014/chart" uri="{C3380CC4-5D6E-409C-BE32-E72D297353CC}">
              <c16:uniqueId val="{00000003-6D7D-42D1-B189-F3C1B9C0F5E2}"/>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65"/>
          <c:min val="0"/>
        </c:scaling>
        <c:delete val="1"/>
        <c:axPos val="t"/>
        <c:numFmt formatCode="General" sourceLinked="1"/>
        <c:majorTickMark val="out"/>
        <c:minorTickMark val="none"/>
        <c:tickLblPos val="nextTo"/>
        <c:crossAx val="5996589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4.4343132680780308E-2"/>
          <c:y val="0"/>
          <c:w val="0.89928265022890308"/>
          <c:h val="1"/>
        </c:manualLayout>
      </c:layout>
      <c:barChart>
        <c:barDir val="bar"/>
        <c:grouping val="clustered"/>
        <c:varyColors val="0"/>
        <c:ser>
          <c:idx val="0"/>
          <c:order val="0"/>
          <c:tx>
            <c:strRef>
              <c:f>Hoja1!$B$1</c:f>
              <c:strCache>
                <c:ptCount val="1"/>
                <c:pt idx="0">
                  <c:v>Columna1</c:v>
                </c:pt>
              </c:strCache>
            </c:strRef>
          </c:tx>
          <c:spPr>
            <a:solidFill>
              <a:srgbClr val="FFC000"/>
            </a:solidFill>
            <a:ln>
              <a:noFill/>
            </a:ln>
            <a:effectLst/>
          </c:spPr>
          <c:invertIfNegative val="0"/>
          <c:dLbls>
            <c:dLbl>
              <c:idx val="0"/>
              <c:layout>
                <c:manualLayout>
                  <c:x val="1.3633185062147953E-2"/>
                  <c:y val="2.53355696203491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62-43F0-BC8B-769FEDAC705E}"/>
                </c:ext>
              </c:extLst>
            </c:dLbl>
            <c:dLbl>
              <c:idx val="5"/>
              <c:layout>
                <c:manualLayout>
                  <c:x val="1.8356938380672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62-43F0-BC8B-769FEDAC705E}"/>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numCache>
            </c:numRef>
          </c:cat>
          <c:val>
            <c:numRef>
              <c:f>Hoja1!$B$2:$B$10</c:f>
              <c:numCache>
                <c:formatCode>General</c:formatCode>
                <c:ptCount val="9"/>
                <c:pt idx="0">
                  <c:v>38.5</c:v>
                </c:pt>
                <c:pt idx="1">
                  <c:v>16.100000000000001</c:v>
                </c:pt>
                <c:pt idx="2">
                  <c:v>8.3000000000000007</c:v>
                </c:pt>
                <c:pt idx="3">
                  <c:v>11</c:v>
                </c:pt>
                <c:pt idx="4">
                  <c:v>4.2</c:v>
                </c:pt>
                <c:pt idx="5">
                  <c:v>7.5</c:v>
                </c:pt>
                <c:pt idx="6">
                  <c:v>8.9</c:v>
                </c:pt>
                <c:pt idx="7">
                  <c:v>4.4000000000000004</c:v>
                </c:pt>
                <c:pt idx="8" formatCode="0">
                  <c:v>1</c:v>
                </c:pt>
              </c:numCache>
            </c:numRef>
          </c:val>
          <c:extLst>
            <c:ext xmlns:c16="http://schemas.microsoft.com/office/drawing/2014/chart" uri="{C3380CC4-5D6E-409C-BE32-E72D297353CC}">
              <c16:uniqueId val="{00000002-2462-43F0-BC8B-769FEDAC705E}"/>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65"/>
          <c:min val="0"/>
        </c:scaling>
        <c:delete val="1"/>
        <c:axPos val="t"/>
        <c:numFmt formatCode="General"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5.0358674885548467E-2"/>
          <c:y val="0"/>
          <c:w val="0.89928265022890308"/>
          <c:h val="1"/>
        </c:manualLayout>
      </c:layout>
      <c:barChart>
        <c:barDir val="bar"/>
        <c:grouping val="clustered"/>
        <c:varyColors val="0"/>
        <c:ser>
          <c:idx val="0"/>
          <c:order val="0"/>
          <c:tx>
            <c:strRef>
              <c:f>Hoja1!$B$1</c:f>
              <c:strCache>
                <c:ptCount val="1"/>
                <c:pt idx="0">
                  <c:v>jun-21</c:v>
                </c:pt>
              </c:strCache>
            </c:strRef>
          </c:tx>
          <c:spPr>
            <a:solidFill>
              <a:srgbClr val="10213B"/>
            </a:solidFill>
            <a:ln>
              <a:noFill/>
            </a:ln>
            <a:effectLst/>
          </c:spPr>
          <c:invertIfNegative val="0"/>
          <c:dLbls>
            <c:dLbl>
              <c:idx val="0"/>
              <c:layout>
                <c:manualLayout>
                  <c:x val="1.3633185062147953E-2"/>
                  <c:y val="2.53355696203491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09-4EE3-BEAE-0E6ED4F2BE21}"/>
                </c:ext>
              </c:extLst>
            </c:dLbl>
            <c:dLbl>
              <c:idx val="2"/>
              <c:layout>
                <c:manualLayout>
                  <c:x val="-1.4391733931969027E-2"/>
                  <c:y val="-2.98375825261716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09-4EE3-BEAE-0E6ED4F2BE21}"/>
                </c:ext>
              </c:extLst>
            </c:dLbl>
            <c:dLbl>
              <c:idx val="5"/>
              <c:layout>
                <c:manualLayout>
                  <c:x val="1.8356938380672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09-4EE3-BEAE-0E6ED4F2BE21}"/>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numCache>
            </c:numRef>
          </c:cat>
          <c:val>
            <c:numRef>
              <c:f>Hoja1!$B$2:$B$10</c:f>
              <c:numCache>
                <c:formatCode>0</c:formatCode>
                <c:ptCount val="9"/>
                <c:pt idx="0">
                  <c:v>5</c:v>
                </c:pt>
                <c:pt idx="1">
                  <c:v>1</c:v>
                </c:pt>
                <c:pt idx="2">
                  <c:v>5</c:v>
                </c:pt>
                <c:pt idx="3">
                  <c:v>7</c:v>
                </c:pt>
                <c:pt idx="4">
                  <c:v>5</c:v>
                </c:pt>
                <c:pt idx="5">
                  <c:v>34</c:v>
                </c:pt>
                <c:pt idx="6">
                  <c:v>32</c:v>
                </c:pt>
                <c:pt idx="7">
                  <c:v>6</c:v>
                </c:pt>
                <c:pt idx="8">
                  <c:v>5</c:v>
                </c:pt>
              </c:numCache>
            </c:numRef>
          </c:val>
          <c:extLst>
            <c:ext xmlns:c16="http://schemas.microsoft.com/office/drawing/2014/chart" uri="{C3380CC4-5D6E-409C-BE32-E72D297353CC}">
              <c16:uniqueId val="{00000003-9509-4EE3-BEAE-0E6ED4F2BE21}"/>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10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4.4343132680780308E-2"/>
          <c:y val="0"/>
          <c:w val="0.89928265022890308"/>
          <c:h val="1"/>
        </c:manualLayout>
      </c:layout>
      <c:barChart>
        <c:barDir val="bar"/>
        <c:grouping val="clustered"/>
        <c:varyColors val="0"/>
        <c:ser>
          <c:idx val="0"/>
          <c:order val="0"/>
          <c:tx>
            <c:strRef>
              <c:f>Hoja1!$B$1</c:f>
              <c:strCache>
                <c:ptCount val="1"/>
                <c:pt idx="0">
                  <c:v>Columna1</c:v>
                </c:pt>
              </c:strCache>
            </c:strRef>
          </c:tx>
          <c:spPr>
            <a:solidFill>
              <a:srgbClr val="FFC000"/>
            </a:solidFill>
            <a:ln>
              <a:noFill/>
            </a:ln>
            <a:effectLst/>
          </c:spPr>
          <c:invertIfNegative val="0"/>
          <c:dLbls>
            <c:dLbl>
              <c:idx val="0"/>
              <c:layout>
                <c:manualLayout>
                  <c:x val="1.3633185062147953E-2"/>
                  <c:y val="2.533556962034911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7C-4EB2-B63C-19E47CD1048D}"/>
                </c:ext>
              </c:extLst>
            </c:dLbl>
            <c:dLbl>
              <c:idx val="5"/>
              <c:layout>
                <c:manualLayout>
                  <c:x val="1.8356938380672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7C-4EB2-B63C-19E47CD1048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Hoja1!$A$2:$A$10</c:f>
              <c:numCache>
                <c:formatCode>General</c:formatCode>
                <c:ptCount val="9"/>
              </c:numCache>
            </c:numRef>
          </c:cat>
          <c:val>
            <c:numRef>
              <c:f>Hoja1!$B$2:$B$10</c:f>
              <c:numCache>
                <c:formatCode>0</c:formatCode>
                <c:ptCount val="9"/>
                <c:pt idx="0">
                  <c:v>1</c:v>
                </c:pt>
                <c:pt idx="1">
                  <c:v>1</c:v>
                </c:pt>
                <c:pt idx="2">
                  <c:v>4</c:v>
                </c:pt>
                <c:pt idx="3">
                  <c:v>4</c:v>
                </c:pt>
                <c:pt idx="4">
                  <c:v>10</c:v>
                </c:pt>
                <c:pt idx="5">
                  <c:v>57</c:v>
                </c:pt>
                <c:pt idx="6">
                  <c:v>19</c:v>
                </c:pt>
                <c:pt idx="7">
                  <c:v>3</c:v>
                </c:pt>
                <c:pt idx="8">
                  <c:v>1</c:v>
                </c:pt>
              </c:numCache>
            </c:numRef>
          </c:val>
          <c:extLst>
            <c:ext xmlns:c16="http://schemas.microsoft.com/office/drawing/2014/chart" uri="{C3380CC4-5D6E-409C-BE32-E72D297353CC}">
              <c16:uniqueId val="{00000002-147C-4EB2-B63C-19E47CD1048D}"/>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10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81580546848856E-2"/>
          <c:y val="0"/>
          <c:w val="0.71852941401400539"/>
          <c:h val="1"/>
        </c:manualLayout>
      </c:layout>
      <c:barChart>
        <c:barDir val="bar"/>
        <c:grouping val="clustered"/>
        <c:varyColors val="0"/>
        <c:ser>
          <c:idx val="0"/>
          <c:order val="0"/>
          <c:tx>
            <c:strRef>
              <c:f>Hoja1!$B$1</c:f>
              <c:strCache>
                <c:ptCount val="1"/>
                <c:pt idx="0">
                  <c:v>Columna1</c:v>
                </c:pt>
              </c:strCache>
            </c:strRef>
          </c:tx>
          <c:spPr>
            <a:solidFill>
              <a:srgbClr val="10213B"/>
            </a:solidFill>
            <a:ln>
              <a:noFill/>
            </a:ln>
            <a:effectLst/>
          </c:spPr>
          <c:invertIfNegative val="0"/>
          <c:dLbls>
            <c:dLbl>
              <c:idx val="0"/>
              <c:layout>
                <c:manualLayout>
                  <c:x val="-1.621731349412827E-2"/>
                  <c:y val="-5.805279443407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2F-4093-B710-4CAF3E2F44CD}"/>
                </c:ext>
              </c:extLst>
            </c:dLbl>
            <c:dLbl>
              <c:idx val="5"/>
              <c:layout>
                <c:manualLayout>
                  <c:x val="8.3012820512818437E-4"/>
                  <c:y val="1.110108860709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2F-4093-B710-4CAF3E2F44CD}"/>
                </c:ext>
              </c:extLst>
            </c:dLbl>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1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Hoja1!$A$2:$A$7</c:f>
              <c:strCache>
                <c:ptCount val="6"/>
                <c:pt idx="0">
                  <c:v>Menor a $45,000</c:v>
                </c:pt>
                <c:pt idx="1">
                  <c:v>Entre $45,000 y $75,999</c:v>
                </c:pt>
                <c:pt idx="2">
                  <c:v>Entre $76,000 y $99,999</c:v>
                </c:pt>
                <c:pt idx="3">
                  <c:v>Entre $100,000 y $149,999</c:v>
                </c:pt>
                <c:pt idx="4">
                  <c:v>Entre $150,000 y $199,999</c:v>
                </c:pt>
                <c:pt idx="5">
                  <c:v>Entre $200,000 y $249,999</c:v>
                </c:pt>
              </c:strCache>
            </c:strRef>
          </c:cat>
          <c:val>
            <c:numRef>
              <c:f>Hoja1!$B$2:$B$7</c:f>
              <c:numCache>
                <c:formatCode>0</c:formatCode>
                <c:ptCount val="6"/>
                <c:pt idx="0">
                  <c:v>8</c:v>
                </c:pt>
                <c:pt idx="1">
                  <c:v>17</c:v>
                </c:pt>
                <c:pt idx="2">
                  <c:v>8</c:v>
                </c:pt>
                <c:pt idx="3">
                  <c:v>17</c:v>
                </c:pt>
                <c:pt idx="4">
                  <c:v>33</c:v>
                </c:pt>
                <c:pt idx="5">
                  <c:v>17</c:v>
                </c:pt>
              </c:numCache>
            </c:numRef>
          </c:val>
          <c:extLst>
            <c:ext xmlns:c16="http://schemas.microsoft.com/office/drawing/2014/chart" uri="{C3380CC4-5D6E-409C-BE32-E72D297353CC}">
              <c16:uniqueId val="{00000009-A02F-4093-B710-4CAF3E2F44CD}"/>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5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81580546848856E-2"/>
          <c:y val="0"/>
          <c:w val="0.71852941401400539"/>
          <c:h val="1"/>
        </c:manualLayout>
      </c:layout>
      <c:barChart>
        <c:barDir val="bar"/>
        <c:grouping val="clustered"/>
        <c:varyColors val="0"/>
        <c:ser>
          <c:idx val="0"/>
          <c:order val="0"/>
          <c:tx>
            <c:strRef>
              <c:f>Hoja1!$B$1</c:f>
              <c:strCache>
                <c:ptCount val="1"/>
                <c:pt idx="0">
                  <c:v>Columna1</c:v>
                </c:pt>
              </c:strCache>
            </c:strRef>
          </c:tx>
          <c:spPr>
            <a:solidFill>
              <a:srgbClr val="FFC000"/>
            </a:solidFill>
            <a:ln>
              <a:noFill/>
            </a:ln>
            <a:effectLst/>
          </c:spPr>
          <c:invertIfNegative val="0"/>
          <c:dLbls>
            <c:dLbl>
              <c:idx val="3"/>
              <c:layout>
                <c:manualLayout>
                  <c:x val="-6.8605787964412628E-3"/>
                  <c:y val="7.400925173780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A0-4224-ABCB-A46335036E31}"/>
                </c:ext>
              </c:extLst>
            </c:dLbl>
            <c:dLbl>
              <c:idx val="5"/>
              <c:layout>
                <c:manualLayout>
                  <c:x val="7.7717593403566876E-2"/>
                  <c:y val="-9.0724765061667156E-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A0-4224-ABCB-A46335036E31}"/>
                </c:ext>
              </c:extLst>
            </c:dLbl>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1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Hoja1!$A$2:$A$7</c:f>
              <c:strCache>
                <c:ptCount val="6"/>
                <c:pt idx="0">
                  <c:v>Menor a $9,000</c:v>
                </c:pt>
                <c:pt idx="1">
                  <c:v>Entre $9,000 y $11,999</c:v>
                </c:pt>
                <c:pt idx="2">
                  <c:v>Entre $12,000 y $14,999</c:v>
                </c:pt>
                <c:pt idx="3">
                  <c:v>Entre $15,000 y $44,999</c:v>
                </c:pt>
                <c:pt idx="4">
                  <c:v>Entre $45,000 y $100,000</c:v>
                </c:pt>
                <c:pt idx="5">
                  <c:v>Mayor a $100,000</c:v>
                </c:pt>
              </c:strCache>
            </c:strRef>
          </c:cat>
          <c:val>
            <c:numRef>
              <c:f>Hoja1!$B$2:$B$7</c:f>
              <c:numCache>
                <c:formatCode>0</c:formatCode>
                <c:ptCount val="6"/>
                <c:pt idx="0">
                  <c:v>8.6597938144329891</c:v>
                </c:pt>
                <c:pt idx="1">
                  <c:v>6.3917525773195871</c:v>
                </c:pt>
                <c:pt idx="2">
                  <c:v>17</c:v>
                </c:pt>
                <c:pt idx="3">
                  <c:v>44.123711340206185</c:v>
                </c:pt>
                <c:pt idx="4">
                  <c:v>17.938144329896907</c:v>
                </c:pt>
                <c:pt idx="5">
                  <c:v>6.3917525773195871</c:v>
                </c:pt>
              </c:numCache>
            </c:numRef>
          </c:val>
          <c:extLst>
            <c:ext xmlns:c16="http://schemas.microsoft.com/office/drawing/2014/chart" uri="{C3380CC4-5D6E-409C-BE32-E72D297353CC}">
              <c16:uniqueId val="{00000009-BFA0-4224-ABCB-A46335036E31}"/>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out"/>
        <c:minorTickMark val="none"/>
        <c:tickLblPos val="nextTo"/>
        <c:crossAx val="599661528"/>
        <c:crosses val="autoZero"/>
        <c:auto val="1"/>
        <c:lblAlgn val="ctr"/>
        <c:lblOffset val="100"/>
        <c:noMultiLvlLbl val="0"/>
      </c:catAx>
      <c:valAx>
        <c:axId val="599661528"/>
        <c:scaling>
          <c:orientation val="minMax"/>
          <c:max val="5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1291898633696903E-2"/>
          <c:w val="0.83395233590477558"/>
          <c:h val="0.89741620273260614"/>
        </c:manualLayout>
      </c:layout>
      <c:barChart>
        <c:barDir val="bar"/>
        <c:grouping val="clustered"/>
        <c:varyColors val="0"/>
        <c:ser>
          <c:idx val="0"/>
          <c:order val="0"/>
          <c:tx>
            <c:strRef>
              <c:f>Hoja1!$B$1</c:f>
              <c:strCache>
                <c:ptCount val="1"/>
                <c:pt idx="0">
                  <c:v>Serie 1</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0945-0F49-9945-47A275E9A84F}"/>
              </c:ext>
            </c:extLst>
          </c:dPt>
          <c:dPt>
            <c:idx val="1"/>
            <c:invertIfNegative val="0"/>
            <c:bubble3D val="0"/>
            <c:spPr>
              <a:solidFill>
                <a:srgbClr val="002060"/>
              </a:solidFill>
              <a:ln>
                <a:noFill/>
              </a:ln>
              <a:effectLst/>
            </c:spPr>
            <c:extLst>
              <c:ext xmlns:c16="http://schemas.microsoft.com/office/drawing/2014/chart" uri="{C3380CC4-5D6E-409C-BE32-E72D297353CC}">
                <c16:uniqueId val="{00000003-0945-0F49-9945-47A275E9A84F}"/>
              </c:ext>
            </c:extLst>
          </c:dPt>
          <c:dLbls>
            <c:dLbl>
              <c:idx val="0"/>
              <c:spPr>
                <a:noFill/>
                <a:ln>
                  <a:noFill/>
                </a:ln>
                <a:effectLst/>
              </c:spPr>
              <c:txPr>
                <a:bodyPr rot="0" spcFirstLastPara="1" vertOverflow="overflow" horzOverflow="overflow" vert="horz" wrap="none" lIns="38100" tIns="19050" rIns="38100" bIns="19050" anchor="ctr" anchorCtr="1">
                  <a:spAutoFit/>
                </a:bodyPr>
                <a:lstStyle/>
                <a:p>
                  <a:pPr>
                    <a:defRPr sz="14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0945-0F49-9945-47A275E9A84F}"/>
                </c:ext>
              </c:extLst>
            </c:dLbl>
            <c:dLbl>
              <c:idx val="1"/>
              <c:spPr>
                <a:noFill/>
                <a:ln>
                  <a:noFill/>
                </a:ln>
                <a:effectLst/>
              </c:spPr>
              <c:txPr>
                <a:bodyPr rot="0" spcFirstLastPara="1" vertOverflow="overflow" horzOverflow="overflow" vert="horz" wrap="none" lIns="38100" tIns="19050" rIns="38100" bIns="19050" anchor="ctr" anchorCtr="1">
                  <a:spAutoFit/>
                </a:bodyPr>
                <a:lstStyle/>
                <a:p>
                  <a:pPr>
                    <a:defRPr sz="14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0945-0F49-9945-47A275E9A84F}"/>
                </c:ext>
              </c:extLst>
            </c:dLbl>
            <c:spPr>
              <a:noFill/>
              <a:ln>
                <a:noFill/>
              </a:ln>
              <a:effectLst/>
            </c:spPr>
            <c:txPr>
              <a:bodyPr rot="0" spcFirstLastPara="1" vertOverflow="overflow" horzOverflow="overflow" vert="horz" wrap="none" lIns="38100" tIns="19050" rIns="38100" bIns="19050" anchor="ctr" anchorCtr="1">
                <a:spAutoFit/>
              </a:bodyPr>
              <a:lstStyle/>
              <a:p>
                <a:pPr>
                  <a:defRPr sz="3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Naturaleza</c:v>
                </c:pt>
                <c:pt idx="1">
                  <c:v>Otros</c:v>
                </c:pt>
              </c:strCache>
            </c:strRef>
          </c:cat>
          <c:val>
            <c:numRef>
              <c:f>Hoja1!$B$2:$B$3</c:f>
              <c:numCache>
                <c:formatCode>_-"$"* #,##0_-;\-"$"* #,##0_-;_-"$"* "-"??_-;_-@_-</c:formatCode>
                <c:ptCount val="2"/>
                <c:pt idx="0">
                  <c:v>5125</c:v>
                </c:pt>
                <c:pt idx="1">
                  <c:v>6421</c:v>
                </c:pt>
              </c:numCache>
            </c:numRef>
          </c:val>
          <c:extLst>
            <c:ext xmlns:c16="http://schemas.microsoft.com/office/drawing/2014/chart" uri="{C3380CC4-5D6E-409C-BE32-E72D297353CC}">
              <c16:uniqueId val="{00000004-0945-0F49-9945-47A275E9A84F}"/>
            </c:ext>
          </c:extLst>
        </c:ser>
        <c:dLbls>
          <c:showLegendKey val="0"/>
          <c:showVal val="0"/>
          <c:showCatName val="0"/>
          <c:showSerName val="0"/>
          <c:showPercent val="0"/>
          <c:showBubbleSize val="0"/>
        </c:dLbls>
        <c:gapWidth val="148"/>
        <c:axId val="6947584"/>
        <c:axId val="6953824"/>
      </c:barChart>
      <c:catAx>
        <c:axId val="6947584"/>
        <c:scaling>
          <c:orientation val="maxMin"/>
        </c:scaling>
        <c:delete val="1"/>
        <c:axPos val="l"/>
        <c:numFmt formatCode="General" sourceLinked="1"/>
        <c:majorTickMark val="out"/>
        <c:minorTickMark val="none"/>
        <c:tickLblPos val="nextTo"/>
        <c:crossAx val="6953824"/>
        <c:crosses val="autoZero"/>
        <c:auto val="1"/>
        <c:lblAlgn val="ctr"/>
        <c:lblOffset val="100"/>
        <c:noMultiLvlLbl val="0"/>
      </c:catAx>
      <c:valAx>
        <c:axId val="6953824"/>
        <c:scaling>
          <c:orientation val="minMax"/>
        </c:scaling>
        <c:delete val="1"/>
        <c:axPos val="t"/>
        <c:numFmt formatCode="_-&quot;$&quot;* #,##0_-;\-&quot;$&quot;* #,##0_-;_-&quot;$&quot;* &quot;-&quot;??_-;_-@_-" sourceLinked="1"/>
        <c:majorTickMark val="out"/>
        <c:minorTickMark val="none"/>
        <c:tickLblPos val="nextTo"/>
        <c:crossAx val="6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81580546848856E-2"/>
          <c:y val="0"/>
          <c:w val="0.71852941401400539"/>
          <c:h val="1"/>
        </c:manualLayout>
      </c:layout>
      <c:barChart>
        <c:barDir val="bar"/>
        <c:grouping val="clustered"/>
        <c:varyColors val="0"/>
        <c:ser>
          <c:idx val="0"/>
          <c:order val="0"/>
          <c:tx>
            <c:strRef>
              <c:f>Hoja1!$B$1</c:f>
              <c:strCache>
                <c:ptCount val="1"/>
                <c:pt idx="0">
                  <c:v>Columna1</c:v>
                </c:pt>
              </c:strCache>
            </c:strRef>
          </c:tx>
          <c:spPr>
            <a:solidFill>
              <a:srgbClr val="10213B"/>
            </a:solidFill>
            <a:ln>
              <a:noFill/>
            </a:ln>
            <a:effectLst/>
          </c:spPr>
          <c:invertIfNegative val="0"/>
          <c:dLbls>
            <c:dLbl>
              <c:idx val="0"/>
              <c:layout>
                <c:manualLayout>
                  <c:x val="-1.621731349412827E-2"/>
                  <c:y val="-5.8052794434075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2F-4093-B710-4CAF3E2F44CD}"/>
                </c:ext>
              </c:extLst>
            </c:dLbl>
            <c:dLbl>
              <c:idx val="5"/>
              <c:layout>
                <c:manualLayout>
                  <c:x val="8.3012820512818437E-4"/>
                  <c:y val="1.11010886070933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2F-4093-B710-4CAF3E2F44CD}"/>
                </c:ext>
              </c:extLst>
            </c:dLbl>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1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Hoja1!$A$2:$A$10</c:f>
              <c:strCache>
                <c:ptCount val="9"/>
                <c:pt idx="0">
                  <c:v>Menor a $45,000</c:v>
                </c:pt>
                <c:pt idx="1">
                  <c:v>Entre $45,000 y $75,999</c:v>
                </c:pt>
                <c:pt idx="2">
                  <c:v>Entre $76,000 y $99,999</c:v>
                </c:pt>
                <c:pt idx="3">
                  <c:v>Entre $100,000 y $149,999</c:v>
                </c:pt>
                <c:pt idx="4">
                  <c:v>Entre $150,000 y $199,999</c:v>
                </c:pt>
                <c:pt idx="5">
                  <c:v>Entre $200,000 y $249,999</c:v>
                </c:pt>
                <c:pt idx="6">
                  <c:v>Entre $250,000 y $299,999</c:v>
                </c:pt>
                <c:pt idx="7">
                  <c:v>Entre $300,000 y $499,999</c:v>
                </c:pt>
                <c:pt idx="8">
                  <c:v>Más de $500,000</c:v>
                </c:pt>
              </c:strCache>
            </c:strRef>
          </c:cat>
          <c:val>
            <c:numRef>
              <c:f>Hoja1!$B$2:$B$10</c:f>
              <c:numCache>
                <c:formatCode>0</c:formatCode>
                <c:ptCount val="9"/>
                <c:pt idx="0">
                  <c:v>21.146953405017921</c:v>
                </c:pt>
                <c:pt idx="1">
                  <c:v>25.806451612903224</c:v>
                </c:pt>
                <c:pt idx="2">
                  <c:v>21.863799283154123</c:v>
                </c:pt>
                <c:pt idx="3">
                  <c:v>14.336917562724013</c:v>
                </c:pt>
                <c:pt idx="4">
                  <c:v>6.8100358422939076</c:v>
                </c:pt>
                <c:pt idx="5">
                  <c:v>3.9426523297491038</c:v>
                </c:pt>
                <c:pt idx="6">
                  <c:v>1.0752688172043012</c:v>
                </c:pt>
                <c:pt idx="7">
                  <c:v>1.0752688172043012</c:v>
                </c:pt>
                <c:pt idx="8">
                  <c:v>3.9426523297491038</c:v>
                </c:pt>
              </c:numCache>
            </c:numRef>
          </c:val>
          <c:extLst>
            <c:ext xmlns:c16="http://schemas.microsoft.com/office/drawing/2014/chart" uri="{C3380CC4-5D6E-409C-BE32-E72D297353CC}">
              <c16:uniqueId val="{00000009-A02F-4093-B710-4CAF3E2F44CD}"/>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none"/>
        <c:minorTickMark val="none"/>
        <c:tickLblPos val="nextTo"/>
        <c:crossAx val="599661528"/>
        <c:crosses val="autoZero"/>
        <c:auto val="1"/>
        <c:lblAlgn val="ctr"/>
        <c:lblOffset val="100"/>
        <c:noMultiLvlLbl val="0"/>
      </c:catAx>
      <c:valAx>
        <c:axId val="599661528"/>
        <c:scaling>
          <c:orientation val="minMax"/>
          <c:max val="5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481580546848856E-2"/>
          <c:y val="0"/>
          <c:w val="0.71852941401400539"/>
          <c:h val="1"/>
        </c:manualLayout>
      </c:layout>
      <c:barChart>
        <c:barDir val="bar"/>
        <c:grouping val="clustered"/>
        <c:varyColors val="0"/>
        <c:ser>
          <c:idx val="0"/>
          <c:order val="0"/>
          <c:tx>
            <c:strRef>
              <c:f>Hoja1!$B$1</c:f>
              <c:strCache>
                <c:ptCount val="1"/>
                <c:pt idx="0">
                  <c:v>Columna1</c:v>
                </c:pt>
              </c:strCache>
            </c:strRef>
          </c:tx>
          <c:spPr>
            <a:solidFill>
              <a:srgbClr val="FFC000"/>
            </a:solidFill>
            <a:ln>
              <a:noFill/>
            </a:ln>
            <a:effectLst/>
          </c:spPr>
          <c:invertIfNegative val="0"/>
          <c:dLbls>
            <c:dLbl>
              <c:idx val="3"/>
              <c:layout>
                <c:manualLayout>
                  <c:x val="-6.8605787964412628E-3"/>
                  <c:y val="7.40092517378012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A0-4224-ABCB-A46335036E31}"/>
                </c:ext>
              </c:extLst>
            </c:dLbl>
            <c:dLbl>
              <c:idx val="5"/>
              <c:layout>
                <c:manualLayout>
                  <c:x val="7.7717593403566876E-2"/>
                  <c:y val="-9.0724765061667156E-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A0-4224-ABCB-A46335036E31}"/>
                </c:ext>
              </c:extLst>
            </c:dLbl>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1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Hoja1!$A$2:$A$10</c:f>
              <c:strCache>
                <c:ptCount val="9"/>
                <c:pt idx="0">
                  <c:v>Menor a $45,000</c:v>
                </c:pt>
                <c:pt idx="1">
                  <c:v>Entre $45,000 y $75,999</c:v>
                </c:pt>
                <c:pt idx="2">
                  <c:v>Entre $76,000 y $99,999</c:v>
                </c:pt>
                <c:pt idx="3">
                  <c:v>Entre $100,000 y $149,999</c:v>
                </c:pt>
                <c:pt idx="4">
                  <c:v>Entre $150,000 y $199,999</c:v>
                </c:pt>
                <c:pt idx="5">
                  <c:v>Entre $200,000 y $249,999</c:v>
                </c:pt>
                <c:pt idx="6">
                  <c:v>Entre $250,000 y $299,999</c:v>
                </c:pt>
                <c:pt idx="7">
                  <c:v>Entre $300,000 y $499,999</c:v>
                </c:pt>
                <c:pt idx="8">
                  <c:v>Más de $500,000</c:v>
                </c:pt>
              </c:strCache>
            </c:strRef>
          </c:cat>
          <c:val>
            <c:numRef>
              <c:f>Hoja1!$B$2:$B$10</c:f>
              <c:numCache>
                <c:formatCode>0</c:formatCode>
                <c:ptCount val="9"/>
                <c:pt idx="0">
                  <c:v>21.25</c:v>
                </c:pt>
                <c:pt idx="1">
                  <c:v>19.270833333333336</c:v>
                </c:pt>
                <c:pt idx="2">
                  <c:v>14.583333333333334</c:v>
                </c:pt>
                <c:pt idx="3">
                  <c:v>18.541666666666668</c:v>
                </c:pt>
                <c:pt idx="4">
                  <c:v>9.6875</c:v>
                </c:pt>
                <c:pt idx="5">
                  <c:v>5.520833333333333</c:v>
                </c:pt>
                <c:pt idx="6">
                  <c:v>4.270833333333333</c:v>
                </c:pt>
                <c:pt idx="7">
                  <c:v>3.854166666666667</c:v>
                </c:pt>
                <c:pt idx="8">
                  <c:v>3.0208333333333335</c:v>
                </c:pt>
              </c:numCache>
            </c:numRef>
          </c:val>
          <c:extLst>
            <c:ext xmlns:c16="http://schemas.microsoft.com/office/drawing/2014/chart" uri="{C3380CC4-5D6E-409C-BE32-E72D297353CC}">
              <c16:uniqueId val="{00000009-BFA0-4224-ABCB-A46335036E31}"/>
            </c:ext>
          </c:extLst>
        </c:ser>
        <c:dLbls>
          <c:showLegendKey val="0"/>
          <c:showVal val="0"/>
          <c:showCatName val="0"/>
          <c:showSerName val="0"/>
          <c:showPercent val="0"/>
          <c:showBubbleSize val="0"/>
        </c:dLbls>
        <c:gapWidth val="120"/>
        <c:axId val="599658904"/>
        <c:axId val="599661528"/>
      </c:barChart>
      <c:catAx>
        <c:axId val="599658904"/>
        <c:scaling>
          <c:orientation val="maxMin"/>
        </c:scaling>
        <c:delete val="1"/>
        <c:axPos val="l"/>
        <c:numFmt formatCode="General" sourceLinked="1"/>
        <c:majorTickMark val="out"/>
        <c:minorTickMark val="none"/>
        <c:tickLblPos val="nextTo"/>
        <c:crossAx val="599661528"/>
        <c:crosses val="autoZero"/>
        <c:auto val="1"/>
        <c:lblAlgn val="ctr"/>
        <c:lblOffset val="100"/>
        <c:noMultiLvlLbl val="0"/>
      </c:catAx>
      <c:valAx>
        <c:axId val="599661528"/>
        <c:scaling>
          <c:orientation val="minMax"/>
          <c:max val="50"/>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56084894794299E-2"/>
          <c:y val="1.6201075729094936E-2"/>
          <c:w val="0.74255066539216952"/>
          <c:h val="0.95184025696403962"/>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4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Hoja1!$B$2:$B$5</c:f>
              <c:numCache>
                <c:formatCode>0</c:formatCode>
                <c:ptCount val="4"/>
                <c:pt idx="0">
                  <c:v>74</c:v>
                </c:pt>
                <c:pt idx="1">
                  <c:v>4</c:v>
                </c:pt>
                <c:pt idx="2">
                  <c:v>3</c:v>
                </c:pt>
                <c:pt idx="3">
                  <c:v>19</c:v>
                </c:pt>
              </c:numCache>
            </c:numRef>
          </c:val>
          <c:extLst>
            <c:ext xmlns:c16="http://schemas.microsoft.com/office/drawing/2014/chart" uri="{C3380CC4-5D6E-409C-BE32-E72D297353CC}">
              <c16:uniqueId val="{00000000-6CF7-9D44-91B7-40BE27BFAAFA}"/>
            </c:ext>
          </c:extLst>
        </c:ser>
        <c:dLbls>
          <c:showLegendKey val="0"/>
          <c:showVal val="0"/>
          <c:showCatName val="0"/>
          <c:showSerName val="0"/>
          <c:showPercent val="0"/>
          <c:showBubbleSize val="0"/>
        </c:dLbls>
        <c:gapWidth val="182"/>
        <c:axId val="1212382879"/>
        <c:axId val="1126491919"/>
      </c:barChart>
      <c:catAx>
        <c:axId val="1212382879"/>
        <c:scaling>
          <c:orientation val="maxMin"/>
        </c:scaling>
        <c:delete val="1"/>
        <c:axPos val="l"/>
        <c:numFmt formatCode="General" sourceLinked="1"/>
        <c:majorTickMark val="none"/>
        <c:minorTickMark val="none"/>
        <c:tickLblPos val="nextTo"/>
        <c:crossAx val="1126491919"/>
        <c:crosses val="autoZero"/>
        <c:auto val="1"/>
        <c:lblAlgn val="ctr"/>
        <c:lblOffset val="100"/>
        <c:noMultiLvlLbl val="0"/>
      </c:catAx>
      <c:valAx>
        <c:axId val="1126491919"/>
        <c:scaling>
          <c:orientation val="minMax"/>
        </c:scaling>
        <c:delete val="1"/>
        <c:axPos val="t"/>
        <c:numFmt formatCode="0" sourceLinked="1"/>
        <c:majorTickMark val="none"/>
        <c:minorTickMark val="none"/>
        <c:tickLblPos val="nextTo"/>
        <c:crossAx val="121238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45154125331399E-2"/>
          <c:y val="1.6201075729094936E-2"/>
          <c:w val="0.95526722222222227"/>
          <c:h val="0.95184025696403962"/>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0">
                <a:spAutoFit/>
              </a:bodyPr>
              <a:lstStyle/>
              <a:p>
                <a:pPr algn="l">
                  <a:defRPr sz="14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2">
                  <c:v>No binario </c:v>
                </c:pt>
                <c:pt idx="3">
                  <c:v>Prefirió no responder</c:v>
                </c:pt>
              </c:strCache>
            </c:strRef>
          </c:cat>
          <c:val>
            <c:numRef>
              <c:f>Hoja1!$B$2:$B$5</c:f>
              <c:numCache>
                <c:formatCode>0</c:formatCode>
                <c:ptCount val="4"/>
                <c:pt idx="0">
                  <c:v>52</c:v>
                </c:pt>
                <c:pt idx="1">
                  <c:v>42</c:v>
                </c:pt>
                <c:pt idx="2">
                  <c:v>1</c:v>
                </c:pt>
                <c:pt idx="3">
                  <c:v>5</c:v>
                </c:pt>
              </c:numCache>
            </c:numRef>
          </c:val>
          <c:extLst>
            <c:ext xmlns:c16="http://schemas.microsoft.com/office/drawing/2014/chart" uri="{C3380CC4-5D6E-409C-BE32-E72D297353CC}">
              <c16:uniqueId val="{00000000-CB0D-0548-AE0F-A506E7B7D1D2}"/>
            </c:ext>
          </c:extLst>
        </c:ser>
        <c:dLbls>
          <c:showLegendKey val="0"/>
          <c:showVal val="0"/>
          <c:showCatName val="0"/>
          <c:showSerName val="0"/>
          <c:showPercent val="0"/>
          <c:showBubbleSize val="0"/>
        </c:dLbls>
        <c:gapWidth val="182"/>
        <c:axId val="1212382879"/>
        <c:axId val="1126491919"/>
      </c:barChart>
      <c:catAx>
        <c:axId val="1212382879"/>
        <c:scaling>
          <c:orientation val="maxMin"/>
        </c:scaling>
        <c:delete val="1"/>
        <c:axPos val="l"/>
        <c:numFmt formatCode="General" sourceLinked="1"/>
        <c:majorTickMark val="none"/>
        <c:minorTickMark val="none"/>
        <c:tickLblPos val="nextTo"/>
        <c:crossAx val="1126491919"/>
        <c:crosses val="autoZero"/>
        <c:auto val="1"/>
        <c:lblAlgn val="ctr"/>
        <c:lblOffset val="100"/>
        <c:noMultiLvlLbl val="0"/>
      </c:catAx>
      <c:valAx>
        <c:axId val="1126491919"/>
        <c:scaling>
          <c:orientation val="minMax"/>
        </c:scaling>
        <c:delete val="1"/>
        <c:axPos val="t"/>
        <c:numFmt formatCode="0" sourceLinked="1"/>
        <c:majorTickMark val="none"/>
        <c:minorTickMark val="none"/>
        <c:tickLblPos val="nextTo"/>
        <c:crossAx val="121238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56084894794299E-2"/>
          <c:y val="1.6201075729094936E-2"/>
          <c:w val="0.74255066539216952"/>
          <c:h val="0.95184025696403962"/>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4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Hoja1!$B$2:$B$5</c:f>
              <c:numCache>
                <c:formatCode>0</c:formatCode>
                <c:ptCount val="4"/>
                <c:pt idx="0">
                  <c:v>72</c:v>
                </c:pt>
                <c:pt idx="1">
                  <c:v>2</c:v>
                </c:pt>
                <c:pt idx="2">
                  <c:v>3</c:v>
                </c:pt>
                <c:pt idx="3">
                  <c:v>23</c:v>
                </c:pt>
              </c:numCache>
            </c:numRef>
          </c:val>
          <c:extLst>
            <c:ext xmlns:c16="http://schemas.microsoft.com/office/drawing/2014/chart" uri="{C3380CC4-5D6E-409C-BE32-E72D297353CC}">
              <c16:uniqueId val="{00000004-FEC4-43E6-9951-A11447DF201D}"/>
            </c:ext>
          </c:extLst>
        </c:ser>
        <c:dLbls>
          <c:showLegendKey val="0"/>
          <c:showVal val="0"/>
          <c:showCatName val="0"/>
          <c:showSerName val="0"/>
          <c:showPercent val="0"/>
          <c:showBubbleSize val="0"/>
        </c:dLbls>
        <c:gapWidth val="182"/>
        <c:axId val="1212382879"/>
        <c:axId val="1126491919"/>
      </c:barChart>
      <c:catAx>
        <c:axId val="1212382879"/>
        <c:scaling>
          <c:orientation val="maxMin"/>
        </c:scaling>
        <c:delete val="1"/>
        <c:axPos val="l"/>
        <c:numFmt formatCode="General" sourceLinked="1"/>
        <c:majorTickMark val="none"/>
        <c:minorTickMark val="none"/>
        <c:tickLblPos val="nextTo"/>
        <c:crossAx val="1126491919"/>
        <c:crosses val="autoZero"/>
        <c:auto val="1"/>
        <c:lblAlgn val="ctr"/>
        <c:lblOffset val="100"/>
        <c:noMultiLvlLbl val="0"/>
      </c:catAx>
      <c:valAx>
        <c:axId val="1126491919"/>
        <c:scaling>
          <c:orientation val="minMax"/>
        </c:scaling>
        <c:delete val="1"/>
        <c:axPos val="t"/>
        <c:numFmt formatCode="0" sourceLinked="1"/>
        <c:majorTickMark val="none"/>
        <c:minorTickMark val="none"/>
        <c:tickLblPos val="nextTo"/>
        <c:crossAx val="121238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245154125331399E-2"/>
          <c:y val="1.6201075729094936E-2"/>
          <c:w val="0.50371166666666678"/>
          <c:h val="0.95184025696403962"/>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4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2">
                  <c:v>No binario </c:v>
                </c:pt>
                <c:pt idx="3">
                  <c:v>Prefirió no responder</c:v>
                </c:pt>
              </c:strCache>
            </c:strRef>
          </c:cat>
          <c:val>
            <c:numRef>
              <c:f>Hoja1!$B$2:$B$5</c:f>
              <c:numCache>
                <c:formatCode>0</c:formatCode>
                <c:ptCount val="4"/>
                <c:pt idx="0">
                  <c:v>47</c:v>
                </c:pt>
                <c:pt idx="1">
                  <c:v>39</c:v>
                </c:pt>
                <c:pt idx="2">
                  <c:v>1</c:v>
                </c:pt>
                <c:pt idx="3">
                  <c:v>13</c:v>
                </c:pt>
              </c:numCache>
            </c:numRef>
          </c:val>
          <c:extLst>
            <c:ext xmlns:c16="http://schemas.microsoft.com/office/drawing/2014/chart" uri="{C3380CC4-5D6E-409C-BE32-E72D297353CC}">
              <c16:uniqueId val="{00000004-7E34-4B67-98F1-6BAEB7ABC7BB}"/>
            </c:ext>
          </c:extLst>
        </c:ser>
        <c:dLbls>
          <c:showLegendKey val="0"/>
          <c:showVal val="0"/>
          <c:showCatName val="0"/>
          <c:showSerName val="0"/>
          <c:showPercent val="0"/>
          <c:showBubbleSize val="0"/>
        </c:dLbls>
        <c:gapWidth val="182"/>
        <c:axId val="1212382879"/>
        <c:axId val="1126491919"/>
      </c:barChart>
      <c:catAx>
        <c:axId val="1212382879"/>
        <c:scaling>
          <c:orientation val="maxMin"/>
        </c:scaling>
        <c:delete val="1"/>
        <c:axPos val="l"/>
        <c:numFmt formatCode="General" sourceLinked="1"/>
        <c:majorTickMark val="none"/>
        <c:minorTickMark val="none"/>
        <c:tickLblPos val="nextTo"/>
        <c:crossAx val="1126491919"/>
        <c:crosses val="autoZero"/>
        <c:auto val="1"/>
        <c:lblAlgn val="ctr"/>
        <c:lblOffset val="100"/>
        <c:noMultiLvlLbl val="0"/>
      </c:catAx>
      <c:valAx>
        <c:axId val="1126491919"/>
        <c:scaling>
          <c:orientation val="minMax"/>
        </c:scaling>
        <c:delete val="1"/>
        <c:axPos val="t"/>
        <c:numFmt formatCode="0" sourceLinked="1"/>
        <c:majorTickMark val="none"/>
        <c:minorTickMark val="none"/>
        <c:tickLblPos val="nextTo"/>
        <c:crossAx val="12123828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2450217864923747"/>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75</c:v>
                </c:pt>
                <c:pt idx="1">
                  <c:v>66</c:v>
                </c:pt>
                <c:pt idx="2">
                  <c:v>9</c:v>
                </c:pt>
                <c:pt idx="3">
                  <c:v>10</c:v>
                </c:pt>
                <c:pt idx="4">
                  <c:v>6</c:v>
                </c:pt>
                <c:pt idx="5">
                  <c:v>9</c:v>
                </c:pt>
              </c:numCache>
            </c:numRef>
          </c:val>
          <c:extLst>
            <c:ext xmlns:c16="http://schemas.microsoft.com/office/drawing/2014/chart" uri="{C3380CC4-5D6E-409C-BE32-E72D297353CC}">
              <c16:uniqueId val="{00000000-ECF8-3041-B8A2-854F9235664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2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3555072443564307"/>
          <c:h val="1"/>
        </c:manualLayout>
      </c:layout>
      <c:barChart>
        <c:barDir val="bar"/>
        <c:grouping val="clustered"/>
        <c:varyColors val="0"/>
        <c:ser>
          <c:idx val="0"/>
          <c:order val="0"/>
          <c:tx>
            <c:strRef>
              <c:f>Hoja1!$B$1</c:f>
              <c:strCache>
                <c:ptCount val="1"/>
                <c:pt idx="0">
                  <c:v>Jun (21)</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68</c:v>
                </c:pt>
                <c:pt idx="1">
                  <c:v>60</c:v>
                </c:pt>
                <c:pt idx="2">
                  <c:v>8</c:v>
                </c:pt>
                <c:pt idx="3">
                  <c:v>22</c:v>
                </c:pt>
                <c:pt idx="4">
                  <c:v>2</c:v>
                </c:pt>
                <c:pt idx="5">
                  <c:v>8</c:v>
                </c:pt>
              </c:numCache>
            </c:numRef>
          </c:val>
          <c:extLst>
            <c:ext xmlns:c16="http://schemas.microsoft.com/office/drawing/2014/chart" uri="{C3380CC4-5D6E-409C-BE32-E72D297353CC}">
              <c16:uniqueId val="{00000000-2909-E94F-921A-1899C6BA66D9}"/>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2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050" b="1">
                    <a:solidFill>
                      <a:srgbClr val="10213B"/>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19</c:v>
                </c:pt>
                <c:pt idx="1">
                  <c:v>9</c:v>
                </c:pt>
                <c:pt idx="2">
                  <c:v>4</c:v>
                </c:pt>
                <c:pt idx="3">
                  <c:v>3</c:v>
                </c:pt>
                <c:pt idx="4">
                  <c:v>3</c:v>
                </c:pt>
                <c:pt idx="5">
                  <c:v>6</c:v>
                </c:pt>
              </c:numCache>
            </c:numRef>
          </c:val>
          <c:extLst>
            <c:ext xmlns:c16="http://schemas.microsoft.com/office/drawing/2014/chart" uri="{C3380CC4-5D6E-409C-BE32-E72D297353CC}">
              <c16:uniqueId val="{00000000-62BB-45F2-9201-760728EE7072}"/>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3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100" b="1">
                    <a:solidFill>
                      <a:srgbClr val="FFC000"/>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16</c:v>
                </c:pt>
                <c:pt idx="1">
                  <c:v>8</c:v>
                </c:pt>
                <c:pt idx="2">
                  <c:v>6</c:v>
                </c:pt>
                <c:pt idx="3">
                  <c:v>1</c:v>
                </c:pt>
                <c:pt idx="4">
                  <c:v>4</c:v>
                </c:pt>
                <c:pt idx="5">
                  <c:v>3</c:v>
                </c:pt>
              </c:numCache>
            </c:numRef>
          </c:val>
          <c:extLst>
            <c:ext xmlns:c16="http://schemas.microsoft.com/office/drawing/2014/chart" uri="{C3380CC4-5D6E-409C-BE32-E72D297353CC}">
              <c16:uniqueId val="{00000000-9D49-489C-B2A9-47DCBA32563F}"/>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3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69160288839252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General</c:formatCode>
                <c:ptCount val="2"/>
                <c:pt idx="0">
                  <c:v>60</c:v>
                </c:pt>
                <c:pt idx="1">
                  <c:v>22</c:v>
                </c:pt>
              </c:numCache>
            </c:numRef>
          </c:val>
          <c:extLst>
            <c:ext xmlns:c16="http://schemas.microsoft.com/office/drawing/2014/chart" uri="{C3380CC4-5D6E-409C-BE32-E72D297353CC}">
              <c16:uniqueId val="{00000000-94CA-C945-9E02-FB987BB0095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20061715596624E-3"/>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numCache>
            </c:numRef>
          </c:cat>
          <c:val>
            <c:numRef>
              <c:f>Hoja1!$B$2:$B$11</c:f>
              <c:numCache>
                <c:formatCode>General</c:formatCode>
                <c:ptCount val="10"/>
                <c:pt idx="0">
                  <c:v>56</c:v>
                </c:pt>
                <c:pt idx="1">
                  <c:v>40</c:v>
                </c:pt>
                <c:pt idx="2">
                  <c:v>30</c:v>
                </c:pt>
                <c:pt idx="3">
                  <c:v>25</c:v>
                </c:pt>
                <c:pt idx="4">
                  <c:v>18</c:v>
                </c:pt>
                <c:pt idx="5">
                  <c:v>3</c:v>
                </c:pt>
                <c:pt idx="6">
                  <c:v>3</c:v>
                </c:pt>
                <c:pt idx="7">
                  <c:v>3</c:v>
                </c:pt>
                <c:pt idx="8" formatCode="0">
                  <c:v>8</c:v>
                </c:pt>
                <c:pt idx="9" formatCode="0">
                  <c:v>3</c:v>
                </c:pt>
              </c:numCache>
            </c:numRef>
          </c:val>
          <c:extLst>
            <c:ext xmlns:c16="http://schemas.microsoft.com/office/drawing/2014/chart" uri="{C3380CC4-5D6E-409C-BE32-E72D297353CC}">
              <c16:uniqueId val="{00000000-A41C-F149-B2DA-4B03F83A7B21}"/>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quot;%&quot;" sourceLinked="0"/>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58</c:v>
                </c:pt>
                <c:pt idx="1">
                  <c:v>25</c:v>
                </c:pt>
                <c:pt idx="2">
                  <c:v>22</c:v>
                </c:pt>
                <c:pt idx="3">
                  <c:v>15</c:v>
                </c:pt>
                <c:pt idx="4">
                  <c:v>3</c:v>
                </c:pt>
                <c:pt idx="5">
                  <c:v>2</c:v>
                </c:pt>
                <c:pt idx="6">
                  <c:v>2</c:v>
                </c:pt>
                <c:pt idx="7">
                  <c:v>5</c:v>
                </c:pt>
              </c:numCache>
            </c:numRef>
          </c:val>
          <c:extLst>
            <c:ext xmlns:c16="http://schemas.microsoft.com/office/drawing/2014/chart" uri="{C3380CC4-5D6E-409C-BE32-E72D297353CC}">
              <c16:uniqueId val="{00000000-7DFB-D944-8A9C-ED3C0EE18D5D}"/>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40</c:v>
                </c:pt>
                <c:pt idx="1">
                  <c:v>23</c:v>
                </c:pt>
                <c:pt idx="2">
                  <c:v>17</c:v>
                </c:pt>
                <c:pt idx="3">
                  <c:v>17</c:v>
                </c:pt>
                <c:pt idx="4">
                  <c:v>1</c:v>
                </c:pt>
                <c:pt idx="5">
                  <c:v>4</c:v>
                </c:pt>
                <c:pt idx="6">
                  <c:v>8</c:v>
                </c:pt>
                <c:pt idx="7">
                  <c:v>9</c:v>
                </c:pt>
              </c:numCache>
            </c:numRef>
          </c:val>
          <c:extLst>
            <c:ext xmlns:c16="http://schemas.microsoft.com/office/drawing/2014/chart" uri="{C3380CC4-5D6E-409C-BE32-E72D297353CC}">
              <c16:uniqueId val="{00000000-7DFB-D944-8A9C-ED3C0EE18D5D}"/>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0</c:formatCode>
                <c:ptCount val="7"/>
                <c:pt idx="0">
                  <c:v>57</c:v>
                </c:pt>
                <c:pt idx="1">
                  <c:v>24</c:v>
                </c:pt>
                <c:pt idx="2">
                  <c:v>18</c:v>
                </c:pt>
                <c:pt idx="3">
                  <c:v>2</c:v>
                </c:pt>
                <c:pt idx="4">
                  <c:v>2</c:v>
                </c:pt>
                <c:pt idx="5">
                  <c:v>1</c:v>
                </c:pt>
                <c:pt idx="6">
                  <c:v>8</c:v>
                </c:pt>
              </c:numCache>
            </c:numRef>
          </c:val>
          <c:extLst>
            <c:ext xmlns:c16="http://schemas.microsoft.com/office/drawing/2014/chart" uri="{C3380CC4-5D6E-409C-BE32-E72D297353CC}">
              <c16:uniqueId val="{00000000-853D-403A-81B0-372865B4E0F2}"/>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0</c:formatCode>
                <c:ptCount val="7"/>
                <c:pt idx="0">
                  <c:v>44</c:v>
                </c:pt>
                <c:pt idx="1">
                  <c:v>19</c:v>
                </c:pt>
                <c:pt idx="2">
                  <c:v>20</c:v>
                </c:pt>
                <c:pt idx="3">
                  <c:v>5</c:v>
                </c:pt>
                <c:pt idx="4">
                  <c:v>6</c:v>
                </c:pt>
                <c:pt idx="5">
                  <c:v>1</c:v>
                </c:pt>
                <c:pt idx="6">
                  <c:v>11</c:v>
                </c:pt>
              </c:numCache>
            </c:numRef>
          </c:val>
          <c:extLst>
            <c:ext xmlns:c16="http://schemas.microsoft.com/office/drawing/2014/chart" uri="{C3380CC4-5D6E-409C-BE32-E72D297353CC}">
              <c16:uniqueId val="{00000000-DE9A-4E06-9726-57EF6C4833E2}"/>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2722847676541"/>
          <c:y val="0"/>
          <c:w val="0.83957277152323462"/>
          <c:h val="0.99492673712788615"/>
        </c:manualLayout>
      </c:layout>
      <c:barChart>
        <c:barDir val="col"/>
        <c:grouping val="percentStacked"/>
        <c:varyColors val="0"/>
        <c:ser>
          <c:idx val="0"/>
          <c:order val="0"/>
          <c:tx>
            <c:strRef>
              <c:f>Hoja1!$B$1</c:f>
              <c:strCache>
                <c:ptCount val="1"/>
                <c:pt idx="0">
                  <c:v>Sí</c:v>
                </c:pt>
              </c:strCache>
            </c:strRef>
          </c:tx>
          <c:spPr>
            <a:solidFill>
              <a:srgbClr val="FFC001"/>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32</c:v>
                </c:pt>
                <c:pt idx="1">
                  <c:v>24</c:v>
                </c:pt>
              </c:numCache>
            </c:numRef>
          </c:val>
          <c:extLst>
            <c:ext xmlns:c16="http://schemas.microsoft.com/office/drawing/2014/chart" uri="{C3380CC4-5D6E-409C-BE32-E72D297353CC}">
              <c16:uniqueId val="{00000000-5452-E747-863C-55AE5712E36B}"/>
            </c:ext>
          </c:extLst>
        </c:ser>
        <c:ser>
          <c:idx val="1"/>
          <c:order val="1"/>
          <c:tx>
            <c:strRef>
              <c:f>Hoja1!$C$1</c:f>
              <c:strCache>
                <c:ptCount val="1"/>
                <c:pt idx="0">
                  <c:v>No</c:v>
                </c:pt>
              </c:strCache>
            </c:strRef>
          </c:tx>
          <c:spPr>
            <a:solidFill>
              <a:srgbClr val="A5A5A5"/>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0</c:formatCode>
                <c:ptCount val="2"/>
                <c:pt idx="0">
                  <c:v>68</c:v>
                </c:pt>
                <c:pt idx="1">
                  <c:v>76</c:v>
                </c:pt>
              </c:numCache>
            </c:numRef>
          </c:val>
          <c:extLst>
            <c:ext xmlns:c16="http://schemas.microsoft.com/office/drawing/2014/chart" uri="{C3380CC4-5D6E-409C-BE32-E72D297353CC}">
              <c16:uniqueId val="{00000001-5452-E747-863C-55AE5712E36B}"/>
            </c:ext>
          </c:extLst>
        </c:ser>
        <c:dLbls>
          <c:showLegendKey val="0"/>
          <c:showVal val="0"/>
          <c:showCatName val="0"/>
          <c:showSerName val="0"/>
          <c:showPercent val="0"/>
          <c:showBubbleSize val="0"/>
        </c:dLbls>
        <c:gapWidth val="3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0"/>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ayout>
        <c:manualLayout>
          <c:xMode val="edge"/>
          <c:yMode val="edge"/>
          <c:x val="3.6923727189096804E-2"/>
          <c:y val="4.1127475744504462E-2"/>
          <c:w val="0.11602574679311402"/>
          <c:h val="0.9525868210728117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5790357081568058"/>
          <c:h val="1"/>
        </c:manualLayout>
      </c:layout>
      <c:barChart>
        <c:barDir val="bar"/>
        <c:grouping val="clustered"/>
        <c:varyColors val="0"/>
        <c:ser>
          <c:idx val="0"/>
          <c:order val="0"/>
          <c:tx>
            <c:strRef>
              <c:f>Hoja1!$A$1</c:f>
              <c:strCache>
                <c:ptCount val="1"/>
                <c:pt idx="0">
                  <c:v>Columna1</c:v>
                </c:pt>
              </c:strCache>
            </c:strRef>
          </c:tx>
          <c:invertIfNegative val="0"/>
          <c:val>
            <c:numRef>
              <c:f>Hoja1!$A$2:$A$16</c:f>
              <c:numCache>
                <c:formatCode>General</c:formatCode>
                <c:ptCount val="15"/>
              </c:numCache>
            </c:numRef>
          </c:val>
          <c:extLst>
            <c:ext xmlns:c16="http://schemas.microsoft.com/office/drawing/2014/chart" uri="{C3380CC4-5D6E-409C-BE32-E72D297353CC}">
              <c16:uniqueId val="{00000000-1AFE-C946-BBD0-223C9B90A848}"/>
            </c:ext>
          </c:extLst>
        </c:ser>
        <c:ser>
          <c:idx val="1"/>
          <c:order val="1"/>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val>
            <c:numRef>
              <c:f>Hoja1!$B$2:$B$16</c:f>
              <c:numCache>
                <c:formatCode>0</c:formatCode>
                <c:ptCount val="15"/>
                <c:pt idx="0">
                  <c:v>48</c:v>
                </c:pt>
                <c:pt idx="1">
                  <c:v>10</c:v>
                </c:pt>
                <c:pt idx="2">
                  <c:v>11</c:v>
                </c:pt>
                <c:pt idx="3">
                  <c:v>4</c:v>
                </c:pt>
                <c:pt idx="4">
                  <c:v>12</c:v>
                </c:pt>
                <c:pt idx="5">
                  <c:v>8</c:v>
                </c:pt>
                <c:pt idx="6">
                  <c:v>31</c:v>
                </c:pt>
                <c:pt idx="7">
                  <c:v>6</c:v>
                </c:pt>
                <c:pt idx="8">
                  <c:v>7</c:v>
                </c:pt>
                <c:pt idx="9">
                  <c:v>11</c:v>
                </c:pt>
                <c:pt idx="10">
                  <c:v>15</c:v>
                </c:pt>
                <c:pt idx="11">
                  <c:v>4</c:v>
                </c:pt>
                <c:pt idx="12">
                  <c:v>7</c:v>
                </c:pt>
                <c:pt idx="13">
                  <c:v>10</c:v>
                </c:pt>
                <c:pt idx="14">
                  <c:v>9</c:v>
                </c:pt>
              </c:numCache>
            </c:numRef>
          </c:val>
          <c:extLst>
            <c:ext xmlns:c16="http://schemas.microsoft.com/office/drawing/2014/chart" uri="{C3380CC4-5D6E-409C-BE32-E72D297353CC}">
              <c16:uniqueId val="{00000000-3051-4B12-A292-803F1CD28548}"/>
            </c:ext>
          </c:extLst>
        </c:ser>
        <c:dLbls>
          <c:showLegendKey val="0"/>
          <c:showVal val="0"/>
          <c:showCatName val="0"/>
          <c:showSerName val="0"/>
          <c:showPercent val="0"/>
          <c:showBubbleSize val="0"/>
        </c:dLbls>
        <c:gapWidth val="100"/>
        <c:overlap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70"/>
          <c:min val="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Hoja1!$A$1</c:f>
              <c:strCache>
                <c:ptCount val="1"/>
                <c:pt idx="0">
                  <c:v>Columna1</c:v>
                </c:pt>
              </c:strCache>
            </c:strRef>
          </c:tx>
          <c:invertIfNegative val="0"/>
          <c:val>
            <c:numRef>
              <c:f>Hoja1!$A$2:$A$16</c:f>
              <c:numCache>
                <c:formatCode>General</c:formatCode>
                <c:ptCount val="15"/>
              </c:numCache>
            </c:numRef>
          </c:val>
          <c:extLst>
            <c:ext xmlns:c16="http://schemas.microsoft.com/office/drawing/2014/chart" uri="{C3380CC4-5D6E-409C-BE32-E72D297353CC}">
              <c16:uniqueId val="{00000000-1904-6448-8BD9-082B022ED721}"/>
            </c:ext>
          </c:extLst>
        </c:ser>
        <c:ser>
          <c:idx val="1"/>
          <c:order val="1"/>
          <c:tx>
            <c:strRef>
              <c:f>Hoja1!$B$1</c:f>
              <c:strCache>
                <c:ptCount val="1"/>
                <c:pt idx="0">
                  <c:v>Columna2</c:v>
                </c:pt>
              </c:strCache>
            </c:strRef>
          </c:tx>
          <c:spPr>
            <a:solidFill>
              <a:srgbClr val="10213B"/>
            </a:solidFill>
            <a:ln>
              <a:noFill/>
            </a:ln>
            <a:effectLst/>
          </c:spPr>
          <c:invertIfNegative val="0"/>
          <c:dLbls>
            <c:dLbl>
              <c:idx val="4"/>
              <c:numFmt formatCode="#&quot;%&quot;" sourceLinked="0"/>
              <c:spPr>
                <a:noFill/>
                <a:ln>
                  <a:noFill/>
                </a:ln>
                <a:effectLst/>
              </c:spPr>
              <c:txPr>
                <a:bodyPr vertOverflow="overflow" horzOverflow="overflow" wrap="none" lIns="38100" tIns="19050" rIns="38100" bIns="19050" anchor="ctr" anchorCtr="0">
                  <a:spAutoFit/>
                </a:bodyPr>
                <a:lstStyle/>
                <a:p>
                  <a:pPr algn="ctr">
                    <a:defRPr lang="en-US" sz="1200" b="1" i="0" u="none" strike="noStrike" kern="1200" baseline="0">
                      <a:solidFill>
                        <a:srgbClr val="10213B"/>
                      </a:solidFill>
                      <a:latin typeface="Trebuchet MS" panose="020B070302020209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A48-4823-918E-37DA83AEE71E}"/>
                </c:ext>
              </c:extLst>
            </c:dLbl>
            <c:dLbl>
              <c:idx val="6"/>
              <c:numFmt formatCode="#&quot;%&quot;" sourceLinked="0"/>
              <c:spPr>
                <a:noFill/>
                <a:ln>
                  <a:noFill/>
                </a:ln>
                <a:effectLst/>
              </c:spPr>
              <c:txPr>
                <a:bodyPr vertOverflow="overflow" horzOverflow="overflow" wrap="none" lIns="38100" tIns="19050" rIns="38100" bIns="19050" anchor="ctr" anchorCtr="0">
                  <a:spAutoFit/>
                </a:bodyPr>
                <a:lstStyle/>
                <a:p>
                  <a:pPr algn="ctr">
                    <a:defRPr lang="en-US" sz="1200" b="1" i="0" u="none" strike="noStrike" kern="1200" baseline="0">
                      <a:solidFill>
                        <a:srgbClr val="10213B"/>
                      </a:solidFill>
                      <a:latin typeface="Trebuchet MS" panose="020B070302020209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A48-4823-918E-37DA83AEE71E}"/>
                </c:ext>
              </c:extLst>
            </c:dLbl>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val>
            <c:numRef>
              <c:f>Hoja1!$B$2:$B$16</c:f>
              <c:numCache>
                <c:formatCode>0</c:formatCode>
                <c:ptCount val="15"/>
                <c:pt idx="0">
                  <c:v>39</c:v>
                </c:pt>
                <c:pt idx="1">
                  <c:v>26</c:v>
                </c:pt>
                <c:pt idx="2">
                  <c:v>10</c:v>
                </c:pt>
                <c:pt idx="3">
                  <c:v>9</c:v>
                </c:pt>
                <c:pt idx="4">
                  <c:v>7</c:v>
                </c:pt>
                <c:pt idx="5">
                  <c:v>7</c:v>
                </c:pt>
                <c:pt idx="6">
                  <c:v>4</c:v>
                </c:pt>
                <c:pt idx="7">
                  <c:v>3</c:v>
                </c:pt>
                <c:pt idx="8">
                  <c:v>2</c:v>
                </c:pt>
                <c:pt idx="9">
                  <c:v>18</c:v>
                </c:pt>
                <c:pt idx="10">
                  <c:v>16</c:v>
                </c:pt>
                <c:pt idx="11">
                  <c:v>7</c:v>
                </c:pt>
                <c:pt idx="12">
                  <c:v>7</c:v>
                </c:pt>
                <c:pt idx="13">
                  <c:v>4</c:v>
                </c:pt>
                <c:pt idx="14">
                  <c:v>4</c:v>
                </c:pt>
              </c:numCache>
            </c:numRef>
          </c:val>
          <c:extLst>
            <c:ext xmlns:c16="http://schemas.microsoft.com/office/drawing/2014/chart" uri="{C3380CC4-5D6E-409C-BE32-E72D297353CC}">
              <c16:uniqueId val="{00000000-57C7-4FD1-AF35-042EE734176D}"/>
            </c:ext>
          </c:extLst>
        </c:ser>
        <c:dLbls>
          <c:showLegendKey val="0"/>
          <c:showVal val="0"/>
          <c:showCatName val="0"/>
          <c:showSerName val="0"/>
          <c:showPercent val="0"/>
          <c:showBubbleSize val="0"/>
        </c:dLbls>
        <c:gapWidth val="100"/>
        <c:overlap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70"/>
          <c:min val="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57</c:v>
                </c:pt>
                <c:pt idx="1">
                  <c:v>22</c:v>
                </c:pt>
                <c:pt idx="2">
                  <c:v>11</c:v>
                </c:pt>
                <c:pt idx="3">
                  <c:v>6</c:v>
                </c:pt>
                <c:pt idx="4">
                  <c:v>3</c:v>
                </c:pt>
                <c:pt idx="5">
                  <c:v>1</c:v>
                </c:pt>
              </c:numCache>
            </c:numRef>
          </c:val>
          <c:extLst>
            <c:ext xmlns:c16="http://schemas.microsoft.com/office/drawing/2014/chart" uri="{C3380CC4-5D6E-409C-BE32-E72D297353CC}">
              <c16:uniqueId val="{00000000-CB0B-8C42-89CD-E98D826C701B}"/>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Mayo (21)</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41</c:v>
                </c:pt>
                <c:pt idx="1">
                  <c:v>26</c:v>
                </c:pt>
                <c:pt idx="2">
                  <c:v>13</c:v>
                </c:pt>
                <c:pt idx="3">
                  <c:v>13</c:v>
                </c:pt>
                <c:pt idx="4">
                  <c:v>5</c:v>
                </c:pt>
                <c:pt idx="5">
                  <c:v>2</c:v>
                </c:pt>
              </c:numCache>
            </c:numRef>
          </c:val>
          <c:extLst>
            <c:ext xmlns:c16="http://schemas.microsoft.com/office/drawing/2014/chart" uri="{C3380CC4-5D6E-409C-BE32-E72D297353CC}">
              <c16:uniqueId val="{00000000-CB0B-8C42-89CD-E98D826C701B}"/>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804133858267716"/>
          <c:w val="0.98260292867311494"/>
          <c:h val="0.52377734033245849"/>
        </c:manualLayout>
      </c:layout>
      <c:barChart>
        <c:barDir val="col"/>
        <c:grouping val="clustered"/>
        <c:varyColors val="0"/>
        <c:ser>
          <c:idx val="0"/>
          <c:order val="0"/>
          <c:tx>
            <c:strRef>
              <c:f>Hoja1!$B$1</c:f>
              <c:strCache>
                <c:ptCount val="1"/>
                <c:pt idx="0">
                  <c:v>Columna2</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3A78-4040-8B0C-F25A0AACEEFB}"/>
              </c:ext>
            </c:extLst>
          </c:dPt>
          <c:dPt>
            <c:idx val="1"/>
            <c:invertIfNegative val="0"/>
            <c:bubble3D val="0"/>
            <c:spPr>
              <a:solidFill>
                <a:srgbClr val="002060"/>
              </a:solidFill>
              <a:ln>
                <a:noFill/>
              </a:ln>
              <a:effectLst/>
            </c:spPr>
            <c:extLst>
              <c:ext xmlns:c16="http://schemas.microsoft.com/office/drawing/2014/chart" uri="{C3380CC4-5D6E-409C-BE32-E72D297353CC}">
                <c16:uniqueId val="{00000003-3A78-4040-8B0C-F25A0AACEEFB}"/>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8517163902293724"/>
                      <c:h val="0.15567652840896343"/>
                    </c:manualLayout>
                  </c15:layout>
                </c:ext>
                <c:ext xmlns:c16="http://schemas.microsoft.com/office/drawing/2014/chart" uri="{C3380CC4-5D6E-409C-BE32-E72D297353CC}">
                  <c16:uniqueId val="{00000001-3A78-4040-8B0C-F25A0AACEEF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2060"/>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*Naturaleza</c:v>
                </c:pt>
                <c:pt idx="1">
                  <c:v>*Otras actividades</c:v>
                </c:pt>
              </c:strCache>
            </c:strRef>
          </c:cat>
          <c:val>
            <c:numRef>
              <c:f>Hoja1!$B$2:$B$3</c:f>
              <c:numCache>
                <c:formatCode>0.0</c:formatCode>
                <c:ptCount val="2"/>
                <c:pt idx="0">
                  <c:v>10.7</c:v>
                </c:pt>
                <c:pt idx="1">
                  <c:v>10.1</c:v>
                </c:pt>
              </c:numCache>
            </c:numRef>
          </c:val>
          <c:extLst>
            <c:ext xmlns:c16="http://schemas.microsoft.com/office/drawing/2014/chart" uri="{C3380CC4-5D6E-409C-BE32-E72D297353CC}">
              <c16:uniqueId val="{00000004-3A78-4040-8B0C-F25A0AACEEFB}"/>
            </c:ext>
          </c:extLst>
        </c:ser>
        <c:dLbls>
          <c:showLegendKey val="0"/>
          <c:showVal val="0"/>
          <c:showCatName val="0"/>
          <c:showSerName val="0"/>
          <c:showPercent val="0"/>
          <c:showBubbleSize val="0"/>
        </c:dLbls>
        <c:gapWidth val="119"/>
        <c:overlap val="-27"/>
        <c:axId val="420660832"/>
        <c:axId val="420504672"/>
      </c:barChart>
      <c:catAx>
        <c:axId val="420660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crossAx val="420504672"/>
        <c:crosses val="autoZero"/>
        <c:auto val="1"/>
        <c:lblAlgn val="ctr"/>
        <c:lblOffset val="100"/>
        <c:noMultiLvlLbl val="0"/>
      </c:catAx>
      <c:valAx>
        <c:axId val="420504672"/>
        <c:scaling>
          <c:orientation val="minMax"/>
          <c:min val="2.5"/>
        </c:scaling>
        <c:delete val="1"/>
        <c:axPos val="l"/>
        <c:numFmt formatCode="0.0" sourceLinked="1"/>
        <c:majorTickMark val="out"/>
        <c:minorTickMark val="none"/>
        <c:tickLblPos val="nextTo"/>
        <c:crossAx val="42066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226636111278818"/>
          <c:h val="1"/>
        </c:manualLayout>
      </c:layout>
      <c:barChart>
        <c:barDir val="bar"/>
        <c:grouping val="clustered"/>
        <c:varyColors val="0"/>
        <c:ser>
          <c:idx val="0"/>
          <c:order val="0"/>
          <c:tx>
            <c:strRef>
              <c:f>Hoja1!$A$1</c:f>
              <c:strCache>
                <c:ptCount val="1"/>
                <c:pt idx="0">
                  <c:v>Columna1</c:v>
                </c:pt>
              </c:strCache>
            </c:strRef>
          </c:tx>
          <c:invertIfNegative val="0"/>
          <c:val>
            <c:numRef>
              <c:f>Hoja1!$A$2:$A$12</c:f>
              <c:numCache>
                <c:formatCode>General</c:formatCode>
                <c:ptCount val="11"/>
              </c:numCache>
            </c:numRef>
          </c:val>
          <c:extLst>
            <c:ext xmlns:c16="http://schemas.microsoft.com/office/drawing/2014/chart" uri="{C3380CC4-5D6E-409C-BE32-E72D297353CC}">
              <c16:uniqueId val="{00000000-E953-604E-856E-43E1F0462FA9}"/>
            </c:ext>
          </c:extLst>
        </c:ser>
        <c:ser>
          <c:idx val="1"/>
          <c:order val="1"/>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1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val>
            <c:numRef>
              <c:f>Hoja1!$B$2:$B$12</c:f>
              <c:numCache>
                <c:formatCode>0</c:formatCode>
                <c:ptCount val="11"/>
                <c:pt idx="0">
                  <c:v>32</c:v>
                </c:pt>
                <c:pt idx="1">
                  <c:v>24</c:v>
                </c:pt>
                <c:pt idx="2">
                  <c:v>8</c:v>
                </c:pt>
                <c:pt idx="3">
                  <c:v>7</c:v>
                </c:pt>
                <c:pt idx="4">
                  <c:v>4</c:v>
                </c:pt>
                <c:pt idx="5">
                  <c:v>4</c:v>
                </c:pt>
                <c:pt idx="6">
                  <c:v>3</c:v>
                </c:pt>
                <c:pt idx="7">
                  <c:v>2</c:v>
                </c:pt>
                <c:pt idx="8">
                  <c:v>2</c:v>
                </c:pt>
                <c:pt idx="9">
                  <c:v>2</c:v>
                </c:pt>
                <c:pt idx="10">
                  <c:v>12</c:v>
                </c:pt>
              </c:numCache>
            </c:numRef>
          </c:val>
          <c:extLst>
            <c:ext xmlns:c16="http://schemas.microsoft.com/office/drawing/2014/chart" uri="{C3380CC4-5D6E-409C-BE32-E72D297353CC}">
              <c16:uniqueId val="{00000000-50E6-41FD-A76C-33272C77250C}"/>
            </c:ext>
          </c:extLst>
        </c:ser>
        <c:dLbls>
          <c:showLegendKey val="0"/>
          <c:showVal val="0"/>
          <c:showCatName val="0"/>
          <c:showSerName val="0"/>
          <c:showPercent val="0"/>
          <c:showBubbleSize val="0"/>
        </c:dLbls>
        <c:gapWidth val="140"/>
        <c:overlap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clustered"/>
        <c:varyColors val="0"/>
        <c:ser>
          <c:idx val="0"/>
          <c:order val="0"/>
          <c:tx>
            <c:strRef>
              <c:f>Hoja1!$A$1</c:f>
              <c:strCache>
                <c:ptCount val="1"/>
                <c:pt idx="0">
                  <c:v>Columna1</c:v>
                </c:pt>
              </c:strCache>
            </c:strRef>
          </c:tx>
          <c:invertIfNegative val="0"/>
          <c:val>
            <c:numRef>
              <c:f>Hoja1!$A$2:$A$12</c:f>
              <c:numCache>
                <c:formatCode>General</c:formatCode>
                <c:ptCount val="11"/>
              </c:numCache>
            </c:numRef>
          </c:val>
          <c:extLst>
            <c:ext xmlns:c16="http://schemas.microsoft.com/office/drawing/2014/chart" uri="{C3380CC4-5D6E-409C-BE32-E72D297353CC}">
              <c16:uniqueId val="{00000000-84E2-4B41-A34C-24C7C0B0FF00}"/>
            </c:ext>
          </c:extLst>
        </c:ser>
        <c:ser>
          <c:idx val="1"/>
          <c:order val="1"/>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1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val>
            <c:numRef>
              <c:f>Hoja1!$B$2:$B$12</c:f>
              <c:numCache>
                <c:formatCode>0</c:formatCode>
                <c:ptCount val="11"/>
                <c:pt idx="0">
                  <c:v>37</c:v>
                </c:pt>
                <c:pt idx="1">
                  <c:v>13</c:v>
                </c:pt>
                <c:pt idx="2">
                  <c:v>1</c:v>
                </c:pt>
                <c:pt idx="3">
                  <c:v>13</c:v>
                </c:pt>
                <c:pt idx="4">
                  <c:v>2</c:v>
                </c:pt>
                <c:pt idx="6">
                  <c:v>3</c:v>
                </c:pt>
                <c:pt idx="7">
                  <c:v>1</c:v>
                </c:pt>
                <c:pt idx="8">
                  <c:v>4</c:v>
                </c:pt>
                <c:pt idx="10">
                  <c:v>24</c:v>
                </c:pt>
              </c:numCache>
            </c:numRef>
          </c:val>
          <c:extLst>
            <c:ext xmlns:c16="http://schemas.microsoft.com/office/drawing/2014/chart" uri="{C3380CC4-5D6E-409C-BE32-E72D297353CC}">
              <c16:uniqueId val="{00000000-F15B-486E-8AFF-3F5DB71ACB67}"/>
            </c:ext>
          </c:extLst>
        </c:ser>
        <c:dLbls>
          <c:showLegendKey val="0"/>
          <c:showVal val="0"/>
          <c:showCatName val="0"/>
          <c:showSerName val="0"/>
          <c:showPercent val="0"/>
          <c:showBubbleSize val="0"/>
        </c:dLbls>
        <c:gapWidth val="140"/>
        <c:overlap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8397798855338527"/>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Hoja1!$A$2:$A$13</c:f>
              <c:numCache>
                <c:formatCode>General</c:formatCode>
                <c:ptCount val="12"/>
              </c:numCache>
            </c:numRef>
          </c:cat>
          <c:val>
            <c:numRef>
              <c:f>Hoja1!$B$2:$B$13</c:f>
              <c:numCache>
                <c:formatCode>General</c:formatCode>
                <c:ptCount val="12"/>
                <c:pt idx="0">
                  <c:v>81</c:v>
                </c:pt>
                <c:pt idx="1">
                  <c:v>78</c:v>
                </c:pt>
                <c:pt idx="2">
                  <c:v>47</c:v>
                </c:pt>
                <c:pt idx="3">
                  <c:v>46</c:v>
                </c:pt>
                <c:pt idx="4">
                  <c:v>45</c:v>
                </c:pt>
                <c:pt idx="5">
                  <c:v>34</c:v>
                </c:pt>
                <c:pt idx="6">
                  <c:v>33</c:v>
                </c:pt>
                <c:pt idx="7">
                  <c:v>28</c:v>
                </c:pt>
                <c:pt idx="8">
                  <c:v>26</c:v>
                </c:pt>
                <c:pt idx="9">
                  <c:v>18</c:v>
                </c:pt>
                <c:pt idx="10">
                  <c:v>16</c:v>
                </c:pt>
                <c:pt idx="11">
                  <c:v>14</c:v>
                </c:pt>
              </c:numCache>
            </c:numRef>
          </c:val>
          <c:extLst>
            <c:ext xmlns:c16="http://schemas.microsoft.com/office/drawing/2014/chart" uri="{C3380CC4-5D6E-409C-BE32-E72D297353CC}">
              <c16:uniqueId val="{00000000-5423-4F03-8175-16B70D308A96}"/>
            </c:ext>
          </c:extLst>
        </c:ser>
        <c:dLbls>
          <c:showLegendKey val="0"/>
          <c:showVal val="0"/>
          <c:showCatName val="0"/>
          <c:showSerName val="0"/>
          <c:showPercent val="0"/>
          <c:showBubbleSize val="0"/>
        </c:dLbls>
        <c:gapWidth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9206949521103862"/>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A7-4FAB-BC43-278151981B85}"/>
                </c:ext>
              </c:extLst>
            </c:dLbl>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Hoja1!$A$2:$A$13</c:f>
              <c:numCache>
                <c:formatCode>General</c:formatCode>
                <c:ptCount val="12"/>
              </c:numCache>
            </c:numRef>
          </c:cat>
          <c:val>
            <c:numRef>
              <c:f>Hoja1!$B$2:$B$13</c:f>
              <c:numCache>
                <c:formatCode>General</c:formatCode>
                <c:ptCount val="12"/>
                <c:pt idx="0">
                  <c:v>74</c:v>
                </c:pt>
                <c:pt idx="1">
                  <c:v>68</c:v>
                </c:pt>
                <c:pt idx="2">
                  <c:v>34</c:v>
                </c:pt>
                <c:pt idx="3">
                  <c:v>40</c:v>
                </c:pt>
                <c:pt idx="4">
                  <c:v>42</c:v>
                </c:pt>
                <c:pt idx="5">
                  <c:v>12</c:v>
                </c:pt>
                <c:pt idx="6">
                  <c:v>15</c:v>
                </c:pt>
                <c:pt idx="7">
                  <c:v>13</c:v>
                </c:pt>
                <c:pt idx="8">
                  <c:v>24</c:v>
                </c:pt>
                <c:pt idx="9">
                  <c:v>4</c:v>
                </c:pt>
                <c:pt idx="10">
                  <c:v>4</c:v>
                </c:pt>
                <c:pt idx="11">
                  <c:v>19</c:v>
                </c:pt>
              </c:numCache>
            </c:numRef>
          </c:val>
          <c:extLst>
            <c:ext xmlns:c16="http://schemas.microsoft.com/office/drawing/2014/chart" uri="{C3380CC4-5D6E-409C-BE32-E72D297353CC}">
              <c16:uniqueId val="{00000000-AF3E-473F-876D-93079FEFD22E}"/>
            </c:ext>
          </c:extLst>
        </c:ser>
        <c:dLbls>
          <c:showLegendKey val="0"/>
          <c:showVal val="0"/>
          <c:showCatName val="0"/>
          <c:showSerName val="0"/>
          <c:showPercent val="0"/>
          <c:showBubbleSize val="0"/>
        </c:dLbls>
        <c:gapWidth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0</c:formatCode>
                <c:ptCount val="7"/>
                <c:pt idx="0">
                  <c:v>49</c:v>
                </c:pt>
                <c:pt idx="1">
                  <c:v>17</c:v>
                </c:pt>
                <c:pt idx="2">
                  <c:v>11</c:v>
                </c:pt>
                <c:pt idx="3">
                  <c:v>6</c:v>
                </c:pt>
                <c:pt idx="4" formatCode="0.0">
                  <c:v>5</c:v>
                </c:pt>
                <c:pt idx="5">
                  <c:v>4</c:v>
                </c:pt>
                <c:pt idx="6" formatCode="0.0">
                  <c:v>8</c:v>
                </c:pt>
              </c:numCache>
            </c:numRef>
          </c:val>
          <c:extLst>
            <c:ext xmlns:c16="http://schemas.microsoft.com/office/drawing/2014/chart" uri="{C3380CC4-5D6E-409C-BE32-E72D297353CC}">
              <c16:uniqueId val="{00000000-22E6-CC4E-A199-4067F6EE7367}"/>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0</c:formatCode>
                <c:ptCount val="7"/>
                <c:pt idx="0">
                  <c:v>55</c:v>
                </c:pt>
                <c:pt idx="1">
                  <c:v>12</c:v>
                </c:pt>
                <c:pt idx="2">
                  <c:v>7</c:v>
                </c:pt>
                <c:pt idx="3">
                  <c:v>4</c:v>
                </c:pt>
                <c:pt idx="4">
                  <c:v>3</c:v>
                </c:pt>
                <c:pt idx="5">
                  <c:v>3</c:v>
                </c:pt>
                <c:pt idx="6">
                  <c:v>16</c:v>
                </c:pt>
              </c:numCache>
            </c:numRef>
          </c:val>
          <c:extLst>
            <c:ext xmlns:c16="http://schemas.microsoft.com/office/drawing/2014/chart" uri="{C3380CC4-5D6E-409C-BE32-E72D297353CC}">
              <c16:uniqueId val="{00000000-CE8A-4EDF-9F96-588E68D830C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Mayo (21)</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 </c:v>
                </c:pt>
                <c:pt idx="1">
                  <c:v>No</c:v>
                </c:pt>
                <c:pt idx="2">
                  <c:v>No fue invitado</c:v>
                </c:pt>
              </c:strCache>
            </c:strRef>
          </c:cat>
          <c:val>
            <c:numRef>
              <c:f>Hoja1!$B$2:$B$4</c:f>
              <c:numCache>
                <c:formatCode>General</c:formatCode>
                <c:ptCount val="3"/>
                <c:pt idx="0">
                  <c:v>8</c:v>
                </c:pt>
                <c:pt idx="1">
                  <c:v>17</c:v>
                </c:pt>
                <c:pt idx="2">
                  <c:v>75</c:v>
                </c:pt>
              </c:numCache>
            </c:numRef>
          </c:val>
          <c:extLst>
            <c:ext xmlns:c16="http://schemas.microsoft.com/office/drawing/2014/chart" uri="{C3380CC4-5D6E-409C-BE32-E72D297353CC}">
              <c16:uniqueId val="{00000000-132C-6A46-8684-323406880CA6}"/>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General"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1831671907406169"/>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0%"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c:v>
                </c:pt>
                <c:pt idx="1">
                  <c:v>No</c:v>
                </c:pt>
              </c:strCache>
            </c:strRef>
          </c:cat>
          <c:val>
            <c:numRef>
              <c:f>Hoja1!$B$2:$B$3</c:f>
              <c:numCache>
                <c:formatCode>0.0%</c:formatCode>
                <c:ptCount val="2"/>
                <c:pt idx="0">
                  <c:v>0.5</c:v>
                </c:pt>
                <c:pt idx="1">
                  <c:v>0.5</c:v>
                </c:pt>
              </c:numCache>
            </c:numRef>
          </c:val>
          <c:extLst>
            <c:ext xmlns:c16="http://schemas.microsoft.com/office/drawing/2014/chart" uri="{C3380CC4-5D6E-409C-BE32-E72D297353CC}">
              <c16:uniqueId val="{00000000-02A1-4BFD-B85D-1B20B450130B}"/>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
        </c:scaling>
        <c:delete val="1"/>
        <c:axPos val="t"/>
        <c:numFmt formatCode="0.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Sí </c:v>
                </c:pt>
                <c:pt idx="1">
                  <c:v>No</c:v>
                </c:pt>
                <c:pt idx="2">
                  <c:v>No fue invitado</c:v>
                </c:pt>
              </c:strCache>
            </c:strRef>
          </c:cat>
          <c:val>
            <c:numRef>
              <c:f>Hoja1!$B$2:$B$4</c:f>
              <c:numCache>
                <c:formatCode>0</c:formatCode>
                <c:ptCount val="3"/>
                <c:pt idx="0">
                  <c:v>5</c:v>
                </c:pt>
                <c:pt idx="1">
                  <c:v>29</c:v>
                </c:pt>
                <c:pt idx="2">
                  <c:v>66</c:v>
                </c:pt>
              </c:numCache>
            </c:numRef>
          </c:val>
          <c:extLst>
            <c:ext xmlns:c16="http://schemas.microsoft.com/office/drawing/2014/chart" uri="{C3380CC4-5D6E-409C-BE32-E72D297353CC}">
              <c16:uniqueId val="{00000000-4907-DB43-8687-11D3CA63AC31}"/>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1831671907406169"/>
          <c:h val="1"/>
        </c:manualLayout>
      </c:layout>
      <c:barChart>
        <c:barDir val="bar"/>
        <c:grouping val="clustered"/>
        <c:varyColors val="0"/>
        <c:ser>
          <c:idx val="0"/>
          <c:order val="0"/>
          <c:tx>
            <c:strRef>
              <c:f>Hoja1!$B$1</c:f>
              <c:strCache>
                <c:ptCount val="1"/>
                <c:pt idx="0">
                  <c:v>Mayo (21)</c:v>
                </c:pt>
              </c:strCache>
            </c:strRef>
          </c:tx>
          <c:spPr>
            <a:solidFill>
              <a:srgbClr val="10213B"/>
            </a:solidFill>
            <a:ln>
              <a:noFill/>
            </a:ln>
            <a:effectLst/>
          </c:spPr>
          <c:invertIfNegative val="0"/>
          <c:dLbls>
            <c:numFmt formatCode="0%"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 </c:v>
                </c:pt>
                <c:pt idx="1">
                  <c:v>No</c:v>
                </c:pt>
              </c:strCache>
            </c:strRef>
          </c:cat>
          <c:val>
            <c:numRef>
              <c:f>Hoja1!$B$2:$B$3</c:f>
              <c:numCache>
                <c:formatCode>0.0%</c:formatCode>
                <c:ptCount val="2"/>
                <c:pt idx="0">
                  <c:v>0.31</c:v>
                </c:pt>
                <c:pt idx="1">
                  <c:v>0.69</c:v>
                </c:pt>
              </c:numCache>
            </c:numRef>
          </c:val>
          <c:extLst>
            <c:ext xmlns:c16="http://schemas.microsoft.com/office/drawing/2014/chart" uri="{C3380CC4-5D6E-409C-BE32-E72D297353CC}">
              <c16:uniqueId val="{00000000-6556-BE45-A4FE-71E76DEA4EB6}"/>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
        </c:scaling>
        <c:delete val="1"/>
        <c:axPos val="t"/>
        <c:numFmt formatCode="0.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897535851317895"/>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0%" sourceLinked="0"/>
            <c:spPr>
              <a:noFill/>
              <a:ln>
                <a:noFill/>
              </a:ln>
              <a:effectLst/>
            </c:spPr>
            <c:txPr>
              <a:bodyPr rot="0" spcFirstLastPara="1" vertOverflow="ellipsis" vert="horz" wrap="none" lIns="38100" tIns="19050" rIns="38100" bIns="19050" anchor="ctr" anchorCtr="1">
                <a:spAutoFit/>
              </a:bodyPr>
              <a:lstStyle/>
              <a:p>
                <a:pPr>
                  <a:defRPr sz="11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0.32</c:v>
                </c:pt>
                <c:pt idx="1">
                  <c:v>0.24</c:v>
                </c:pt>
              </c:numCache>
            </c:numRef>
          </c:val>
          <c:extLst>
            <c:ext xmlns:c16="http://schemas.microsoft.com/office/drawing/2014/chart" uri="{C3380CC4-5D6E-409C-BE32-E72D297353CC}">
              <c16:uniqueId val="{00000000-454E-F14E-863D-ACB8B11B74A8}"/>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450070294963"/>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59</c:v>
                </c:pt>
                <c:pt idx="1">
                  <c:v>16</c:v>
                </c:pt>
                <c:pt idx="2">
                  <c:v>14</c:v>
                </c:pt>
                <c:pt idx="3">
                  <c:v>19</c:v>
                </c:pt>
                <c:pt idx="4">
                  <c:v>2</c:v>
                </c:pt>
                <c:pt idx="5">
                  <c:v>2</c:v>
                </c:pt>
              </c:numCache>
            </c:numRef>
          </c:val>
          <c:extLst>
            <c:ext xmlns:c16="http://schemas.microsoft.com/office/drawing/2014/chart" uri="{C3380CC4-5D6E-409C-BE32-E72D297353CC}">
              <c16:uniqueId val="{00000000-538E-4C0B-8828-8D53BF0CDF7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99450070294963"/>
          <c:y val="0"/>
          <c:w val="0.8660055769872403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42</c:v>
                </c:pt>
                <c:pt idx="1">
                  <c:v>24</c:v>
                </c:pt>
                <c:pt idx="2">
                  <c:v>23</c:v>
                </c:pt>
                <c:pt idx="3">
                  <c:v>13</c:v>
                </c:pt>
                <c:pt idx="4">
                  <c:v>2</c:v>
                </c:pt>
                <c:pt idx="5">
                  <c:v>2</c:v>
                </c:pt>
              </c:numCache>
            </c:numRef>
          </c:val>
          <c:extLst>
            <c:ext xmlns:c16="http://schemas.microsoft.com/office/drawing/2014/chart" uri="{C3380CC4-5D6E-409C-BE32-E72D297353CC}">
              <c16:uniqueId val="{00000000-3949-4F63-B266-66FADECC553E}"/>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2116202814294764"/>
          <c:w val="1"/>
          <c:h val="0.62059172609408475"/>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1-788F-4B59-BD30-8A032DEE0897}"/>
              </c:ext>
            </c:extLst>
          </c:dPt>
          <c:dPt>
            <c:idx val="1"/>
            <c:invertIfNegative val="0"/>
            <c:bubble3D val="0"/>
            <c:spPr>
              <a:solidFill>
                <a:srgbClr val="FFC000"/>
              </a:solidFill>
              <a:ln>
                <a:noFill/>
              </a:ln>
              <a:effectLst/>
            </c:spPr>
            <c:extLst>
              <c:ext xmlns:c16="http://schemas.microsoft.com/office/drawing/2014/chart" uri="{C3380CC4-5D6E-409C-BE32-E72D297353CC}">
                <c16:uniqueId val="{00000003-788F-4B59-BD30-8A032DEE089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0213B"/>
                      </a:solidFill>
                      <a:latin typeface="Trebuchet MS" panose="020B070302020209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1-788F-4B59-BD30-8A032DEE0897}"/>
                </c:ext>
              </c:extLst>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Trebuchet MS" panose="020B070302020209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3-788F-4B59-BD30-8A032DEE089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2"/>
              </c:numCache>
            </c:numRef>
          </c:cat>
          <c:val>
            <c:numRef>
              <c:f>Hoja1!$B$2:$B$5</c:f>
              <c:numCache>
                <c:formatCode>0.0</c:formatCode>
                <c:ptCount val="2"/>
                <c:pt idx="0">
                  <c:v>2.6</c:v>
                </c:pt>
                <c:pt idx="1">
                  <c:v>3.1</c:v>
                </c:pt>
              </c:numCache>
            </c:numRef>
          </c:val>
          <c:extLst>
            <c:ext xmlns:c16="http://schemas.microsoft.com/office/drawing/2014/chart" uri="{C3380CC4-5D6E-409C-BE32-E72D297353CC}">
              <c16:uniqueId val="{00000004-788F-4B59-BD30-8A032DEE0897}"/>
            </c:ext>
          </c:extLst>
        </c:ser>
        <c:dLbls>
          <c:showLegendKey val="0"/>
          <c:showVal val="0"/>
          <c:showCatName val="0"/>
          <c:showSerName val="0"/>
          <c:showPercent val="0"/>
          <c:showBubbleSize val="0"/>
        </c:dLbls>
        <c:gapWidth val="200"/>
        <c:overlap val="-37"/>
        <c:axId val="420660832"/>
        <c:axId val="420504672"/>
      </c:barChart>
      <c:catAx>
        <c:axId val="420660832"/>
        <c:scaling>
          <c:orientation val="minMax"/>
        </c:scaling>
        <c:delete val="1"/>
        <c:axPos val="b"/>
        <c:numFmt formatCode="General" sourceLinked="1"/>
        <c:majorTickMark val="out"/>
        <c:minorTickMark val="none"/>
        <c:tickLblPos val="nextTo"/>
        <c:crossAx val="420504672"/>
        <c:crosses val="autoZero"/>
        <c:auto val="1"/>
        <c:lblAlgn val="ctr"/>
        <c:lblOffset val="100"/>
        <c:noMultiLvlLbl val="0"/>
      </c:catAx>
      <c:valAx>
        <c:axId val="420504672"/>
        <c:scaling>
          <c:orientation val="minMax"/>
          <c:min val="0"/>
        </c:scaling>
        <c:delete val="1"/>
        <c:axPos val="l"/>
        <c:numFmt formatCode="0.0" sourceLinked="1"/>
        <c:majorTickMark val="out"/>
        <c:minorTickMark val="none"/>
        <c:tickLblPos val="nextTo"/>
        <c:crossAx val="42066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329822067864E-2"/>
          <c:y val="0"/>
          <c:w val="0.76631590952615181"/>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Hoja1!$A$2:$A$16</c:f>
              <c:numCache>
                <c:formatCode>General</c:formatCode>
                <c:ptCount val="15"/>
              </c:numCache>
            </c:numRef>
          </c:cat>
          <c:val>
            <c:numRef>
              <c:f>Hoja1!$B$2:$B$13</c:f>
              <c:numCache>
                <c:formatCode>0</c:formatCode>
                <c:ptCount val="12"/>
                <c:pt idx="0">
                  <c:v>44</c:v>
                </c:pt>
                <c:pt idx="1">
                  <c:v>41</c:v>
                </c:pt>
                <c:pt idx="2">
                  <c:v>15</c:v>
                </c:pt>
                <c:pt idx="3">
                  <c:v>15</c:v>
                </c:pt>
                <c:pt idx="4">
                  <c:v>13</c:v>
                </c:pt>
                <c:pt idx="5">
                  <c:v>10</c:v>
                </c:pt>
                <c:pt idx="6">
                  <c:v>8</c:v>
                </c:pt>
                <c:pt idx="7">
                  <c:v>5</c:v>
                </c:pt>
                <c:pt idx="8">
                  <c:v>3</c:v>
                </c:pt>
                <c:pt idx="9">
                  <c:v>2</c:v>
                </c:pt>
                <c:pt idx="10">
                  <c:v>2</c:v>
                </c:pt>
                <c:pt idx="11">
                  <c:v>33</c:v>
                </c:pt>
              </c:numCache>
            </c:numRef>
          </c:val>
          <c:extLst>
            <c:ext xmlns:c16="http://schemas.microsoft.com/office/drawing/2014/chart" uri="{C3380CC4-5D6E-409C-BE32-E72D297353CC}">
              <c16:uniqueId val="{00000000-740B-4BA9-B203-C0CA01281158}"/>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6631590952615181"/>
          <c:h val="1"/>
        </c:manualLayout>
      </c:layout>
      <c:barChart>
        <c:barDir val="bar"/>
        <c:grouping val="clustered"/>
        <c:varyColors val="0"/>
        <c:ser>
          <c:idx val="0"/>
          <c:order val="0"/>
          <c:tx>
            <c:strRef>
              <c:f>Hoja1!$B$1</c:f>
              <c:strCache>
                <c:ptCount val="1"/>
                <c:pt idx="0">
                  <c:v>Columna2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2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Hoja1!$A$2:$A$15</c:f>
              <c:numCache>
                <c:formatCode>General</c:formatCode>
                <c:ptCount val="14"/>
              </c:numCache>
            </c:numRef>
          </c:cat>
          <c:val>
            <c:numRef>
              <c:f>Hoja1!$B$2:$B$13</c:f>
              <c:numCache>
                <c:formatCode>0</c:formatCode>
                <c:ptCount val="12"/>
                <c:pt idx="0">
                  <c:v>19</c:v>
                </c:pt>
                <c:pt idx="1">
                  <c:v>18</c:v>
                </c:pt>
                <c:pt idx="2">
                  <c:v>1</c:v>
                </c:pt>
                <c:pt idx="3">
                  <c:v>2</c:v>
                </c:pt>
                <c:pt idx="4">
                  <c:v>1</c:v>
                </c:pt>
                <c:pt idx="5">
                  <c:v>2</c:v>
                </c:pt>
                <c:pt idx="6">
                  <c:v>2</c:v>
                </c:pt>
                <c:pt idx="7">
                  <c:v>1</c:v>
                </c:pt>
                <c:pt idx="10">
                  <c:v>1</c:v>
                </c:pt>
                <c:pt idx="11">
                  <c:v>72</c:v>
                </c:pt>
              </c:numCache>
            </c:numRef>
          </c:val>
          <c:extLst>
            <c:ext xmlns:c16="http://schemas.microsoft.com/office/drawing/2014/chart" uri="{C3380CC4-5D6E-409C-BE32-E72D297353CC}">
              <c16:uniqueId val="{00000000-0127-4B1B-86A5-AF3FA7A6A37D}"/>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0CEAF8"/>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1-36A7-4101-BC04-DA92ABDE97DC}"/>
              </c:ext>
            </c:extLst>
          </c:dPt>
          <c:dPt>
            <c:idx val="1"/>
            <c:invertIfNegative val="0"/>
            <c:bubble3D val="0"/>
            <c:spPr>
              <a:solidFill>
                <a:srgbClr val="FFC000"/>
              </a:solidFill>
              <a:ln>
                <a:noFill/>
              </a:ln>
              <a:effectLst/>
            </c:spPr>
            <c:extLst>
              <c:ext xmlns:c16="http://schemas.microsoft.com/office/drawing/2014/chart" uri="{C3380CC4-5D6E-409C-BE32-E72D297353CC}">
                <c16:uniqueId val="{00000004-C842-444E-A55C-449AD5C9E802}"/>
              </c:ext>
            </c:extLst>
          </c:dPt>
          <c:dPt>
            <c:idx val="4"/>
            <c:invertIfNegative val="0"/>
            <c:bubble3D val="0"/>
            <c:spPr>
              <a:solidFill>
                <a:srgbClr val="FFCA21"/>
              </a:solidFill>
              <a:ln>
                <a:noFill/>
              </a:ln>
              <a:effectLst/>
            </c:spPr>
            <c:extLst>
              <c:ext xmlns:c16="http://schemas.microsoft.com/office/drawing/2014/chart" uri="{C3380CC4-5D6E-409C-BE32-E72D297353CC}">
                <c16:uniqueId val="{00000008-5042-450D-B856-0BFFC0A9EB3D}"/>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1-36A7-4101-BC04-DA92ABDE97DC}"/>
                </c:ext>
              </c:extLst>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4-C842-444E-A55C-449AD5C9E80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2"/>
              </c:numCache>
            </c:numRef>
          </c:cat>
          <c:val>
            <c:numRef>
              <c:f>Hoja1!$B$2:$B$4</c:f>
              <c:numCache>
                <c:formatCode>0</c:formatCode>
                <c:ptCount val="2"/>
                <c:pt idx="0">
                  <c:v>16</c:v>
                </c:pt>
                <c:pt idx="1">
                  <c:v>30</c:v>
                </c:pt>
              </c:numCache>
            </c:numRef>
          </c:val>
          <c:extLst>
            <c:ext xmlns:c16="http://schemas.microsoft.com/office/drawing/2014/chart" uri="{C3380CC4-5D6E-409C-BE32-E72D297353CC}">
              <c16:uniqueId val="{00000000-C842-444E-A55C-449AD5C9E802}"/>
            </c:ext>
          </c:extLst>
        </c:ser>
        <c:dLbls>
          <c:showLegendKey val="0"/>
          <c:showVal val="0"/>
          <c:showCatName val="0"/>
          <c:showSerName val="0"/>
          <c:showPercent val="0"/>
          <c:showBubbleSize val="0"/>
        </c:dLbls>
        <c:gapWidth val="200"/>
        <c:axId val="985825423"/>
        <c:axId val="985826735"/>
      </c:barChart>
      <c:catAx>
        <c:axId val="98582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5826735"/>
        <c:crosses val="autoZero"/>
        <c:auto val="1"/>
        <c:lblAlgn val="ctr"/>
        <c:lblOffset val="100"/>
        <c:noMultiLvlLbl val="0"/>
      </c:catAx>
      <c:valAx>
        <c:axId val="985826735"/>
        <c:scaling>
          <c:orientation val="minMax"/>
        </c:scaling>
        <c:delete val="1"/>
        <c:axPos val="l"/>
        <c:numFmt formatCode="0" sourceLinked="1"/>
        <c:majorTickMark val="none"/>
        <c:minorTickMark val="none"/>
        <c:tickLblPos val="nextTo"/>
        <c:crossAx val="985825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49695805493895E-2"/>
          <c:y val="0.25611961970399127"/>
          <c:w val="0.93770060838901226"/>
          <c:h val="0.65130500521753876"/>
        </c:manualLayout>
      </c:layout>
      <c:barChart>
        <c:barDir val="col"/>
        <c:grouping val="clustered"/>
        <c:varyColors val="0"/>
        <c:ser>
          <c:idx val="0"/>
          <c:order val="0"/>
          <c:tx>
            <c:strRef>
              <c:f>Hoja1!$B$1</c:f>
              <c:strCache>
                <c:ptCount val="1"/>
                <c:pt idx="0">
                  <c:v>Serie 1</c:v>
                </c:pt>
              </c:strCache>
            </c:strRef>
          </c:tx>
          <c:spPr>
            <a:solidFill>
              <a:srgbClr val="0CEAF8"/>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8-7C38-4E41-BF6E-D6DF421D91D3}"/>
              </c:ext>
            </c:extLst>
          </c:dPt>
          <c:dPt>
            <c:idx val="1"/>
            <c:invertIfNegative val="0"/>
            <c:bubble3D val="0"/>
            <c:spPr>
              <a:solidFill>
                <a:srgbClr val="FFC000"/>
              </a:solidFill>
              <a:ln>
                <a:noFill/>
              </a:ln>
              <a:effectLst/>
            </c:spPr>
            <c:extLst>
              <c:ext xmlns:c16="http://schemas.microsoft.com/office/drawing/2014/chart" uri="{C3380CC4-5D6E-409C-BE32-E72D297353CC}">
                <c16:uniqueId val="{00000001-7C38-4E41-BF6E-D6DF421D91D3}"/>
              </c:ext>
            </c:extLst>
          </c:dPt>
          <c:dPt>
            <c:idx val="4"/>
            <c:invertIfNegative val="0"/>
            <c:bubble3D val="0"/>
            <c:spPr>
              <a:solidFill>
                <a:srgbClr val="FFC001"/>
              </a:solidFill>
              <a:ln>
                <a:noFill/>
              </a:ln>
              <a:effectLst/>
            </c:spPr>
            <c:extLst>
              <c:ext xmlns:c16="http://schemas.microsoft.com/office/drawing/2014/chart" uri="{C3380CC4-5D6E-409C-BE32-E72D297353CC}">
                <c16:uniqueId val="{00000008-E98A-4122-8BF7-9F65BF2EF0C0}"/>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8-7C38-4E41-BF6E-D6DF421D91D3}"/>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1-7C38-4E41-BF6E-D6DF421D91D3}"/>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C001"/>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8-E98A-4122-8BF7-9F65BF2EF0C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0.0</c:formatCode>
                <c:ptCount val="2"/>
                <c:pt idx="0">
                  <c:v>10.5</c:v>
                </c:pt>
                <c:pt idx="1">
                  <c:v>6.5</c:v>
                </c:pt>
              </c:numCache>
            </c:numRef>
          </c:val>
          <c:extLst>
            <c:ext xmlns:c16="http://schemas.microsoft.com/office/drawing/2014/chart" uri="{C3380CC4-5D6E-409C-BE32-E72D297353CC}">
              <c16:uniqueId val="{00000006-7C38-4E41-BF6E-D6DF421D91D3}"/>
            </c:ext>
          </c:extLst>
        </c:ser>
        <c:dLbls>
          <c:showLegendKey val="0"/>
          <c:showVal val="0"/>
          <c:showCatName val="0"/>
          <c:showSerName val="0"/>
          <c:showPercent val="0"/>
          <c:showBubbleSize val="0"/>
        </c:dLbls>
        <c:gapWidth val="220"/>
        <c:axId val="985825423"/>
        <c:axId val="985826735"/>
      </c:barChart>
      <c:catAx>
        <c:axId val="985825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85826735"/>
        <c:crosses val="autoZero"/>
        <c:auto val="1"/>
        <c:lblAlgn val="ctr"/>
        <c:lblOffset val="100"/>
        <c:noMultiLvlLbl val="0"/>
      </c:catAx>
      <c:valAx>
        <c:axId val="985826735"/>
        <c:scaling>
          <c:orientation val="minMax"/>
          <c:min val="0"/>
        </c:scaling>
        <c:delete val="1"/>
        <c:axPos val="l"/>
        <c:numFmt formatCode="0.0" sourceLinked="1"/>
        <c:majorTickMark val="out"/>
        <c:minorTickMark val="none"/>
        <c:tickLblPos val="nextTo"/>
        <c:crossAx val="985825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58921738349986"/>
          <c:w val="1"/>
          <c:h val="0.7385277634424563"/>
        </c:manualLayout>
      </c:layout>
      <c:barChart>
        <c:barDir val="col"/>
        <c:grouping val="clustered"/>
        <c:varyColors val="0"/>
        <c:ser>
          <c:idx val="0"/>
          <c:order val="0"/>
          <c:tx>
            <c:strRef>
              <c:f>Hoja1!$B$1</c:f>
              <c:strCache>
                <c:ptCount val="1"/>
                <c:pt idx="0">
                  <c:v>Serie 1</c:v>
                </c:pt>
              </c:strCache>
            </c:strRef>
          </c:tx>
          <c:spPr>
            <a:solidFill>
              <a:srgbClr val="10213B"/>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1-FE10-4812-8A61-34725F0E8766}"/>
              </c:ext>
            </c:extLst>
          </c:dPt>
          <c:dPt>
            <c:idx val="1"/>
            <c:invertIfNegative val="0"/>
            <c:bubble3D val="0"/>
            <c:spPr>
              <a:solidFill>
                <a:srgbClr val="10213B"/>
              </a:solidFill>
              <a:ln>
                <a:noFill/>
              </a:ln>
              <a:effectLst/>
            </c:spPr>
            <c:extLst>
              <c:ext xmlns:c16="http://schemas.microsoft.com/office/drawing/2014/chart" uri="{C3380CC4-5D6E-409C-BE32-E72D297353CC}">
                <c16:uniqueId val="{00000003-FE10-4812-8A61-34725F0E8766}"/>
              </c:ext>
            </c:extLst>
          </c:dPt>
          <c:dPt>
            <c:idx val="3"/>
            <c:invertIfNegative val="0"/>
            <c:bubble3D val="0"/>
            <c:spPr>
              <a:solidFill>
                <a:schemeClr val="tx2">
                  <a:lumMod val="75000"/>
                  <a:alpha val="90000"/>
                </a:schemeClr>
              </a:solidFill>
              <a:ln>
                <a:noFill/>
              </a:ln>
              <a:effectLst/>
            </c:spPr>
            <c:extLst>
              <c:ext xmlns:c16="http://schemas.microsoft.com/office/drawing/2014/chart" uri="{C3380CC4-5D6E-409C-BE32-E72D297353CC}">
                <c16:uniqueId val="{00000005-6B9A-4DD6-911A-0DB2480C80F1}"/>
              </c:ext>
            </c:extLst>
          </c:dPt>
          <c:dPt>
            <c:idx val="4"/>
            <c:invertIfNegative val="0"/>
            <c:bubble3D val="0"/>
            <c:spPr>
              <a:solidFill>
                <a:schemeClr val="tx2">
                  <a:lumMod val="75000"/>
                  <a:alpha val="90000"/>
                </a:schemeClr>
              </a:solidFill>
              <a:ln>
                <a:noFill/>
              </a:ln>
              <a:effectLst/>
            </c:spPr>
            <c:extLst>
              <c:ext xmlns:c16="http://schemas.microsoft.com/office/drawing/2014/chart" uri="{C3380CC4-5D6E-409C-BE32-E72D297353CC}">
                <c16:uniqueId val="{00000007-FE10-4812-8A61-34725F0E8766}"/>
              </c:ext>
            </c:extLst>
          </c:dPt>
          <c:dPt>
            <c:idx val="5"/>
            <c:invertIfNegative val="0"/>
            <c:bubble3D val="0"/>
            <c:spPr>
              <a:solidFill>
                <a:schemeClr val="tx2">
                  <a:lumMod val="75000"/>
                  <a:alpha val="90000"/>
                </a:schemeClr>
              </a:solidFill>
              <a:ln>
                <a:noFill/>
              </a:ln>
              <a:effectLst/>
            </c:spPr>
            <c:extLst>
              <c:ext xmlns:c16="http://schemas.microsoft.com/office/drawing/2014/chart" uri="{C3380CC4-5D6E-409C-BE32-E72D297353CC}">
                <c16:uniqueId val="{00000009-FE10-4812-8A61-34725F0E8766}"/>
              </c:ext>
            </c:extLst>
          </c:dPt>
          <c:dPt>
            <c:idx val="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B-6B9A-4DD6-911A-0DB2480C80F1}"/>
              </c:ext>
            </c:extLst>
          </c:dPt>
          <c:dPt>
            <c:idx val="8"/>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D-FE10-4812-8A61-34725F0E8766}"/>
              </c:ext>
            </c:extLst>
          </c:dPt>
          <c:dLbls>
            <c:dLbl>
              <c:idx val="7"/>
              <c:layout>
                <c:manualLayout>
                  <c:x val="0"/>
                  <c:y val="-4.5653454094722847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9A-4DD6-911A-0DB2480C80F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0213B"/>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Hombre</c:v>
                </c:pt>
                <c:pt idx="1">
                  <c:v>Mujer</c:v>
                </c:pt>
                <c:pt idx="3">
                  <c:v>AB/C+</c:v>
                </c:pt>
                <c:pt idx="4">
                  <c:v>C/C-</c:v>
                </c:pt>
                <c:pt idx="5">
                  <c:v>D+/D</c:v>
                </c:pt>
                <c:pt idx="7">
                  <c:v>Naturaleza</c:v>
                </c:pt>
                <c:pt idx="8">
                  <c:v>Otros</c:v>
                </c:pt>
              </c:strCache>
            </c:strRef>
          </c:cat>
          <c:val>
            <c:numRef>
              <c:f>Hoja1!$B$2:$B$10</c:f>
              <c:numCache>
                <c:formatCode>0.0</c:formatCode>
                <c:ptCount val="9"/>
                <c:pt idx="0">
                  <c:v>10.199999999999999</c:v>
                </c:pt>
                <c:pt idx="1">
                  <c:v>10.9</c:v>
                </c:pt>
                <c:pt idx="3">
                  <c:v>11.3</c:v>
                </c:pt>
                <c:pt idx="4">
                  <c:v>10.4</c:v>
                </c:pt>
                <c:pt idx="5">
                  <c:v>9.6</c:v>
                </c:pt>
                <c:pt idx="7">
                  <c:v>10.7</c:v>
                </c:pt>
                <c:pt idx="8">
                  <c:v>10.1</c:v>
                </c:pt>
              </c:numCache>
            </c:numRef>
          </c:val>
          <c:extLst>
            <c:ext xmlns:c16="http://schemas.microsoft.com/office/drawing/2014/chart" uri="{C3380CC4-5D6E-409C-BE32-E72D297353CC}">
              <c16:uniqueId val="{0000000E-FE10-4812-8A61-34725F0E8766}"/>
            </c:ext>
          </c:extLst>
        </c:ser>
        <c:dLbls>
          <c:showLegendKey val="0"/>
          <c:showVal val="0"/>
          <c:showCatName val="0"/>
          <c:showSerName val="0"/>
          <c:showPercent val="0"/>
          <c:showBubbleSize val="0"/>
        </c:dLbls>
        <c:gapWidth val="119"/>
        <c:overlap val="-27"/>
        <c:axId val="420660832"/>
        <c:axId val="420504672"/>
      </c:barChart>
      <c:catAx>
        <c:axId val="420660832"/>
        <c:scaling>
          <c:orientation val="minMax"/>
        </c:scaling>
        <c:delete val="1"/>
        <c:axPos val="b"/>
        <c:numFmt formatCode="General" sourceLinked="1"/>
        <c:majorTickMark val="out"/>
        <c:minorTickMark val="none"/>
        <c:tickLblPos val="nextTo"/>
        <c:crossAx val="420504672"/>
        <c:crosses val="autoZero"/>
        <c:auto val="1"/>
        <c:lblAlgn val="ctr"/>
        <c:lblOffset val="100"/>
        <c:noMultiLvlLbl val="0"/>
      </c:catAx>
      <c:valAx>
        <c:axId val="420504672"/>
        <c:scaling>
          <c:orientation val="minMax"/>
          <c:max val="13"/>
          <c:min val="0"/>
        </c:scaling>
        <c:delete val="1"/>
        <c:axPos val="l"/>
        <c:numFmt formatCode="0.0" sourceLinked="1"/>
        <c:majorTickMark val="out"/>
        <c:minorTickMark val="none"/>
        <c:tickLblPos val="nextTo"/>
        <c:crossAx val="42066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41975308636"/>
                      <c:h val="6.9555381128784621E-2"/>
                    </c:manualLayout>
                  </c15:layout>
                </c:ext>
                <c:ext xmlns:c16="http://schemas.microsoft.com/office/drawing/2014/chart" uri="{C3380CC4-5D6E-409C-BE32-E72D297353CC}">
                  <c16:uniqueId val="{00000000-AE5D-46C3-B235-453A1D3AB598}"/>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8245740740740743"/>
                      <c:h val="7.2899389836899267E-2"/>
                    </c:manualLayout>
                  </c15:layout>
                </c:ext>
                <c:ext xmlns:c16="http://schemas.microsoft.com/office/drawing/2014/chart" uri="{C3380CC4-5D6E-409C-BE32-E72D297353CC}">
                  <c16:uniqueId val="{00000001-AE5D-46C3-B235-453A1D3AB598}"/>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893888888888889"/>
                      <c:h val="8.6275424669357836E-2"/>
                    </c:manualLayout>
                  </c15:layout>
                </c:ext>
                <c:ext xmlns:c16="http://schemas.microsoft.com/office/drawing/2014/chart" uri="{C3380CC4-5D6E-409C-BE32-E72D297353CC}">
                  <c16:uniqueId val="{00000002-AE5D-46C3-B235-453A1D3AB598}"/>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1111111111"/>
                      <c:h val="7.2899389836899281E-2"/>
                    </c:manualLayout>
                  </c15:layout>
                </c:ext>
                <c:ext xmlns:c16="http://schemas.microsoft.com/office/drawing/2014/chart" uri="{C3380CC4-5D6E-409C-BE32-E72D297353CC}">
                  <c16:uniqueId val="{00000003-AE5D-46C3-B235-453A1D3AB598}"/>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7.2899389836899267E-2"/>
                    </c:manualLayout>
                  </c15:layout>
                </c:ext>
                <c:ext xmlns:c16="http://schemas.microsoft.com/office/drawing/2014/chart" uri="{C3380CC4-5D6E-409C-BE32-E72D297353CC}">
                  <c16:uniqueId val="{00000004-AE5D-46C3-B235-453A1D3AB598}"/>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numCache>
            </c:numRef>
          </c:cat>
          <c:val>
            <c:numRef>
              <c:f>Hoja1!$B$2:$B$6</c:f>
              <c:numCache>
                <c:formatCode>0</c:formatCode>
                <c:ptCount val="5"/>
                <c:pt idx="0">
                  <c:v>93</c:v>
                </c:pt>
                <c:pt idx="1">
                  <c:v>92</c:v>
                </c:pt>
                <c:pt idx="2">
                  <c:v>91</c:v>
                </c:pt>
                <c:pt idx="3">
                  <c:v>90</c:v>
                </c:pt>
                <c:pt idx="4">
                  <c:v>89</c:v>
                </c:pt>
              </c:numCache>
            </c:numRef>
          </c:val>
          <c:extLst>
            <c:ext xmlns:c16="http://schemas.microsoft.com/office/drawing/2014/chart" uri="{C3380CC4-5D6E-409C-BE32-E72D297353CC}">
              <c16:uniqueId val="{00000000-9125-4F0B-9119-A16C25A959D7}"/>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61050873599968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0.10299546820993108"/>
                    </c:manualLayout>
                  </c15:layout>
                </c:ext>
                <c:ext xmlns:c16="http://schemas.microsoft.com/office/drawing/2014/chart" uri="{C3380CC4-5D6E-409C-BE32-E72D297353CC}">
                  <c16:uniqueId val="{00000000-2C6A-4D09-AE3F-AF399C130DCA}"/>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7.2899389836899267E-2"/>
                    </c:manualLayout>
                  </c15:layout>
                </c:ext>
                <c:ext xmlns:c16="http://schemas.microsoft.com/office/drawing/2014/chart" uri="{C3380CC4-5D6E-409C-BE32-E72D297353CC}">
                  <c16:uniqueId val="{00000001-2C6A-4D09-AE3F-AF399C130DCA}"/>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8.6275424669357836E-2"/>
                    </c:manualLayout>
                  </c15:layout>
                </c:ext>
                <c:ext xmlns:c16="http://schemas.microsoft.com/office/drawing/2014/chart" uri="{C3380CC4-5D6E-409C-BE32-E72D297353CC}">
                  <c16:uniqueId val="{00000002-2C6A-4D09-AE3F-AF399C130DCA}"/>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5105277777777771"/>
                      <c:h val="7.2899389836899281E-2"/>
                    </c:manualLayout>
                  </c15:layout>
                </c:ext>
                <c:ext xmlns:c16="http://schemas.microsoft.com/office/drawing/2014/chart" uri="{C3380CC4-5D6E-409C-BE32-E72D297353CC}">
                  <c16:uniqueId val="{00000003-2C6A-4D09-AE3F-AF399C130DCA}"/>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0695555555555554"/>
                      <c:h val="7.2899389836899281E-2"/>
                    </c:manualLayout>
                  </c15:layout>
                </c:ext>
                <c:ext xmlns:c16="http://schemas.microsoft.com/office/drawing/2014/chart" uri="{C3380CC4-5D6E-409C-BE32-E72D297353CC}">
                  <c16:uniqueId val="{00000004-2C6A-4D09-AE3F-AF399C130DC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Hoja1!$A$2:$A$6</c:f>
              <c:numCache>
                <c:formatCode>General</c:formatCode>
                <c:ptCount val="5"/>
              </c:numCache>
            </c:numRef>
          </c:cat>
          <c:val>
            <c:numRef>
              <c:f>Hoja1!$B$2:$B$6</c:f>
              <c:numCache>
                <c:formatCode>0</c:formatCode>
                <c:ptCount val="5"/>
                <c:pt idx="0">
                  <c:v>83</c:v>
                </c:pt>
                <c:pt idx="1">
                  <c:v>76</c:v>
                </c:pt>
                <c:pt idx="2">
                  <c:v>71</c:v>
                </c:pt>
                <c:pt idx="3">
                  <c:v>71</c:v>
                </c:pt>
                <c:pt idx="4">
                  <c:v>69</c:v>
                </c:pt>
              </c:numCache>
            </c:numRef>
          </c:val>
          <c:extLst>
            <c:ext xmlns:c16="http://schemas.microsoft.com/office/drawing/2014/chart" uri="{C3380CC4-5D6E-409C-BE32-E72D297353CC}">
              <c16:uniqueId val="{00000000-4158-844A-BEFB-7AE55464555E}"/>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6543234191266174"/>
          <c:h val="1"/>
        </c:manualLayout>
      </c:layout>
      <c:barChart>
        <c:barDir val="bar"/>
        <c:grouping val="clustered"/>
        <c:varyColors val="0"/>
        <c:ser>
          <c:idx val="0"/>
          <c:order val="0"/>
          <c:tx>
            <c:strRef>
              <c:f>Hoja1!$B$1</c:f>
              <c:strCache>
                <c:ptCount val="1"/>
                <c:pt idx="0">
                  <c:v>Columna2</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vert="horz" wrap="none" lIns="38100" tIns="19050" rIns="38100" bIns="19050" anchor="ctr" anchorCtr="1">
                <a:spAutoFit/>
              </a:bodyPr>
              <a:lstStyle/>
              <a:p>
                <a:pPr>
                  <a:defRPr sz="11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0.00</c:formatCode>
                <c:ptCount val="2"/>
                <c:pt idx="0">
                  <c:v>81</c:v>
                </c:pt>
                <c:pt idx="1">
                  <c:v>78</c:v>
                </c:pt>
              </c:numCache>
            </c:numRef>
          </c:val>
          <c:extLst>
            <c:ext xmlns:c16="http://schemas.microsoft.com/office/drawing/2014/chart" uri="{C3380CC4-5D6E-409C-BE32-E72D297353CC}">
              <c16:uniqueId val="{00000000-C4EB-2449-B589-2C54824E2D6C}"/>
            </c:ext>
          </c:extLst>
        </c:ser>
        <c:dLbls>
          <c:showLegendKey val="0"/>
          <c:showVal val="0"/>
          <c:showCatName val="0"/>
          <c:showSerName val="0"/>
          <c:showPercent val="0"/>
          <c:showBubbleSize val="0"/>
        </c:dLbls>
        <c:gapWidth val="10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0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56744161202639E-2"/>
          <c:y val="0.13514262825377141"/>
          <c:w val="0.9858050108413341"/>
          <c:h val="0.83699949483342506"/>
        </c:manualLayout>
      </c:layout>
      <c:lineChart>
        <c:grouping val="standard"/>
        <c:varyColors val="0"/>
        <c:ser>
          <c:idx val="0"/>
          <c:order val="0"/>
          <c:tx>
            <c:strRef>
              <c:f>Hoja1!$B$1</c:f>
              <c:strCache>
                <c:ptCount val="1"/>
                <c:pt idx="0">
                  <c:v>(A) NPS Alemania</c:v>
                </c:pt>
              </c:strCache>
            </c:strRef>
          </c:tx>
          <c:spPr>
            <a:ln w="28575" cap="rnd">
              <a:solidFill>
                <a:srgbClr val="10213B"/>
              </a:solidFill>
              <a:round/>
            </a:ln>
            <a:effectLst/>
          </c:spPr>
          <c:marker>
            <c:symbol val="circle"/>
            <c:size val="7"/>
            <c:spPr>
              <a:solidFill>
                <a:srgbClr val="10213B"/>
              </a:solidFill>
              <a:ln w="9525">
                <a:solidFill>
                  <a:srgbClr val="10213B"/>
                </a:solidFill>
              </a:ln>
              <a:effectLst/>
            </c:spPr>
          </c:marker>
          <c:dLbls>
            <c:dLbl>
              <c:idx val="0"/>
              <c:layout>
                <c:manualLayout>
                  <c:x val="-1.8029551073051112E-2"/>
                  <c:y val="3.7475825719699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61-45EB-B0DA-822227F85BED}"/>
                </c:ext>
              </c:extLst>
            </c:dLbl>
            <c:dLbl>
              <c:idx val="1"/>
              <c:layout>
                <c:manualLayout>
                  <c:x val="-1.8029551073051132E-2"/>
                  <c:y val="5.0835096718802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61-45EB-B0DA-822227F85BED}"/>
                </c:ext>
              </c:extLst>
            </c:dLbl>
            <c:dLbl>
              <c:idx val="2"/>
              <c:layout>
                <c:manualLayout>
                  <c:x val="-2.5917479667510943E-2"/>
                  <c:y val="4.4540027404744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61-45EB-B0DA-822227F85BED}"/>
                </c:ext>
              </c:extLst>
            </c:dLbl>
            <c:dLbl>
              <c:idx val="3"/>
              <c:layout>
                <c:manualLayout>
                  <c:x val="-2.3663785783379559E-2"/>
                  <c:y val="3.74758257196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E61-45EB-B0DA-822227F85BED}"/>
                </c:ext>
              </c:extLst>
            </c:dLbl>
            <c:dLbl>
              <c:idx val="4"/>
              <c:layout>
                <c:manualLayout>
                  <c:x val="-1.5775857188919704E-2"/>
                  <c:y val="4.46538524913601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61-45EB-B0DA-822227F85BE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Hoja1!$A$2:$A$6</c:f>
              <c:numCache>
                <c:formatCode>General</c:formatCode>
                <c:ptCount val="5"/>
              </c:numCache>
            </c:numRef>
          </c:cat>
          <c:val>
            <c:numRef>
              <c:f>Hoja1!$B$2:$B$6</c:f>
              <c:numCache>
                <c:formatCode>0</c:formatCode>
                <c:ptCount val="5"/>
                <c:pt idx="0">
                  <c:v>83</c:v>
                </c:pt>
                <c:pt idx="1">
                  <c:v>76</c:v>
                </c:pt>
                <c:pt idx="2">
                  <c:v>71</c:v>
                </c:pt>
                <c:pt idx="3">
                  <c:v>71</c:v>
                </c:pt>
                <c:pt idx="4">
                  <c:v>69</c:v>
                </c:pt>
              </c:numCache>
            </c:numRef>
          </c:val>
          <c:smooth val="1"/>
          <c:extLst>
            <c:ext xmlns:c16="http://schemas.microsoft.com/office/drawing/2014/chart" uri="{C3380CC4-5D6E-409C-BE32-E72D297353CC}">
              <c16:uniqueId val="{0000000A-5E61-45EB-B0DA-822227F85BED}"/>
            </c:ext>
          </c:extLst>
        </c:ser>
        <c:ser>
          <c:idx val="1"/>
          <c:order val="1"/>
          <c:tx>
            <c:strRef>
              <c:f>Hoja1!$C$1</c:f>
              <c:strCache>
                <c:ptCount val="1"/>
                <c:pt idx="0">
                  <c:v>(B) NPS Otros orígenes </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Hoja1!$A$2:$A$6</c:f>
              <c:numCache>
                <c:formatCode>General</c:formatCode>
                <c:ptCount val="5"/>
              </c:numCache>
            </c:numRef>
          </c:cat>
          <c:val>
            <c:numRef>
              <c:f>Hoja1!$C$2:$C$6</c:f>
              <c:numCache>
                <c:formatCode>0</c:formatCode>
                <c:ptCount val="5"/>
                <c:pt idx="0">
                  <c:v>93</c:v>
                </c:pt>
                <c:pt idx="1">
                  <c:v>92</c:v>
                </c:pt>
                <c:pt idx="2">
                  <c:v>91</c:v>
                </c:pt>
                <c:pt idx="3">
                  <c:v>90</c:v>
                </c:pt>
                <c:pt idx="4">
                  <c:v>89</c:v>
                </c:pt>
              </c:numCache>
            </c:numRef>
          </c:val>
          <c:smooth val="1"/>
          <c:extLst>
            <c:ext xmlns:c16="http://schemas.microsoft.com/office/drawing/2014/chart" uri="{C3380CC4-5D6E-409C-BE32-E72D297353CC}">
              <c16:uniqueId val="{00000015-5E61-45EB-B0DA-822227F85BED}"/>
            </c:ext>
          </c:extLst>
        </c:ser>
        <c:dLbls>
          <c:showLegendKey val="0"/>
          <c:showVal val="0"/>
          <c:showCatName val="0"/>
          <c:showSerName val="0"/>
          <c:showPercent val="0"/>
          <c:showBubbleSize val="0"/>
        </c:dLbls>
        <c:marker val="1"/>
        <c:smooth val="0"/>
        <c:axId val="361747871"/>
        <c:axId val="361762015"/>
      </c:lineChart>
      <c:catAx>
        <c:axId val="361747871"/>
        <c:scaling>
          <c:orientation val="minMax"/>
        </c:scaling>
        <c:delete val="1"/>
        <c:axPos val="b"/>
        <c:numFmt formatCode="General" sourceLinked="1"/>
        <c:majorTickMark val="out"/>
        <c:minorTickMark val="none"/>
        <c:tickLblPos val="nextTo"/>
        <c:crossAx val="361762015"/>
        <c:crosses val="autoZero"/>
        <c:auto val="1"/>
        <c:lblAlgn val="ctr"/>
        <c:lblOffset val="100"/>
        <c:noMultiLvlLbl val="0"/>
      </c:catAx>
      <c:valAx>
        <c:axId val="361762015"/>
        <c:scaling>
          <c:orientation val="minMax"/>
          <c:max val="100"/>
          <c:min val="4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crossAx val="36174787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10213B"/>
                </a:solidFill>
                <a:latin typeface="Trebuchet MS" panose="020B0603020202020204" pitchFamily="34" charset="0"/>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rgbClr val="FFC000"/>
                </a:solidFill>
                <a:latin typeface="Trebuchet MS" panose="020B0603020202020204" pitchFamily="34" charset="0"/>
                <a:ea typeface="+mn-ea"/>
                <a:cs typeface="+mn-cs"/>
              </a:defRPr>
            </a:pPr>
            <a:endParaRPr lang="es-MX"/>
          </a:p>
        </c:txPr>
      </c:legendEntry>
      <c:layout>
        <c:manualLayout>
          <c:xMode val="edge"/>
          <c:yMode val="edge"/>
          <c:x val="9.6908837017649616E-2"/>
          <c:y val="4.7554766127388702E-2"/>
          <c:w val="0.82767466881790919"/>
          <c:h val="6.8014283422297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603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2658402777777779"/>
                      <c:h val="7.0100048158019068E-2"/>
                    </c:manualLayout>
                  </c15:layout>
                </c:ext>
                <c:ext xmlns:c16="http://schemas.microsoft.com/office/drawing/2014/chart" uri="{C3380CC4-5D6E-409C-BE32-E72D297353CC}">
                  <c16:uniqueId val="{00000000-2459-4E01-A65B-50B2753E2CFC}"/>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6484791666666668"/>
                      <c:h val="7.0100048158019068E-2"/>
                    </c:manualLayout>
                  </c15:layout>
                </c:ext>
                <c:ext xmlns:c16="http://schemas.microsoft.com/office/drawing/2014/chart" uri="{C3380CC4-5D6E-409C-BE32-E72D297353CC}">
                  <c16:uniqueId val="{00000001-2459-4E01-A65B-50B2753E2CFC}"/>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130624999999999"/>
                      <c:h val="7.0100048158019068E-2"/>
                    </c:manualLayout>
                  </c15:layout>
                </c:ext>
                <c:ext xmlns:c16="http://schemas.microsoft.com/office/drawing/2014/chart" uri="{C3380CC4-5D6E-409C-BE32-E72D297353CC}">
                  <c16:uniqueId val="{00000002-2459-4E01-A65B-50B2753E2CFC}"/>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numCache>
            </c:numRef>
          </c:cat>
          <c:val>
            <c:numRef>
              <c:f>Hoja1!$B$2:$B$4</c:f>
              <c:numCache>
                <c:formatCode>0</c:formatCode>
                <c:ptCount val="3"/>
                <c:pt idx="0">
                  <c:v>75</c:v>
                </c:pt>
                <c:pt idx="1">
                  <c:v>52</c:v>
                </c:pt>
                <c:pt idx="2">
                  <c:v>48</c:v>
                </c:pt>
              </c:numCache>
            </c:numRef>
          </c:val>
          <c:extLst>
            <c:ext xmlns:c16="http://schemas.microsoft.com/office/drawing/2014/chart" uri="{C3380CC4-5D6E-409C-BE32-E72D297353CC}">
              <c16:uniqueId val="{00000000-AF58-A84A-A79B-474C28AFA970}"/>
            </c:ext>
          </c:extLst>
        </c:ser>
        <c:dLbls>
          <c:showLegendKey val="0"/>
          <c:showVal val="0"/>
          <c:showCatName val="0"/>
          <c:showSerName val="0"/>
          <c:showPercent val="0"/>
          <c:showBubbleSize val="0"/>
        </c:dLbls>
        <c:gapWidth val="200"/>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602847222222219"/>
                      <c:h val="7.0100048158019068E-2"/>
                    </c:manualLayout>
                  </c15:layout>
                </c:ext>
                <c:ext xmlns:c16="http://schemas.microsoft.com/office/drawing/2014/chart" uri="{C3380CC4-5D6E-409C-BE32-E72D297353CC}">
                  <c16:uniqueId val="{00000000-2677-434C-85AA-66EBE1504C79}"/>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6484791666666668"/>
                      <c:h val="7.0100048158019068E-2"/>
                    </c:manualLayout>
                  </c15:layout>
                </c:ext>
                <c:ext xmlns:c16="http://schemas.microsoft.com/office/drawing/2014/chart" uri="{C3380CC4-5D6E-409C-BE32-E72D297353CC}">
                  <c16:uniqueId val="{00000001-2677-434C-85AA-66EBE1504C79}"/>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3540347222222217"/>
                      <c:h val="7.0100048158019068E-2"/>
                    </c:manualLayout>
                  </c15:layout>
                </c:ext>
                <c:ext xmlns:c16="http://schemas.microsoft.com/office/drawing/2014/chart" uri="{C3380CC4-5D6E-409C-BE32-E72D297353CC}">
                  <c16:uniqueId val="{00000002-2677-434C-85AA-66EBE1504C79}"/>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Hoja1!$A$2:$A$4</c:f>
              <c:numCache>
                <c:formatCode>General</c:formatCode>
                <c:ptCount val="3"/>
              </c:numCache>
            </c:numRef>
          </c:cat>
          <c:val>
            <c:numRef>
              <c:f>Hoja1!$B$2:$B$4</c:f>
              <c:numCache>
                <c:formatCode>0</c:formatCode>
                <c:ptCount val="3"/>
                <c:pt idx="0">
                  <c:v>88</c:v>
                </c:pt>
                <c:pt idx="1">
                  <c:v>80</c:v>
                </c:pt>
                <c:pt idx="2">
                  <c:v>77</c:v>
                </c:pt>
              </c:numCache>
            </c:numRef>
          </c:val>
          <c:extLst>
            <c:ext xmlns:c16="http://schemas.microsoft.com/office/drawing/2014/chart" uri="{C3380CC4-5D6E-409C-BE32-E72D297353CC}">
              <c16:uniqueId val="{00000000-BB02-5648-9DAD-98BD766D400D}"/>
            </c:ext>
          </c:extLst>
        </c:ser>
        <c:dLbls>
          <c:showLegendKey val="0"/>
          <c:showVal val="0"/>
          <c:showCatName val="0"/>
          <c:showSerName val="0"/>
          <c:showPercent val="0"/>
          <c:showBubbleSize val="0"/>
        </c:dLbls>
        <c:gapWidth val="200"/>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56744161202639E-2"/>
          <c:y val="0.13514262825377141"/>
          <c:w val="0.9858050108413341"/>
          <c:h val="0.83699949483342506"/>
        </c:manualLayout>
      </c:layout>
      <c:lineChart>
        <c:grouping val="standard"/>
        <c:varyColors val="0"/>
        <c:ser>
          <c:idx val="0"/>
          <c:order val="0"/>
          <c:tx>
            <c:strRef>
              <c:f>Hoja1!$B$1</c:f>
              <c:strCache>
                <c:ptCount val="1"/>
                <c:pt idx="0">
                  <c:v>(A) NPS Alemania</c:v>
                </c:pt>
              </c:strCache>
            </c:strRef>
          </c:tx>
          <c:spPr>
            <a:ln w="28575" cap="rnd">
              <a:solidFill>
                <a:srgbClr val="10213B"/>
              </a:solidFill>
              <a:round/>
            </a:ln>
            <a:effectLst/>
          </c:spPr>
          <c:marker>
            <c:symbol val="circle"/>
            <c:size val="7"/>
            <c:spPr>
              <a:solidFill>
                <a:srgbClr val="10213B"/>
              </a:solidFill>
              <a:ln w="9525">
                <a:solidFill>
                  <a:srgbClr val="10213B"/>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0213B"/>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Hoja1!$A$2:$A$4</c:f>
              <c:numCache>
                <c:formatCode>General</c:formatCode>
                <c:ptCount val="3"/>
              </c:numCache>
            </c:numRef>
          </c:cat>
          <c:val>
            <c:numRef>
              <c:f>Hoja1!$B$2:$B$4</c:f>
              <c:numCache>
                <c:formatCode>0</c:formatCode>
                <c:ptCount val="3"/>
                <c:pt idx="0">
                  <c:v>75</c:v>
                </c:pt>
                <c:pt idx="1">
                  <c:v>52</c:v>
                </c:pt>
                <c:pt idx="2">
                  <c:v>48</c:v>
                </c:pt>
              </c:numCache>
            </c:numRef>
          </c:val>
          <c:smooth val="1"/>
          <c:extLst>
            <c:ext xmlns:c16="http://schemas.microsoft.com/office/drawing/2014/chart" uri="{C3380CC4-5D6E-409C-BE32-E72D297353CC}">
              <c16:uniqueId val="{00000005-8F2E-463D-A618-30D31AECD52D}"/>
            </c:ext>
          </c:extLst>
        </c:ser>
        <c:ser>
          <c:idx val="1"/>
          <c:order val="1"/>
          <c:tx>
            <c:strRef>
              <c:f>Hoja1!$C$1</c:f>
              <c:strCache>
                <c:ptCount val="1"/>
                <c:pt idx="0">
                  <c:v>(B) NPS Otros orígenes </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Hoja1!$A$2:$A$4</c:f>
              <c:numCache>
                <c:formatCode>General</c:formatCode>
                <c:ptCount val="3"/>
              </c:numCache>
            </c:numRef>
          </c:cat>
          <c:val>
            <c:numRef>
              <c:f>Hoja1!$C$2:$C$4</c:f>
              <c:numCache>
                <c:formatCode>0</c:formatCode>
                <c:ptCount val="3"/>
                <c:pt idx="0">
                  <c:v>88</c:v>
                </c:pt>
                <c:pt idx="1">
                  <c:v>80</c:v>
                </c:pt>
                <c:pt idx="2">
                  <c:v>77</c:v>
                </c:pt>
              </c:numCache>
            </c:numRef>
          </c:val>
          <c:smooth val="1"/>
          <c:extLst>
            <c:ext xmlns:c16="http://schemas.microsoft.com/office/drawing/2014/chart" uri="{C3380CC4-5D6E-409C-BE32-E72D297353CC}">
              <c16:uniqueId val="{0000000B-8F2E-463D-A618-30D31AECD52D}"/>
            </c:ext>
          </c:extLst>
        </c:ser>
        <c:dLbls>
          <c:showLegendKey val="0"/>
          <c:showVal val="0"/>
          <c:showCatName val="0"/>
          <c:showSerName val="0"/>
          <c:showPercent val="0"/>
          <c:showBubbleSize val="0"/>
        </c:dLbls>
        <c:marker val="1"/>
        <c:smooth val="0"/>
        <c:axId val="361747871"/>
        <c:axId val="361762015"/>
      </c:lineChart>
      <c:catAx>
        <c:axId val="361747871"/>
        <c:scaling>
          <c:orientation val="minMax"/>
        </c:scaling>
        <c:delete val="1"/>
        <c:axPos val="b"/>
        <c:numFmt formatCode="General" sourceLinked="1"/>
        <c:majorTickMark val="out"/>
        <c:minorTickMark val="none"/>
        <c:tickLblPos val="nextTo"/>
        <c:crossAx val="361762015"/>
        <c:crosses val="autoZero"/>
        <c:auto val="1"/>
        <c:lblAlgn val="ctr"/>
        <c:lblOffset val="100"/>
        <c:noMultiLvlLbl val="0"/>
      </c:catAx>
      <c:valAx>
        <c:axId val="361762015"/>
        <c:scaling>
          <c:orientation val="minMax"/>
          <c:max val="100"/>
          <c:min val="4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crossAx val="36174787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10213B"/>
                </a:solidFill>
                <a:latin typeface="Trebuchet MS" panose="020B0603020202020204" pitchFamily="34" charset="0"/>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rgbClr val="FFC000"/>
                </a:solidFill>
                <a:latin typeface="Trebuchet MS" panose="020B0603020202020204" pitchFamily="34" charset="0"/>
                <a:ea typeface="+mn-ea"/>
                <a:cs typeface="+mn-cs"/>
              </a:defRPr>
            </a:pPr>
            <a:endParaRPr lang="es-MX"/>
          </a:p>
        </c:txPr>
      </c:legendEntry>
      <c:layout>
        <c:manualLayout>
          <c:xMode val="edge"/>
          <c:yMode val="edge"/>
          <c:x val="9.6908837017649616E-2"/>
          <c:y val="4.7554766127388702E-2"/>
          <c:w val="0.82767466881790919"/>
          <c:h val="6.8014283422297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603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5257749058540502"/>
          <c:h val="1"/>
        </c:manualLayout>
      </c:layout>
      <c:barChart>
        <c:barDir val="bar"/>
        <c:grouping val="clustered"/>
        <c:varyColors val="0"/>
        <c:ser>
          <c:idx val="0"/>
          <c:order val="0"/>
          <c:tx>
            <c:strRef>
              <c:f>Hoja1!$B$1</c:f>
              <c:strCache>
                <c:ptCount val="1"/>
              </c:strCache>
            </c:strRef>
          </c:tx>
          <c:spPr>
            <a:solidFill>
              <a:srgbClr val="10213B"/>
            </a:solidFill>
            <a:ln>
              <a:noFill/>
            </a:ln>
            <a:effectLst/>
          </c:spPr>
          <c:invertIfNegative val="0"/>
          <c:dLbls>
            <c:numFmt formatCode="#&quot;%&quot;" sourceLinked="0"/>
            <c:spPr>
              <a:noFill/>
              <a:ln>
                <a:noFill/>
              </a:ln>
              <a:effectLst/>
            </c:spPr>
            <c:txPr>
              <a:bodyPr vertOverflow="overflow" horzOverflow="overflow" wrap="none" lIns="38100" tIns="19050" rIns="38100" bIns="19050" anchor="ctr">
                <a:spAutoFit/>
              </a:bodyPr>
              <a:lstStyle/>
              <a:p>
                <a:pPr>
                  <a:defRPr sz="1100" b="1">
                    <a:solidFill>
                      <a:srgbClr val="10213B"/>
                    </a:solidFill>
                    <a:latin typeface="Trebuchet MS" panose="020B0603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Hoja1!$A$2:$A$8</c:f>
              <c:strCache>
                <c:ptCount val="6"/>
                <c:pt idx="0">
                  <c:v>Una vez</c:v>
                </c:pt>
                <c:pt idx="1">
                  <c:v>2 a 3 veces</c:v>
                </c:pt>
                <c:pt idx="2">
                  <c:v>4 a 5 veces</c:v>
                </c:pt>
                <c:pt idx="3">
                  <c:v>6 a 7 veces</c:v>
                </c:pt>
                <c:pt idx="4">
                  <c:v>Más de 7 veces</c:v>
                </c:pt>
                <c:pt idx="5">
                  <c:v>Ninguna</c:v>
                </c:pt>
              </c:strCache>
            </c:strRef>
          </c:cat>
          <c:val>
            <c:numRef>
              <c:f>Hoja1!$B$2:$B$8</c:f>
              <c:numCache>
                <c:formatCode>0</c:formatCode>
                <c:ptCount val="7"/>
                <c:pt idx="0">
                  <c:v>6</c:v>
                </c:pt>
                <c:pt idx="1">
                  <c:v>20</c:v>
                </c:pt>
                <c:pt idx="2">
                  <c:v>22</c:v>
                </c:pt>
                <c:pt idx="3">
                  <c:v>11</c:v>
                </c:pt>
                <c:pt idx="4">
                  <c:v>35</c:v>
                </c:pt>
                <c:pt idx="5">
                  <c:v>6</c:v>
                </c:pt>
                <c:pt idx="6">
                  <c:v>94</c:v>
                </c:pt>
              </c:numCache>
            </c:numRef>
          </c:val>
          <c:extLst>
            <c:ext xmlns:c16="http://schemas.microsoft.com/office/drawing/2014/chart" uri="{C3380CC4-5D6E-409C-BE32-E72D297353CC}">
              <c16:uniqueId val="{00000000-C809-4640-BC70-7E325A5FD130}"/>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75257749058540502"/>
          <c:h val="1"/>
        </c:manualLayout>
      </c:layout>
      <c:barChart>
        <c:barDir val="bar"/>
        <c:grouping val="clustered"/>
        <c:varyColors val="0"/>
        <c:ser>
          <c:idx val="0"/>
          <c:order val="0"/>
          <c:tx>
            <c:strRef>
              <c:f>Hoja1!$B$1</c:f>
              <c:strCache>
                <c:ptCount val="1"/>
              </c:strCache>
            </c:strRef>
          </c:tx>
          <c:spPr>
            <a:solidFill>
              <a:srgbClr val="FFC000"/>
            </a:solidFill>
            <a:ln>
              <a:noFill/>
            </a:ln>
            <a:effectLst/>
          </c:spPr>
          <c:invertIfNegative val="0"/>
          <c:dLbls>
            <c:numFmt formatCode="#&quot;%&quot;" sourceLinked="0"/>
            <c:spPr>
              <a:noFill/>
              <a:ln>
                <a:noFill/>
              </a:ln>
              <a:effectLst/>
            </c:spPr>
            <c:txPr>
              <a:bodyPr vertOverflow="overflow" horzOverflow="overflow" wrap="none" lIns="38100" tIns="19050" rIns="38100" bIns="19050" anchor="ctr">
                <a:spAutoFit/>
              </a:bodyPr>
              <a:lstStyle/>
              <a:p>
                <a:pPr>
                  <a:defRPr sz="1100" b="1">
                    <a:solidFill>
                      <a:srgbClr val="FFC000"/>
                    </a:solidFill>
                    <a:latin typeface="Trebuchet MS" panose="020B0603020202020204" pitchFamily="34" charset="0"/>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Hoja1!$A$2:$A$8</c:f>
              <c:strCache>
                <c:ptCount val="6"/>
                <c:pt idx="0">
                  <c:v>Una vez</c:v>
                </c:pt>
                <c:pt idx="1">
                  <c:v>2 a 3 veces</c:v>
                </c:pt>
                <c:pt idx="2">
                  <c:v>4 a 5 veces</c:v>
                </c:pt>
                <c:pt idx="3">
                  <c:v>6 a 7 veces</c:v>
                </c:pt>
                <c:pt idx="4">
                  <c:v>Más de 7 veces</c:v>
                </c:pt>
                <c:pt idx="5">
                  <c:v>Ninguna</c:v>
                </c:pt>
              </c:strCache>
            </c:strRef>
          </c:cat>
          <c:val>
            <c:numRef>
              <c:f>Hoja1!$B$2:$B$8</c:f>
              <c:numCache>
                <c:formatCode>0</c:formatCode>
                <c:ptCount val="7"/>
                <c:pt idx="0">
                  <c:v>15</c:v>
                </c:pt>
                <c:pt idx="1">
                  <c:v>25</c:v>
                </c:pt>
                <c:pt idx="2">
                  <c:v>16</c:v>
                </c:pt>
                <c:pt idx="3">
                  <c:v>6</c:v>
                </c:pt>
                <c:pt idx="4">
                  <c:v>14</c:v>
                </c:pt>
                <c:pt idx="5">
                  <c:v>24</c:v>
                </c:pt>
                <c:pt idx="6">
                  <c:v>76</c:v>
                </c:pt>
              </c:numCache>
            </c:numRef>
          </c:val>
          <c:extLst>
            <c:ext xmlns:c16="http://schemas.microsoft.com/office/drawing/2014/chart" uri="{C3380CC4-5D6E-409C-BE32-E72D297353CC}">
              <c16:uniqueId val="{00000000-C809-4640-BC70-7E325A5FD130}"/>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90"/>
          <c:min val="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41975308636"/>
                      <c:h val="6.9555381128784621E-2"/>
                    </c:manualLayout>
                  </c15:layout>
                </c:ext>
                <c:ext xmlns:c16="http://schemas.microsoft.com/office/drawing/2014/chart" uri="{C3380CC4-5D6E-409C-BE32-E72D297353CC}">
                  <c16:uniqueId val="{00000000-8C30-43B2-BA9C-2BF5819278FE}"/>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8245740740740743"/>
                      <c:h val="7.2899389836899267E-2"/>
                    </c:manualLayout>
                  </c15:layout>
                </c:ext>
                <c:ext xmlns:c16="http://schemas.microsoft.com/office/drawing/2014/chart" uri="{C3380CC4-5D6E-409C-BE32-E72D297353CC}">
                  <c16:uniqueId val="{00000001-8C30-43B2-BA9C-2BF5819278FE}"/>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893888888888889"/>
                      <c:h val="8.6275424669357836E-2"/>
                    </c:manualLayout>
                  </c15:layout>
                </c:ext>
                <c:ext xmlns:c16="http://schemas.microsoft.com/office/drawing/2014/chart" uri="{C3380CC4-5D6E-409C-BE32-E72D297353CC}">
                  <c16:uniqueId val="{00000002-8C30-43B2-BA9C-2BF5819278FE}"/>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1111111111"/>
                      <c:h val="7.2899389836899281E-2"/>
                    </c:manualLayout>
                  </c15:layout>
                </c:ext>
                <c:ext xmlns:c16="http://schemas.microsoft.com/office/drawing/2014/chart" uri="{C3380CC4-5D6E-409C-BE32-E72D297353CC}">
                  <c16:uniqueId val="{00000003-8C30-43B2-BA9C-2BF5819278FE}"/>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Hoja1!$B$2:$B$5</c:f>
              <c:numCache>
                <c:formatCode>0</c:formatCode>
                <c:ptCount val="4"/>
                <c:pt idx="0">
                  <c:v>88</c:v>
                </c:pt>
                <c:pt idx="1">
                  <c:v>87</c:v>
                </c:pt>
                <c:pt idx="2">
                  <c:v>74</c:v>
                </c:pt>
                <c:pt idx="3">
                  <c:v>66</c:v>
                </c:pt>
              </c:numCache>
            </c:numRef>
          </c:val>
          <c:extLst>
            <c:ext xmlns:c16="http://schemas.microsoft.com/office/drawing/2014/chart" uri="{C3380CC4-5D6E-409C-BE32-E72D297353CC}">
              <c16:uniqueId val="{00000005-8C30-43B2-BA9C-2BF5819278FE}"/>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61050873599968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0.10299546820993108"/>
                    </c:manualLayout>
                  </c15:layout>
                </c:ext>
                <c:ext xmlns:c16="http://schemas.microsoft.com/office/drawing/2014/chart" uri="{C3380CC4-5D6E-409C-BE32-E72D297353CC}">
                  <c16:uniqueId val="{00000000-3F1A-4073-8AF5-635E6DDC03FC}"/>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7.2899389836899267E-2"/>
                    </c:manualLayout>
                  </c15:layout>
                </c:ext>
                <c:ext xmlns:c16="http://schemas.microsoft.com/office/drawing/2014/chart" uri="{C3380CC4-5D6E-409C-BE32-E72D297353CC}">
                  <c16:uniqueId val="{00000001-3F1A-4073-8AF5-635E6DDC03FC}"/>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8.6275424669357836E-2"/>
                    </c:manualLayout>
                  </c15:layout>
                </c:ext>
                <c:ext xmlns:c16="http://schemas.microsoft.com/office/drawing/2014/chart" uri="{C3380CC4-5D6E-409C-BE32-E72D297353CC}">
                  <c16:uniqueId val="{00000002-3F1A-4073-8AF5-635E6DDC03FC}"/>
                </c:ext>
              </c:extLst>
            </c:dLbl>
            <c:dLbl>
              <c:idx val="3"/>
              <c:layout>
                <c:manualLayout>
                  <c:x val="-0.31079239664885916"/>
                  <c:y val="7.6042238728707676E-8"/>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15:layout>
                    <c:manualLayout>
                      <c:w val="0.32499475076926021"/>
                      <c:h val="7.2899541921376473E-2"/>
                    </c:manualLayout>
                  </c15:layout>
                </c:ext>
                <c:ext xmlns:c16="http://schemas.microsoft.com/office/drawing/2014/chart" uri="{C3380CC4-5D6E-409C-BE32-E72D297353CC}">
                  <c16:uniqueId val="{00000003-3F1A-4073-8AF5-635E6DDC03FC}"/>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Hoja1!$A$2:$A$5</c:f>
              <c:numCache>
                <c:formatCode>General</c:formatCode>
                <c:ptCount val="4"/>
              </c:numCache>
            </c:numRef>
          </c:cat>
          <c:val>
            <c:numRef>
              <c:f>Hoja1!$B$2:$B$5</c:f>
              <c:numCache>
                <c:formatCode>0</c:formatCode>
                <c:ptCount val="4"/>
                <c:pt idx="0">
                  <c:v>80</c:v>
                </c:pt>
                <c:pt idx="1">
                  <c:v>78</c:v>
                </c:pt>
                <c:pt idx="2">
                  <c:v>49</c:v>
                </c:pt>
                <c:pt idx="3">
                  <c:v>34</c:v>
                </c:pt>
              </c:numCache>
            </c:numRef>
          </c:val>
          <c:extLst>
            <c:ext xmlns:c16="http://schemas.microsoft.com/office/drawing/2014/chart" uri="{C3380CC4-5D6E-409C-BE32-E72D297353CC}">
              <c16:uniqueId val="{00000005-3F1A-4073-8AF5-635E6DDC03FC}"/>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56744161202639E-2"/>
          <c:y val="0.13514262825377141"/>
          <c:w val="0.9858050108413341"/>
          <c:h val="0.83699949483342506"/>
        </c:manualLayout>
      </c:layout>
      <c:lineChart>
        <c:grouping val="standard"/>
        <c:varyColors val="0"/>
        <c:ser>
          <c:idx val="0"/>
          <c:order val="0"/>
          <c:tx>
            <c:strRef>
              <c:f>Hoja1!$B$1</c:f>
              <c:strCache>
                <c:ptCount val="1"/>
                <c:pt idx="0">
                  <c:v>(A) NPS Alemania</c:v>
                </c:pt>
              </c:strCache>
            </c:strRef>
          </c:tx>
          <c:spPr>
            <a:ln w="28575" cap="rnd">
              <a:solidFill>
                <a:srgbClr val="10213B"/>
              </a:solidFill>
              <a:round/>
            </a:ln>
            <a:effectLst/>
          </c:spPr>
          <c:marker>
            <c:symbol val="circle"/>
            <c:size val="7"/>
            <c:spPr>
              <a:solidFill>
                <a:srgbClr val="10213B"/>
              </a:solidFill>
              <a:ln w="9525">
                <a:solidFill>
                  <a:srgbClr val="10213B"/>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0213B"/>
                    </a:solidFill>
                    <a:latin typeface="Trebuchet MS" panose="020B0603020202020204" pitchFamily="34" charset="0"/>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Hoja1!$A$2:$A$5</c:f>
              <c:numCache>
                <c:formatCode>General</c:formatCode>
                <c:ptCount val="4"/>
              </c:numCache>
            </c:numRef>
          </c:cat>
          <c:val>
            <c:numRef>
              <c:f>Hoja1!$B$2:$B$5</c:f>
              <c:numCache>
                <c:formatCode>0</c:formatCode>
                <c:ptCount val="4"/>
                <c:pt idx="0">
                  <c:v>80</c:v>
                </c:pt>
                <c:pt idx="1">
                  <c:v>78</c:v>
                </c:pt>
                <c:pt idx="2">
                  <c:v>49</c:v>
                </c:pt>
                <c:pt idx="3">
                  <c:v>34</c:v>
                </c:pt>
              </c:numCache>
            </c:numRef>
          </c:val>
          <c:smooth val="1"/>
          <c:extLst>
            <c:ext xmlns:c16="http://schemas.microsoft.com/office/drawing/2014/chart" uri="{C3380CC4-5D6E-409C-BE32-E72D297353CC}">
              <c16:uniqueId val="{00000005-25EA-48FC-9505-1B425C944AD0}"/>
            </c:ext>
          </c:extLst>
        </c:ser>
        <c:ser>
          <c:idx val="1"/>
          <c:order val="1"/>
          <c:tx>
            <c:strRef>
              <c:f>Hoja1!$C$1</c:f>
              <c:strCache>
                <c:ptCount val="1"/>
                <c:pt idx="0">
                  <c:v>(B) NPS Otros orígenes </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Hoja1!$A$2:$A$5</c:f>
              <c:numCache>
                <c:formatCode>General</c:formatCode>
                <c:ptCount val="4"/>
              </c:numCache>
            </c:numRef>
          </c:cat>
          <c:val>
            <c:numRef>
              <c:f>Hoja1!$C$2:$C$5</c:f>
              <c:numCache>
                <c:formatCode>0</c:formatCode>
                <c:ptCount val="4"/>
                <c:pt idx="0">
                  <c:v>88</c:v>
                </c:pt>
                <c:pt idx="1">
                  <c:v>87</c:v>
                </c:pt>
                <c:pt idx="2">
                  <c:v>74</c:v>
                </c:pt>
                <c:pt idx="3">
                  <c:v>66</c:v>
                </c:pt>
              </c:numCache>
            </c:numRef>
          </c:val>
          <c:smooth val="1"/>
          <c:extLst>
            <c:ext xmlns:c16="http://schemas.microsoft.com/office/drawing/2014/chart" uri="{C3380CC4-5D6E-409C-BE32-E72D297353CC}">
              <c16:uniqueId val="{00000006-25EA-48FC-9505-1B425C944AD0}"/>
            </c:ext>
          </c:extLst>
        </c:ser>
        <c:dLbls>
          <c:showLegendKey val="0"/>
          <c:showVal val="0"/>
          <c:showCatName val="0"/>
          <c:showSerName val="0"/>
          <c:showPercent val="0"/>
          <c:showBubbleSize val="0"/>
        </c:dLbls>
        <c:marker val="1"/>
        <c:smooth val="0"/>
        <c:axId val="361747871"/>
        <c:axId val="361762015"/>
      </c:lineChart>
      <c:catAx>
        <c:axId val="361747871"/>
        <c:scaling>
          <c:orientation val="minMax"/>
        </c:scaling>
        <c:delete val="1"/>
        <c:axPos val="b"/>
        <c:numFmt formatCode="General" sourceLinked="1"/>
        <c:majorTickMark val="out"/>
        <c:minorTickMark val="none"/>
        <c:tickLblPos val="nextTo"/>
        <c:crossAx val="361762015"/>
        <c:crosses val="autoZero"/>
        <c:auto val="1"/>
        <c:lblAlgn val="ctr"/>
        <c:lblOffset val="100"/>
        <c:noMultiLvlLbl val="0"/>
      </c:catAx>
      <c:valAx>
        <c:axId val="361762015"/>
        <c:scaling>
          <c:orientation val="minMax"/>
          <c:max val="100"/>
          <c:min val="1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crossAx val="36174787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10213B"/>
                </a:solidFill>
                <a:latin typeface="Trebuchet MS" panose="020B0603020202020204" pitchFamily="34" charset="0"/>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rgbClr val="FFC000"/>
                </a:solidFill>
                <a:latin typeface="Trebuchet MS" panose="020B0603020202020204" pitchFamily="34" charset="0"/>
                <a:ea typeface="+mn-ea"/>
                <a:cs typeface="+mn-cs"/>
              </a:defRPr>
            </a:pPr>
            <a:endParaRPr lang="es-MX"/>
          </a:p>
        </c:txPr>
      </c:legendEntry>
      <c:layout>
        <c:manualLayout>
          <c:xMode val="edge"/>
          <c:yMode val="edge"/>
          <c:x val="9.6908837017649616E-2"/>
          <c:y val="4.7554766127388702E-2"/>
          <c:w val="0.82767466881790919"/>
          <c:h val="6.8014283422297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603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strCache>
            </c:strRef>
          </c:tx>
          <c:spPr>
            <a:solidFill>
              <a:srgbClr val="10213B"/>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200" b="1">
                    <a:solidFill>
                      <a:srgbClr val="10213B"/>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42</c:v>
                </c:pt>
                <c:pt idx="1">
                  <c:v>36</c:v>
                </c:pt>
                <c:pt idx="2">
                  <c:v>17</c:v>
                </c:pt>
                <c:pt idx="3">
                  <c:v>15</c:v>
                </c:pt>
                <c:pt idx="4">
                  <c:v>10</c:v>
                </c:pt>
                <c:pt idx="5">
                  <c:v>6</c:v>
                </c:pt>
                <c:pt idx="6">
                  <c:v>5</c:v>
                </c:pt>
                <c:pt idx="7">
                  <c:v>3</c:v>
                </c:pt>
              </c:numCache>
            </c:numRef>
          </c:val>
          <c:extLst>
            <c:ext xmlns:c16="http://schemas.microsoft.com/office/drawing/2014/chart" uri="{C3380CC4-5D6E-409C-BE32-E72D297353CC}">
              <c16:uniqueId val="{00000000-8883-4736-A505-FDB0107744E3}"/>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536956986000753"/>
          <c:w val="1"/>
          <c:h val="0.60759477845437315"/>
        </c:manualLayout>
      </c:layout>
      <c:barChart>
        <c:barDir val="col"/>
        <c:grouping val="clustered"/>
        <c:varyColors val="0"/>
        <c:ser>
          <c:idx val="0"/>
          <c:order val="0"/>
          <c:tx>
            <c:strRef>
              <c:f>Hoja1!$B$1</c:f>
              <c:strCache>
                <c:ptCount val="1"/>
                <c:pt idx="0">
                  <c:v>NPS</c:v>
                </c:pt>
              </c:strCache>
            </c:strRef>
          </c:tx>
          <c:spPr>
            <a:solidFill>
              <a:srgbClr val="10213B"/>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15:layout>
                    <c:manualLayout>
                      <c:w val="0.25508661482736239"/>
                      <c:h val="0.24952256882818158"/>
                    </c:manualLayout>
                  </c15:layout>
                </c:ext>
                <c:ext xmlns:c16="http://schemas.microsoft.com/office/drawing/2014/chart" uri="{C3380CC4-5D6E-409C-BE32-E72D297353CC}">
                  <c16:uniqueId val="{00000002-BCD6-5249-9612-191C0CF528A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General</c:formatCode>
                <c:ptCount val="2"/>
                <c:pt idx="0">
                  <c:v>91</c:v>
                </c:pt>
                <c:pt idx="1">
                  <c:v>90</c:v>
                </c:pt>
              </c:numCache>
            </c:numRef>
          </c:val>
          <c:extLst>
            <c:ext xmlns:c16="http://schemas.microsoft.com/office/drawing/2014/chart" uri="{C3380CC4-5D6E-409C-BE32-E72D297353CC}">
              <c16:uniqueId val="{00000000-BCD6-5249-9612-191C0CF528A2}"/>
            </c:ext>
          </c:extLst>
        </c:ser>
        <c:dLbls>
          <c:showLegendKey val="0"/>
          <c:showVal val="0"/>
          <c:showCatName val="0"/>
          <c:showSerName val="0"/>
          <c:showPercent val="0"/>
          <c:showBubbleSize val="0"/>
        </c:dLbls>
        <c:gapWidth val="220"/>
        <c:axId val="1853933263"/>
        <c:axId val="110650528"/>
      </c:barChart>
      <c:catAx>
        <c:axId val="1853933263"/>
        <c:scaling>
          <c:orientation val="minMax"/>
        </c:scaling>
        <c:delete val="1"/>
        <c:axPos val="b"/>
        <c:numFmt formatCode="General" sourceLinked="1"/>
        <c:majorTickMark val="out"/>
        <c:minorTickMark val="none"/>
        <c:tickLblPos val="nextTo"/>
        <c:crossAx val="110650528"/>
        <c:crosses val="autoZero"/>
        <c:auto val="1"/>
        <c:lblAlgn val="ctr"/>
        <c:lblOffset val="100"/>
        <c:noMultiLvlLbl val="0"/>
      </c:catAx>
      <c:valAx>
        <c:axId val="110650528"/>
        <c:scaling>
          <c:orientation val="minMax"/>
          <c:min val="0"/>
        </c:scaling>
        <c:delete val="1"/>
        <c:axPos val="l"/>
        <c:numFmt formatCode="General" sourceLinked="1"/>
        <c:majorTickMark val="out"/>
        <c:minorTickMark val="none"/>
        <c:tickLblPos val="nextTo"/>
        <c:crossAx val="1853933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strCache>
            </c:strRef>
          </c:tx>
          <c:spPr>
            <a:solidFill>
              <a:srgbClr val="FFC000"/>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200" b="1">
                    <a:solidFill>
                      <a:srgbClr val="FFC000"/>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17</c:v>
                </c:pt>
                <c:pt idx="1">
                  <c:v>40</c:v>
                </c:pt>
                <c:pt idx="2">
                  <c:v>26</c:v>
                </c:pt>
                <c:pt idx="3">
                  <c:v>10</c:v>
                </c:pt>
                <c:pt idx="4">
                  <c:v>9</c:v>
                </c:pt>
                <c:pt idx="5">
                  <c:v>2</c:v>
                </c:pt>
                <c:pt idx="6">
                  <c:v>10</c:v>
                </c:pt>
                <c:pt idx="7">
                  <c:v>9</c:v>
                </c:pt>
              </c:numCache>
            </c:numRef>
          </c:val>
          <c:extLst>
            <c:ext xmlns:c16="http://schemas.microsoft.com/office/drawing/2014/chart" uri="{C3380CC4-5D6E-409C-BE32-E72D297353CC}">
              <c16:uniqueId val="{00000000-CF42-4E16-A670-77D1A799F25B}"/>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917109417540775E-3"/>
          <c:y val="0"/>
          <c:w val="0.86600557698724034"/>
          <c:h val="1"/>
        </c:manualLayout>
      </c:layout>
      <c:barChart>
        <c:barDir val="bar"/>
        <c:grouping val="clustered"/>
        <c:varyColors val="0"/>
        <c:ser>
          <c:idx val="0"/>
          <c:order val="0"/>
          <c:tx>
            <c:strRef>
              <c:f>Hoja1!$B$1</c:f>
              <c:strCache>
                <c:ptCount val="1"/>
              </c:strCache>
            </c:strRef>
          </c:tx>
          <c:spPr>
            <a:solidFill>
              <a:srgbClr val="FFC000"/>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200" b="1">
                    <a:solidFill>
                      <a:srgbClr val="FFC000"/>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16</c:v>
                </c:pt>
                <c:pt idx="1">
                  <c:v>32</c:v>
                </c:pt>
                <c:pt idx="2">
                  <c:v>8</c:v>
                </c:pt>
                <c:pt idx="3">
                  <c:v>20</c:v>
                </c:pt>
                <c:pt idx="4">
                  <c:v>4</c:v>
                </c:pt>
                <c:pt idx="5">
                  <c:v>2</c:v>
                </c:pt>
                <c:pt idx="6">
                  <c:v>9</c:v>
                </c:pt>
                <c:pt idx="7">
                  <c:v>9</c:v>
                </c:pt>
              </c:numCache>
            </c:numRef>
          </c:val>
          <c:extLst>
            <c:ext xmlns:c16="http://schemas.microsoft.com/office/drawing/2014/chart" uri="{C3380CC4-5D6E-409C-BE32-E72D297353CC}">
              <c16:uniqueId val="{00000000-7F4C-4B20-B8CA-448F05A5DB62}"/>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86600557698724034"/>
          <c:h val="1"/>
        </c:manualLayout>
      </c:layout>
      <c:barChart>
        <c:barDir val="bar"/>
        <c:grouping val="clustered"/>
        <c:varyColors val="0"/>
        <c:ser>
          <c:idx val="0"/>
          <c:order val="0"/>
          <c:tx>
            <c:strRef>
              <c:f>Hoja1!$B$1</c:f>
              <c:strCache>
                <c:ptCount val="1"/>
              </c:strCache>
            </c:strRef>
          </c:tx>
          <c:spPr>
            <a:solidFill>
              <a:srgbClr val="10213B"/>
            </a:solidFill>
            <a:ln>
              <a:noFill/>
            </a:ln>
            <a:effectLst/>
          </c:spPr>
          <c:invertIfNegative val="0"/>
          <c:dLbls>
            <c:numFmt formatCode="#&quot;%&quot;" sourceLinked="0"/>
            <c:spPr>
              <a:noFill/>
              <a:ln>
                <a:noFill/>
              </a:ln>
              <a:effectLst/>
            </c:spPr>
            <c:txPr>
              <a:bodyPr wrap="square" lIns="38100" tIns="19050" rIns="38100" bIns="19050" anchor="ctr">
                <a:spAutoFit/>
              </a:bodyPr>
              <a:lstStyle/>
              <a:p>
                <a:pPr>
                  <a:defRPr sz="1200" b="1">
                    <a:solidFill>
                      <a:srgbClr val="10213B"/>
                    </a:solidFill>
                    <a:latin typeface="Trebuchet MS" panose="020B0603020202020204" pitchFamily="34" charset="0"/>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Hoja1!$A$2:$A$9</c:f>
              <c:numCache>
                <c:formatCode>General</c:formatCode>
                <c:ptCount val="8"/>
              </c:numCache>
            </c:numRef>
          </c:cat>
          <c:val>
            <c:numRef>
              <c:f>Hoja1!$B$2:$B$9</c:f>
              <c:numCache>
                <c:formatCode>0</c:formatCode>
                <c:ptCount val="8"/>
                <c:pt idx="0">
                  <c:v>38</c:v>
                </c:pt>
                <c:pt idx="1">
                  <c:v>23</c:v>
                </c:pt>
                <c:pt idx="2">
                  <c:v>12</c:v>
                </c:pt>
                <c:pt idx="3">
                  <c:v>9</c:v>
                </c:pt>
                <c:pt idx="4">
                  <c:v>7</c:v>
                </c:pt>
                <c:pt idx="5">
                  <c:v>5</c:v>
                </c:pt>
                <c:pt idx="6">
                  <c:v>3</c:v>
                </c:pt>
                <c:pt idx="7">
                  <c:v>3</c:v>
                </c:pt>
              </c:numCache>
            </c:numRef>
          </c:val>
          <c:extLst>
            <c:ext xmlns:c16="http://schemas.microsoft.com/office/drawing/2014/chart" uri="{C3380CC4-5D6E-409C-BE32-E72D297353CC}">
              <c16:uniqueId val="{00000000-AFF2-42DA-AD3C-5D1E93670E05}"/>
            </c:ext>
          </c:extLst>
        </c:ser>
        <c:dLbls>
          <c:showLegendKey val="0"/>
          <c:showVal val="0"/>
          <c:showCatName val="0"/>
          <c:showSerName val="0"/>
          <c:showPercent val="0"/>
          <c:showBubbleSize val="0"/>
        </c:dLbls>
        <c:gapWidth val="140"/>
        <c:axId val="1787801968"/>
        <c:axId val="1787803616"/>
      </c:barChart>
      <c:catAx>
        <c:axId val="1787801968"/>
        <c:scaling>
          <c:orientation val="maxMin"/>
        </c:scaling>
        <c:delete val="1"/>
        <c:axPos val="l"/>
        <c:numFmt formatCode="#&quot;%&quot;" sourceLinked="0"/>
        <c:majorTickMark val="out"/>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2658402777777779"/>
                      <c:h val="7.0100048158019068E-2"/>
                    </c:manualLayout>
                  </c15:layout>
                </c:ext>
                <c:ext xmlns:c16="http://schemas.microsoft.com/office/drawing/2014/chart" uri="{C3380CC4-5D6E-409C-BE32-E72D297353CC}">
                  <c16:uniqueId val="{00000000-92E1-485C-B432-D294C0B1D845}"/>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6484791666666668"/>
                      <c:h val="7.0100048158019068E-2"/>
                    </c:manualLayout>
                  </c15:layout>
                </c:ext>
                <c:ext xmlns:c16="http://schemas.microsoft.com/office/drawing/2014/chart" uri="{C3380CC4-5D6E-409C-BE32-E72D297353CC}">
                  <c16:uniqueId val="{00000001-92E1-485C-B432-D294C0B1D84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55</c:v>
                </c:pt>
                <c:pt idx="1">
                  <c:v>53</c:v>
                </c:pt>
              </c:numCache>
            </c:numRef>
          </c:val>
          <c:extLst>
            <c:ext xmlns:c16="http://schemas.microsoft.com/office/drawing/2014/chart" uri="{C3380CC4-5D6E-409C-BE32-E72D297353CC}">
              <c16:uniqueId val="{00000003-92E1-485C-B432-D294C0B1D845}"/>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602847222222219"/>
                      <c:h val="7.0100048158019068E-2"/>
                    </c:manualLayout>
                  </c15:layout>
                </c:ext>
                <c:ext xmlns:c16="http://schemas.microsoft.com/office/drawing/2014/chart" uri="{C3380CC4-5D6E-409C-BE32-E72D297353CC}">
                  <c16:uniqueId val="{00000000-CEC0-4CF3-B0D5-2465E57D6715}"/>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6484791666666668"/>
                      <c:h val="7.0100048158019068E-2"/>
                    </c:manualLayout>
                  </c15:layout>
                </c:ext>
                <c:ext xmlns:c16="http://schemas.microsoft.com/office/drawing/2014/chart" uri="{C3380CC4-5D6E-409C-BE32-E72D297353CC}">
                  <c16:uniqueId val="{00000001-CEC0-4CF3-B0D5-2465E57D671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77.099999999999994</c:v>
                </c:pt>
                <c:pt idx="1">
                  <c:v>86.7</c:v>
                </c:pt>
              </c:numCache>
            </c:numRef>
          </c:val>
          <c:extLst>
            <c:ext xmlns:c16="http://schemas.microsoft.com/office/drawing/2014/chart" uri="{C3380CC4-5D6E-409C-BE32-E72D297353CC}">
              <c16:uniqueId val="{00000003-CEC0-4CF3-B0D5-2465E57D6715}"/>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56744161202639E-2"/>
          <c:y val="0.13514262825377141"/>
          <c:w val="0.9858050108413341"/>
          <c:h val="0.83699949483342506"/>
        </c:manualLayout>
      </c:layout>
      <c:lineChart>
        <c:grouping val="standard"/>
        <c:varyColors val="0"/>
        <c:ser>
          <c:idx val="0"/>
          <c:order val="0"/>
          <c:tx>
            <c:strRef>
              <c:f>Hoja1!$B$1</c:f>
              <c:strCache>
                <c:ptCount val="1"/>
                <c:pt idx="0">
                  <c:v>(A) NPS Alemania</c:v>
                </c:pt>
              </c:strCache>
            </c:strRef>
          </c:tx>
          <c:spPr>
            <a:ln w="28575" cap="rnd">
              <a:solidFill>
                <a:srgbClr val="10213B"/>
              </a:solidFill>
              <a:round/>
            </a:ln>
            <a:effectLst/>
          </c:spPr>
          <c:marker>
            <c:symbol val="circle"/>
            <c:size val="7"/>
            <c:spPr>
              <a:solidFill>
                <a:srgbClr val="10213B"/>
              </a:solidFill>
              <a:ln w="9525">
                <a:solidFill>
                  <a:srgbClr val="10213B"/>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0213B"/>
                    </a:solidFill>
                    <a:latin typeface="Trebuchet MS" panose="020B0603020202020204" pitchFamily="34" charset="0"/>
                    <a:ea typeface="+mn-ea"/>
                    <a:cs typeface="+mn-cs"/>
                  </a:defRPr>
                </a:pPr>
                <a:endParaRPr lang="es-MX"/>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Hoja1!$B$2:$B$3</c:f>
              <c:numCache>
                <c:formatCode>0</c:formatCode>
                <c:ptCount val="2"/>
                <c:pt idx="0">
                  <c:v>55</c:v>
                </c:pt>
                <c:pt idx="1">
                  <c:v>53</c:v>
                </c:pt>
              </c:numCache>
            </c:numRef>
          </c:val>
          <c:smooth val="1"/>
          <c:extLst>
            <c:ext xmlns:c16="http://schemas.microsoft.com/office/drawing/2014/chart" uri="{C3380CC4-5D6E-409C-BE32-E72D297353CC}">
              <c16:uniqueId val="{00000000-D02F-4089-AD39-55475D5301AA}"/>
            </c:ext>
          </c:extLst>
        </c:ser>
        <c:ser>
          <c:idx val="1"/>
          <c:order val="1"/>
          <c:tx>
            <c:strRef>
              <c:f>Hoja1!$C$1</c:f>
              <c:strCache>
                <c:ptCount val="1"/>
                <c:pt idx="0">
                  <c:v>(B) NPS Otros orígenes </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Hoja1!$A$2:$A$3</c:f>
              <c:numCache>
                <c:formatCode>General</c:formatCode>
                <c:ptCount val="2"/>
              </c:numCache>
            </c:numRef>
          </c:cat>
          <c:val>
            <c:numRef>
              <c:f>Hoja1!$C$2:$C$3</c:f>
              <c:numCache>
                <c:formatCode>0</c:formatCode>
                <c:ptCount val="2"/>
                <c:pt idx="0">
                  <c:v>77</c:v>
                </c:pt>
                <c:pt idx="1">
                  <c:v>86</c:v>
                </c:pt>
              </c:numCache>
            </c:numRef>
          </c:val>
          <c:smooth val="1"/>
          <c:extLst>
            <c:ext xmlns:c16="http://schemas.microsoft.com/office/drawing/2014/chart" uri="{C3380CC4-5D6E-409C-BE32-E72D297353CC}">
              <c16:uniqueId val="{00000001-D02F-4089-AD39-55475D5301AA}"/>
            </c:ext>
          </c:extLst>
        </c:ser>
        <c:dLbls>
          <c:showLegendKey val="0"/>
          <c:showVal val="0"/>
          <c:showCatName val="0"/>
          <c:showSerName val="0"/>
          <c:showPercent val="0"/>
          <c:showBubbleSize val="0"/>
        </c:dLbls>
        <c:marker val="1"/>
        <c:smooth val="0"/>
        <c:axId val="361747871"/>
        <c:axId val="361762015"/>
      </c:lineChart>
      <c:catAx>
        <c:axId val="361747871"/>
        <c:scaling>
          <c:orientation val="minMax"/>
        </c:scaling>
        <c:delete val="1"/>
        <c:axPos val="b"/>
        <c:numFmt formatCode="General" sourceLinked="1"/>
        <c:majorTickMark val="out"/>
        <c:minorTickMark val="none"/>
        <c:tickLblPos val="nextTo"/>
        <c:crossAx val="361762015"/>
        <c:crosses val="autoZero"/>
        <c:auto val="1"/>
        <c:lblAlgn val="ctr"/>
        <c:lblOffset val="100"/>
        <c:noMultiLvlLbl val="0"/>
      </c:catAx>
      <c:valAx>
        <c:axId val="361762015"/>
        <c:scaling>
          <c:orientation val="minMax"/>
          <c:max val="100"/>
          <c:min val="4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crossAx val="36174787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10213B"/>
                </a:solidFill>
                <a:latin typeface="Trebuchet MS" panose="020B0603020202020204" pitchFamily="34" charset="0"/>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rgbClr val="FFC000"/>
                </a:solidFill>
                <a:latin typeface="Trebuchet MS" panose="020B0603020202020204" pitchFamily="34" charset="0"/>
                <a:ea typeface="+mn-ea"/>
                <a:cs typeface="+mn-cs"/>
              </a:defRPr>
            </a:pPr>
            <a:endParaRPr lang="es-MX"/>
          </a:p>
        </c:txPr>
      </c:legendEntry>
      <c:layout>
        <c:manualLayout>
          <c:xMode val="edge"/>
          <c:yMode val="edge"/>
          <c:x val="3.6059102146102182E-2"/>
          <c:y val="4.7554766127388702E-2"/>
          <c:w val="0.94937413856100406"/>
          <c:h val="6.8014283422297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603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84644962598524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41975308636"/>
                      <c:h val="6.9555381128784621E-2"/>
                    </c:manualLayout>
                  </c15:layout>
                </c:ext>
                <c:ext xmlns:c16="http://schemas.microsoft.com/office/drawing/2014/chart" uri="{C3380CC4-5D6E-409C-BE32-E72D297353CC}">
                  <c16:uniqueId val="{00000000-E216-4F90-AE00-AD3D82AB0A70}"/>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8245740740740743"/>
                      <c:h val="7.2899389836899267E-2"/>
                    </c:manualLayout>
                  </c15:layout>
                </c:ext>
                <c:ext xmlns:c16="http://schemas.microsoft.com/office/drawing/2014/chart" uri="{C3380CC4-5D6E-409C-BE32-E72D297353CC}">
                  <c16:uniqueId val="{00000001-E216-4F90-AE00-AD3D82AB0A70}"/>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893888888888889"/>
                      <c:h val="8.6275424669357836E-2"/>
                    </c:manualLayout>
                  </c15:layout>
                </c:ext>
                <c:ext xmlns:c16="http://schemas.microsoft.com/office/drawing/2014/chart" uri="{C3380CC4-5D6E-409C-BE32-E72D297353CC}">
                  <c16:uniqueId val="{00000002-E216-4F90-AE00-AD3D82AB0A70}"/>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981361111111111"/>
                      <c:h val="7.2899389836899281E-2"/>
                    </c:manualLayout>
                  </c15:layout>
                </c:ext>
                <c:ext xmlns:c16="http://schemas.microsoft.com/office/drawing/2014/chart" uri="{C3380CC4-5D6E-409C-BE32-E72D297353CC}">
                  <c16:uniqueId val="{00000003-E216-4F90-AE00-AD3D82AB0A70}"/>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7.2899389836899267E-2"/>
                    </c:manualLayout>
                  </c15:layout>
                </c:ext>
                <c:ext xmlns:c16="http://schemas.microsoft.com/office/drawing/2014/chart" uri="{C3380CC4-5D6E-409C-BE32-E72D297353CC}">
                  <c16:uniqueId val="{00000004-E216-4F90-AE00-AD3D82AB0A70}"/>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6952730933665453"/>
                      <c:h val="0.10299546820993108"/>
                    </c:manualLayout>
                  </c15:layout>
                </c:ext>
                <c:ext xmlns:c16="http://schemas.microsoft.com/office/drawing/2014/chart" uri="{C3380CC4-5D6E-409C-BE32-E72D297353CC}">
                  <c16:uniqueId val="{00000006-E216-4F90-AE00-AD3D82AB0A7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93</c:v>
                </c:pt>
                <c:pt idx="1">
                  <c:v>96</c:v>
                </c:pt>
                <c:pt idx="2">
                  <c:v>91</c:v>
                </c:pt>
                <c:pt idx="3">
                  <c:v>89</c:v>
                </c:pt>
                <c:pt idx="4">
                  <c:v>86</c:v>
                </c:pt>
                <c:pt idx="5">
                  <c:v>72</c:v>
                </c:pt>
              </c:numCache>
            </c:numRef>
          </c:val>
          <c:extLst>
            <c:ext xmlns:c16="http://schemas.microsoft.com/office/drawing/2014/chart" uri="{C3380CC4-5D6E-409C-BE32-E72D297353CC}">
              <c16:uniqueId val="{00000005-E216-4F90-AE00-AD3D82AB0A70}"/>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61050873599968E-2"/>
          <c:y val="0"/>
          <c:w val="0.93691535331760223"/>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0.10299546820993108"/>
                    </c:manualLayout>
                  </c15:layout>
                </c:ext>
                <c:ext xmlns:c16="http://schemas.microsoft.com/office/drawing/2014/chart" uri="{C3380CC4-5D6E-409C-BE32-E72D297353CC}">
                  <c16:uniqueId val="{00000000-D3D8-4E79-8BA2-3F555E2616C6}"/>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7.2899389836899267E-2"/>
                    </c:manualLayout>
                  </c15:layout>
                </c:ext>
                <c:ext xmlns:c16="http://schemas.microsoft.com/office/drawing/2014/chart" uri="{C3380CC4-5D6E-409C-BE32-E72D297353CC}">
                  <c16:uniqueId val="{00000001-D3D8-4E79-8BA2-3F555E2616C6}"/>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25109938271604942"/>
                      <c:h val="8.6275424669357836E-2"/>
                    </c:manualLayout>
                  </c15:layout>
                </c:ext>
                <c:ext xmlns:c16="http://schemas.microsoft.com/office/drawing/2014/chart" uri="{C3380CC4-5D6E-409C-BE32-E72D297353CC}">
                  <c16:uniqueId val="{00000002-D3D8-4E79-8BA2-3F555E2616C6}"/>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5105277777777771"/>
                      <c:h val="7.2899389836899281E-2"/>
                    </c:manualLayout>
                  </c15:layout>
                </c:ext>
                <c:ext xmlns:c16="http://schemas.microsoft.com/office/drawing/2014/chart" uri="{C3380CC4-5D6E-409C-BE32-E72D297353CC}">
                  <c16:uniqueId val="{00000003-D3D8-4E79-8BA2-3F555E2616C6}"/>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extLst>
                <c:ext xmlns:c15="http://schemas.microsoft.com/office/drawing/2012/chart" uri="{CE6537A1-D6FC-4f65-9D91-7224C49458BB}">
                  <c15:layout>
                    <c:manualLayout>
                      <c:w val="0.30695555555555554"/>
                      <c:h val="7.2899389836899281E-2"/>
                    </c:manualLayout>
                  </c15:layout>
                </c:ext>
                <c:ext xmlns:c16="http://schemas.microsoft.com/office/drawing/2014/chart" uri="{C3380CC4-5D6E-409C-BE32-E72D297353CC}">
                  <c16:uniqueId val="{00000004-D3D8-4E79-8BA2-3F555E2616C6}"/>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27821333284089739"/>
                      <c:h val="0.10299546820993108"/>
                    </c:manualLayout>
                  </c15:layout>
                </c:ext>
                <c:ext xmlns:c16="http://schemas.microsoft.com/office/drawing/2014/chart" uri="{C3380CC4-5D6E-409C-BE32-E72D297353CC}">
                  <c16:uniqueId val="{00000006-D3D8-4E79-8BA2-3F555E2616C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603020202020204" pitchFamily="34" charset="0"/>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92</c:v>
                </c:pt>
                <c:pt idx="1">
                  <c:v>92</c:v>
                </c:pt>
                <c:pt idx="2">
                  <c:v>82</c:v>
                </c:pt>
                <c:pt idx="3">
                  <c:v>71</c:v>
                </c:pt>
                <c:pt idx="4">
                  <c:v>67</c:v>
                </c:pt>
                <c:pt idx="5">
                  <c:v>41</c:v>
                </c:pt>
              </c:numCache>
            </c:numRef>
          </c:val>
          <c:extLst>
            <c:ext xmlns:c16="http://schemas.microsoft.com/office/drawing/2014/chart" uri="{C3380CC4-5D6E-409C-BE32-E72D297353CC}">
              <c16:uniqueId val="{00000005-D3D8-4E79-8BA2-3F555E2616C6}"/>
            </c:ext>
          </c:extLst>
        </c:ser>
        <c:dLbls>
          <c:showLegendKey val="0"/>
          <c:showVal val="0"/>
          <c:showCatName val="0"/>
          <c:showSerName val="0"/>
          <c:showPercent val="0"/>
          <c:showBubbleSize val="0"/>
        </c:dLbls>
        <c:gapWidth val="111"/>
        <c:axId val="272287887"/>
        <c:axId val="272295791"/>
      </c:barChart>
      <c:catAx>
        <c:axId val="272287887"/>
        <c:scaling>
          <c:orientation val="maxMin"/>
        </c:scaling>
        <c:delete val="1"/>
        <c:axPos val="l"/>
        <c:numFmt formatCode="General" sourceLinked="1"/>
        <c:majorTickMark val="out"/>
        <c:minorTickMark val="none"/>
        <c:tickLblPos val="nextTo"/>
        <c:crossAx val="272295791"/>
        <c:crossesAt val="0"/>
        <c:auto val="1"/>
        <c:lblAlgn val="ctr"/>
        <c:lblOffset val="100"/>
        <c:noMultiLvlLbl val="0"/>
      </c:catAx>
      <c:valAx>
        <c:axId val="272295791"/>
        <c:scaling>
          <c:orientation val="minMax"/>
          <c:max val="100"/>
          <c:min val="0"/>
        </c:scaling>
        <c:delete val="1"/>
        <c:axPos val="t"/>
        <c:numFmt formatCode="0" sourceLinked="1"/>
        <c:majorTickMark val="out"/>
        <c:minorTickMark val="none"/>
        <c:tickLblPos val="nextTo"/>
        <c:crossAx val="2722878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56744161202639E-2"/>
          <c:y val="0.13514262825377141"/>
          <c:w val="0.9858050108413341"/>
          <c:h val="0.83699949483342506"/>
        </c:manualLayout>
      </c:layout>
      <c:lineChart>
        <c:grouping val="standard"/>
        <c:varyColors val="0"/>
        <c:ser>
          <c:idx val="0"/>
          <c:order val="0"/>
          <c:tx>
            <c:strRef>
              <c:f>Hoja1!$B$1</c:f>
              <c:strCache>
                <c:ptCount val="1"/>
                <c:pt idx="0">
                  <c:v>(A) NPS Alemania</c:v>
                </c:pt>
              </c:strCache>
            </c:strRef>
          </c:tx>
          <c:spPr>
            <a:ln w="28575" cap="rnd">
              <a:solidFill>
                <a:srgbClr val="10213B"/>
              </a:solidFill>
              <a:round/>
            </a:ln>
            <a:effectLst/>
          </c:spPr>
          <c:marker>
            <c:symbol val="circle"/>
            <c:size val="7"/>
            <c:spPr>
              <a:solidFill>
                <a:srgbClr val="10213B"/>
              </a:solidFill>
              <a:ln w="9525">
                <a:solidFill>
                  <a:srgbClr val="10213B"/>
                </a:solidFill>
              </a:ln>
              <a:effectLst/>
            </c:spPr>
          </c:marker>
          <c:dLbls>
            <c:dLbl>
              <c:idx val="0"/>
              <c:layout>
                <c:manualLayout>
                  <c:x val="-3.1140459608038268E-2"/>
                  <c:y val="3.40041756283258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5F-40AD-A109-5E03881BDA96}"/>
                </c:ext>
              </c:extLst>
            </c:dLbl>
            <c:dLbl>
              <c:idx val="1"/>
              <c:layout>
                <c:manualLayout>
                  <c:x val="-2.5506224897709803E-2"/>
                  <c:y val="6.45087338313164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235-45C2-BFE7-B9F67D78C9A9}"/>
                </c:ext>
              </c:extLst>
            </c:dLbl>
            <c:dLbl>
              <c:idx val="2"/>
              <c:layout>
                <c:manualLayout>
                  <c:x val="-2.8886765723906884E-2"/>
                  <c:y val="4.4172361695989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235-45C2-BFE7-B9F67D78C9A9}"/>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0213B"/>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numCache>
            </c:numRef>
          </c:cat>
          <c:val>
            <c:numRef>
              <c:f>Hoja1!$B$2:$B$7</c:f>
              <c:numCache>
                <c:formatCode>0</c:formatCode>
                <c:ptCount val="6"/>
                <c:pt idx="0">
                  <c:v>92</c:v>
                </c:pt>
                <c:pt idx="1">
                  <c:v>92</c:v>
                </c:pt>
                <c:pt idx="2">
                  <c:v>82</c:v>
                </c:pt>
                <c:pt idx="3">
                  <c:v>71</c:v>
                </c:pt>
                <c:pt idx="4">
                  <c:v>67</c:v>
                </c:pt>
                <c:pt idx="5">
                  <c:v>41</c:v>
                </c:pt>
              </c:numCache>
            </c:numRef>
          </c:val>
          <c:smooth val="1"/>
          <c:extLst>
            <c:ext xmlns:c16="http://schemas.microsoft.com/office/drawing/2014/chart" uri="{C3380CC4-5D6E-409C-BE32-E72D297353CC}">
              <c16:uniqueId val="{00000000-8235-45C2-BFE7-B9F67D78C9A9}"/>
            </c:ext>
          </c:extLst>
        </c:ser>
        <c:ser>
          <c:idx val="1"/>
          <c:order val="1"/>
          <c:tx>
            <c:strRef>
              <c:f>Hoja1!$C$1</c:f>
              <c:strCache>
                <c:ptCount val="1"/>
                <c:pt idx="0">
                  <c:v>(B) NPS Otros orígenes </c:v>
                </c:pt>
              </c:strCache>
            </c:strRef>
          </c:tx>
          <c:spPr>
            <a:ln w="28575" cap="rnd">
              <a:solidFill>
                <a:srgbClr val="FFC000"/>
              </a:solidFill>
              <a:round/>
            </a:ln>
            <a:effectLst/>
          </c:spPr>
          <c:marker>
            <c:symbol val="circle"/>
            <c:size val="7"/>
            <c:spPr>
              <a:solidFill>
                <a:srgbClr val="FFC000"/>
              </a:solidFill>
              <a:ln w="9525">
                <a:solidFill>
                  <a:srgbClr val="FFC000"/>
                </a:solidFill>
              </a:ln>
              <a:effectLst/>
            </c:spPr>
          </c:marker>
          <c:dLbls>
            <c:dLbl>
              <c:idx val="0"/>
              <c:layout>
                <c:manualLayout>
                  <c:x val="-4.0155235144563824E-2"/>
                  <c:y val="-5.07307082688703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5F-40AD-A109-5E03881BDA96}"/>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C000"/>
                    </a:solidFill>
                    <a:latin typeface="Trebuchet MS" panose="020B0603020202020204" pitchFamily="34" charset="0"/>
                    <a:ea typeface="+mn-ea"/>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Hoja1!$A$2:$A$7</c:f>
              <c:numCache>
                <c:formatCode>General</c:formatCode>
                <c:ptCount val="6"/>
              </c:numCache>
            </c:numRef>
          </c:cat>
          <c:val>
            <c:numRef>
              <c:f>Hoja1!$C$2:$C$7</c:f>
              <c:numCache>
                <c:formatCode>0</c:formatCode>
                <c:ptCount val="6"/>
                <c:pt idx="0">
                  <c:v>93</c:v>
                </c:pt>
                <c:pt idx="1">
                  <c:v>96</c:v>
                </c:pt>
                <c:pt idx="2">
                  <c:v>91</c:v>
                </c:pt>
                <c:pt idx="3">
                  <c:v>89</c:v>
                </c:pt>
                <c:pt idx="4">
                  <c:v>86</c:v>
                </c:pt>
                <c:pt idx="5">
                  <c:v>72</c:v>
                </c:pt>
              </c:numCache>
            </c:numRef>
          </c:val>
          <c:smooth val="1"/>
          <c:extLst>
            <c:ext xmlns:c16="http://schemas.microsoft.com/office/drawing/2014/chart" uri="{C3380CC4-5D6E-409C-BE32-E72D297353CC}">
              <c16:uniqueId val="{00000001-8235-45C2-BFE7-B9F67D78C9A9}"/>
            </c:ext>
          </c:extLst>
        </c:ser>
        <c:dLbls>
          <c:showLegendKey val="0"/>
          <c:showVal val="0"/>
          <c:showCatName val="0"/>
          <c:showSerName val="0"/>
          <c:showPercent val="0"/>
          <c:showBubbleSize val="0"/>
        </c:dLbls>
        <c:marker val="1"/>
        <c:smooth val="0"/>
        <c:axId val="361747871"/>
        <c:axId val="361762015"/>
      </c:lineChart>
      <c:catAx>
        <c:axId val="361747871"/>
        <c:scaling>
          <c:orientation val="minMax"/>
        </c:scaling>
        <c:delete val="1"/>
        <c:axPos val="b"/>
        <c:numFmt formatCode="General" sourceLinked="1"/>
        <c:majorTickMark val="out"/>
        <c:minorTickMark val="none"/>
        <c:tickLblPos val="nextTo"/>
        <c:crossAx val="361762015"/>
        <c:crosses val="autoZero"/>
        <c:auto val="1"/>
        <c:lblAlgn val="ctr"/>
        <c:lblOffset val="100"/>
        <c:noMultiLvlLbl val="0"/>
      </c:catAx>
      <c:valAx>
        <c:axId val="361762015"/>
        <c:scaling>
          <c:orientation val="minMax"/>
          <c:max val="100"/>
          <c:min val="40"/>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crossAx val="36174787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0" i="0" u="none" strike="noStrike" kern="1200" baseline="0">
                <a:solidFill>
                  <a:srgbClr val="10213B"/>
                </a:solidFill>
                <a:latin typeface="Trebuchet MS" panose="020B0603020202020204" pitchFamily="34" charset="0"/>
                <a:ea typeface="+mn-ea"/>
                <a:cs typeface="+mn-cs"/>
              </a:defRPr>
            </a:pPr>
            <a:endParaRPr lang="es-MX"/>
          </a:p>
        </c:txPr>
      </c:legendEntry>
      <c:legendEntry>
        <c:idx val="1"/>
        <c:txPr>
          <a:bodyPr rot="0" spcFirstLastPara="1" vertOverflow="ellipsis" vert="horz" wrap="square" anchor="ctr" anchorCtr="1"/>
          <a:lstStyle/>
          <a:p>
            <a:pPr>
              <a:defRPr sz="1197" b="0" i="0" u="none" strike="noStrike" kern="1200" baseline="0">
                <a:solidFill>
                  <a:srgbClr val="FFC000"/>
                </a:solidFill>
                <a:latin typeface="Trebuchet MS" panose="020B0603020202020204" pitchFamily="34" charset="0"/>
                <a:ea typeface="+mn-ea"/>
                <a:cs typeface="+mn-cs"/>
              </a:defRPr>
            </a:pPr>
            <a:endParaRPr lang="es-MX"/>
          </a:p>
        </c:txPr>
      </c:legendEntry>
      <c:layout>
        <c:manualLayout>
          <c:xMode val="edge"/>
          <c:yMode val="edge"/>
          <c:x val="9.6908837017649616E-2"/>
          <c:y val="4.7554766127388702E-2"/>
          <c:w val="0.82767466881790919"/>
          <c:h val="6.80142834222975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rebuchet MS" panose="020B0603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2725463581878"/>
          <c:y val="4.9935850126392751E-3"/>
          <c:w val="0.79517682850440541"/>
          <c:h val="0.99492673712788615"/>
        </c:manualLayout>
      </c:layout>
      <c:barChart>
        <c:barDir val="col"/>
        <c:grouping val="percentStacked"/>
        <c:varyColors val="0"/>
        <c:ser>
          <c:idx val="0"/>
          <c:order val="0"/>
          <c:tx>
            <c:strRef>
              <c:f>Hoja1!$B$1</c:f>
              <c:strCache>
                <c:ptCount val="1"/>
                <c:pt idx="0">
                  <c:v>Sí</c:v>
                </c:pt>
              </c:strCache>
            </c:strRef>
          </c:tx>
          <c:spPr>
            <a:solidFill>
              <a:srgbClr val="FFC001"/>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Hoja1!$A$14:$A$15</c:f>
              <c:numCache>
                <c:formatCode>General</c:formatCode>
                <c:ptCount val="2"/>
              </c:numCache>
            </c:numRef>
          </c:cat>
          <c:val>
            <c:numRef>
              <c:f>Hoja1!$B$14:$B$15</c:f>
              <c:numCache>
                <c:formatCode>0</c:formatCode>
                <c:ptCount val="2"/>
                <c:pt idx="0">
                  <c:v>14</c:v>
                </c:pt>
                <c:pt idx="1">
                  <c:v>39</c:v>
                </c:pt>
              </c:numCache>
            </c:numRef>
          </c:val>
          <c:extLst>
            <c:ext xmlns:c16="http://schemas.microsoft.com/office/drawing/2014/chart" uri="{C3380CC4-5D6E-409C-BE32-E72D297353CC}">
              <c16:uniqueId val="{00000000-F04B-45CB-B515-074B9BE70337}"/>
            </c:ext>
          </c:extLst>
        </c:ser>
        <c:ser>
          <c:idx val="1"/>
          <c:order val="1"/>
          <c:tx>
            <c:strRef>
              <c:f>Hoja1!$C$1</c:f>
              <c:strCache>
                <c:ptCount val="1"/>
                <c:pt idx="0">
                  <c:v>No</c:v>
                </c:pt>
              </c:strCache>
            </c:strRef>
          </c:tx>
          <c:spPr>
            <a:solidFill>
              <a:srgbClr val="A5A5A5"/>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Hoja1!$A$14:$A$15</c:f>
              <c:numCache>
                <c:formatCode>General</c:formatCode>
                <c:ptCount val="2"/>
              </c:numCache>
            </c:numRef>
          </c:cat>
          <c:val>
            <c:numRef>
              <c:f>Hoja1!$C$14:$C$15</c:f>
              <c:numCache>
                <c:formatCode>0</c:formatCode>
                <c:ptCount val="2"/>
                <c:pt idx="0">
                  <c:v>86</c:v>
                </c:pt>
                <c:pt idx="1">
                  <c:v>61</c:v>
                </c:pt>
              </c:numCache>
            </c:numRef>
          </c:val>
          <c:extLst>
            <c:ext xmlns:c16="http://schemas.microsoft.com/office/drawing/2014/chart" uri="{C3380CC4-5D6E-409C-BE32-E72D297353CC}">
              <c16:uniqueId val="{00000001-F04B-45CB-B515-074B9BE70337}"/>
            </c:ext>
          </c:extLst>
        </c:ser>
        <c:dLbls>
          <c:showLegendKey val="0"/>
          <c:showVal val="0"/>
          <c:showCatName val="0"/>
          <c:showSerName val="0"/>
          <c:showPercent val="0"/>
          <c:showBubbleSize val="0"/>
        </c:dLbls>
        <c:gapWidth val="3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0"/>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ayout>
        <c:manualLayout>
          <c:xMode val="edge"/>
          <c:yMode val="edge"/>
          <c:x val="0.10060741785599195"/>
          <c:y val="3.6133895707994024E-2"/>
          <c:w val="7.0884884103226353E-2"/>
          <c:h val="0.95258682107281178"/>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96665534708275"/>
          <c:y val="5.073048571476114E-3"/>
          <c:w val="0.58342229400804668"/>
          <c:h val="0.94865825658363434"/>
        </c:manualLayout>
      </c:layout>
      <c:barChart>
        <c:barDir val="col"/>
        <c:grouping val="percentStacked"/>
        <c:varyColors val="0"/>
        <c:ser>
          <c:idx val="0"/>
          <c:order val="0"/>
          <c:tx>
            <c:strRef>
              <c:f>Hoja1!$B$1</c:f>
              <c:strCache>
                <c:ptCount val="1"/>
                <c:pt idx="0">
                  <c:v>1 Definitivamente no lo recomendaría </c:v>
                </c:pt>
              </c:strCache>
            </c:strRef>
          </c:tx>
          <c:spPr>
            <a:solidFill>
              <a:srgbClr val="08FFFF"/>
            </a:solidFill>
            <a:ln>
              <a:noFill/>
            </a:ln>
            <a:effectLst/>
          </c:spPr>
          <c:invertIfNegative val="0"/>
          <c:dLbls>
            <c:dLbl>
              <c:idx val="0"/>
              <c:layout>
                <c:manualLayout>
                  <c:x val="5.6889788353719627E-2"/>
                  <c:y val="-1.410785292280539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F6-AF49-ABC8-56A23152EAB2}"/>
                </c:ext>
              </c:extLst>
            </c:dLbl>
            <c:dLbl>
              <c:idx val="2"/>
              <c:layout>
                <c:manualLayout>
                  <c:x val="5.6889788353719627E-2"/>
                  <c:y val="-1.1542922098303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C9-48E2-B1BD-6E21505CF531}"/>
                </c:ext>
              </c:extLst>
            </c:dLbl>
            <c:dLbl>
              <c:idx val="3"/>
              <c:layout>
                <c:manualLayout>
                  <c:x val="5.9778860241633952E-2"/>
                  <c:y val="-8.250550498915642E-3"/>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08FFFF"/>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2.5092240860581681E-2"/>
                      <c:h val="0.11983889933496403"/>
                    </c:manualLayout>
                  </c15:layout>
                </c:ext>
                <c:ext xmlns:c16="http://schemas.microsoft.com/office/drawing/2014/chart" uri="{C3380CC4-5D6E-409C-BE32-E72D297353CC}">
                  <c16:uniqueId val="{00000001-D5C9-48E2-B1BD-6E21505CF531}"/>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8FFFF"/>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2">
                  <c:v>Naturaleza</c:v>
                </c:pt>
                <c:pt idx="3">
                  <c:v>Otros</c:v>
                </c:pt>
              </c:strCache>
            </c:strRef>
          </c:cat>
          <c:val>
            <c:numRef>
              <c:f>Hoja1!$B$2:$B$5</c:f>
              <c:numCache>
                <c:formatCode>General</c:formatCode>
                <c:ptCount val="4"/>
                <c:pt idx="0" formatCode="0">
                  <c:v>1</c:v>
                </c:pt>
                <c:pt idx="2">
                  <c:v>2</c:v>
                </c:pt>
              </c:numCache>
            </c:numRef>
          </c:val>
          <c:extLst>
            <c:ext xmlns:c16="http://schemas.microsoft.com/office/drawing/2014/chart" uri="{C3380CC4-5D6E-409C-BE32-E72D297353CC}">
              <c16:uniqueId val="{00000004-E5F6-AF49-ABC8-56A23152EAB2}"/>
            </c:ext>
          </c:extLst>
        </c:ser>
        <c:ser>
          <c:idx val="1"/>
          <c:order val="1"/>
          <c:tx>
            <c:strRef>
              <c:f>Hoja1!$C$1</c:f>
              <c:strCache>
                <c:ptCount val="1"/>
                <c:pt idx="0">
                  <c:v>2</c:v>
                </c:pt>
              </c:strCache>
            </c:strRef>
          </c:tx>
          <c:spPr>
            <a:solidFill>
              <a:srgbClr val="06D6FF"/>
            </a:solidFill>
            <a:ln>
              <a:noFill/>
            </a:ln>
            <a:effectLst/>
          </c:spPr>
          <c:invertIfNegative val="0"/>
          <c:dLbls>
            <c:dLbl>
              <c:idx val="0"/>
              <c:layout>
                <c:manualLayout>
                  <c:x val="-6.1381087434276442E-2"/>
                  <c:y val="1.1542922098303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A1-4E59-BF6F-613CDD0D7E88}"/>
                </c:ext>
              </c:extLst>
            </c:dLbl>
            <c:dLbl>
              <c:idx val="2"/>
              <c:layout>
                <c:manualLayout>
                  <c:x val="-5.9883987740757615E-2"/>
                  <c:y val="7.69528139886885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8A-4739-9ED6-A2E369FC0654}"/>
                </c:ext>
              </c:extLst>
            </c:dLbl>
            <c:dLbl>
              <c:idx val="3"/>
              <c:layout>
                <c:manualLayout>
                  <c:x val="5.952302389623735E-2"/>
                  <c:y val="-6.988701599081501E-2"/>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06D6FF"/>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5277574987660737E-2"/>
                      <c:h val="8.4618061911021628E-2"/>
                    </c:manualLayout>
                  </c15:layout>
                </c:ext>
                <c:ext xmlns:c16="http://schemas.microsoft.com/office/drawing/2014/chart" uri="{C3380CC4-5D6E-409C-BE32-E72D297353CC}">
                  <c16:uniqueId val="{00000000-2CEF-4017-B1A7-D949542D914A}"/>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6D6FF"/>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Total</c:v>
                </c:pt>
                <c:pt idx="2">
                  <c:v>Naturaleza</c:v>
                </c:pt>
                <c:pt idx="3">
                  <c:v>Otros</c:v>
                </c:pt>
              </c:strCache>
            </c:strRef>
          </c:cat>
          <c:val>
            <c:numRef>
              <c:f>Hoja1!$C$2:$C$5</c:f>
              <c:numCache>
                <c:formatCode>General</c:formatCode>
                <c:ptCount val="4"/>
                <c:pt idx="0" formatCode="0">
                  <c:v>3</c:v>
                </c:pt>
                <c:pt idx="2">
                  <c:v>2</c:v>
                </c:pt>
                <c:pt idx="3" formatCode="0">
                  <c:v>6</c:v>
                </c:pt>
              </c:numCache>
            </c:numRef>
          </c:val>
          <c:extLst>
            <c:ext xmlns:c16="http://schemas.microsoft.com/office/drawing/2014/chart" uri="{C3380CC4-5D6E-409C-BE32-E72D297353CC}">
              <c16:uniqueId val="{00000005-E5F6-AF49-ABC8-56A23152EAB2}"/>
            </c:ext>
          </c:extLst>
        </c:ser>
        <c:ser>
          <c:idx val="2"/>
          <c:order val="2"/>
          <c:tx>
            <c:strRef>
              <c:f>Hoja1!$D$1</c:f>
              <c:strCache>
                <c:ptCount val="1"/>
                <c:pt idx="0">
                  <c:v>3</c:v>
                </c:pt>
              </c:strCache>
            </c:strRef>
          </c:tx>
          <c:spPr>
            <a:solidFill>
              <a:srgbClr val="00A8EC"/>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2">
                  <c:v>Naturaleza</c:v>
                </c:pt>
                <c:pt idx="3">
                  <c:v>Otros</c:v>
                </c:pt>
              </c:strCache>
            </c:strRef>
          </c:cat>
          <c:val>
            <c:numRef>
              <c:f>Hoja1!$D$2:$D$5</c:f>
              <c:numCache>
                <c:formatCode>General</c:formatCode>
                <c:ptCount val="4"/>
                <c:pt idx="0" formatCode="0">
                  <c:v>10</c:v>
                </c:pt>
                <c:pt idx="2" formatCode="0">
                  <c:v>10</c:v>
                </c:pt>
                <c:pt idx="3" formatCode="0">
                  <c:v>7</c:v>
                </c:pt>
              </c:numCache>
            </c:numRef>
          </c:val>
          <c:extLst>
            <c:ext xmlns:c16="http://schemas.microsoft.com/office/drawing/2014/chart" uri="{C3380CC4-5D6E-409C-BE32-E72D297353CC}">
              <c16:uniqueId val="{00000008-E5F6-AF49-ABC8-56A23152EAB2}"/>
            </c:ext>
          </c:extLst>
        </c:ser>
        <c:ser>
          <c:idx val="3"/>
          <c:order val="3"/>
          <c:tx>
            <c:strRef>
              <c:f>Hoja1!$E$1</c:f>
              <c:strCache>
                <c:ptCount val="1"/>
                <c:pt idx="0">
                  <c:v>4</c:v>
                </c:pt>
              </c:strCache>
            </c:strRef>
          </c:tx>
          <c:spPr>
            <a:solidFill>
              <a:srgbClr val="038ABF"/>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2">
                  <c:v>Naturaleza</c:v>
                </c:pt>
                <c:pt idx="3">
                  <c:v>Otros</c:v>
                </c:pt>
              </c:strCache>
            </c:strRef>
          </c:cat>
          <c:val>
            <c:numRef>
              <c:f>Hoja1!$E$2:$E$5</c:f>
              <c:numCache>
                <c:formatCode>General</c:formatCode>
                <c:ptCount val="4"/>
                <c:pt idx="0" formatCode="0">
                  <c:v>28</c:v>
                </c:pt>
                <c:pt idx="2" formatCode="0">
                  <c:v>30</c:v>
                </c:pt>
                <c:pt idx="3" formatCode="0">
                  <c:v>23</c:v>
                </c:pt>
              </c:numCache>
            </c:numRef>
          </c:val>
          <c:extLst>
            <c:ext xmlns:c16="http://schemas.microsoft.com/office/drawing/2014/chart" uri="{C3380CC4-5D6E-409C-BE32-E72D297353CC}">
              <c16:uniqueId val="{00000009-E5F6-AF49-ABC8-56A23152EAB2}"/>
            </c:ext>
          </c:extLst>
        </c:ser>
        <c:ser>
          <c:idx val="4"/>
          <c:order val="4"/>
          <c:tx>
            <c:strRef>
              <c:f>Hoja1!$F$1</c:f>
              <c:strCache>
                <c:ptCount val="1"/>
                <c:pt idx="0">
                  <c:v>5 Definitivamente lo recomendaría</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Total</c:v>
                </c:pt>
                <c:pt idx="2">
                  <c:v>Naturaleza</c:v>
                </c:pt>
                <c:pt idx="3">
                  <c:v>Otros</c:v>
                </c:pt>
              </c:strCache>
            </c:strRef>
          </c:cat>
          <c:val>
            <c:numRef>
              <c:f>Hoja1!$F$2:$F$5</c:f>
              <c:numCache>
                <c:formatCode>General</c:formatCode>
                <c:ptCount val="4"/>
                <c:pt idx="0" formatCode="0">
                  <c:v>58</c:v>
                </c:pt>
                <c:pt idx="2" formatCode="0">
                  <c:v>56</c:v>
                </c:pt>
                <c:pt idx="3" formatCode="0">
                  <c:v>64</c:v>
                </c:pt>
              </c:numCache>
            </c:numRef>
          </c:val>
          <c:extLst>
            <c:ext xmlns:c16="http://schemas.microsoft.com/office/drawing/2014/chart" uri="{C3380CC4-5D6E-409C-BE32-E72D297353CC}">
              <c16:uniqueId val="{0000000A-E5F6-AF49-ABC8-56A23152EAB2}"/>
            </c:ext>
          </c:extLst>
        </c:ser>
        <c:dLbls>
          <c:showLegendKey val="0"/>
          <c:showVal val="0"/>
          <c:showCatName val="0"/>
          <c:showSerName val="0"/>
          <c:showPercent val="0"/>
          <c:showBubbleSize val="0"/>
        </c:dLbls>
        <c:gapWidth val="1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0"/>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egendEntry>
        <c:idx val="0"/>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egendEntry>
        <c:idx val="4"/>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ayout>
        <c:manualLayout>
          <c:xMode val="edge"/>
          <c:yMode val="edge"/>
          <c:x val="1.801302611710582E-2"/>
          <c:y val="3.5986541276441401E-2"/>
          <c:w val="0.3780498543628491"/>
          <c:h val="0.8048557269306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96562499999999996"/>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layout>
                <c:manualLayout>
                  <c:x val="-8.7552447359603783E-3"/>
                  <c:y val="4.8009620821125899E-3"/>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849944364089122"/>
                      <c:h val="0.12287560356895574"/>
                    </c:manualLayout>
                  </c15:layout>
                </c:ext>
                <c:ext xmlns:c16="http://schemas.microsoft.com/office/drawing/2014/chart" uri="{C3380CC4-5D6E-409C-BE32-E72D297353CC}">
                  <c16:uniqueId val="{00000003-8609-4416-A3A3-D9C1FF12E0BF}"/>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121648918788116"/>
                      <c:h val="0.13247526009778043"/>
                    </c:manualLayout>
                  </c15:layout>
                </c:ext>
                <c:ext xmlns:c16="http://schemas.microsoft.com/office/drawing/2014/chart" uri="{C3380CC4-5D6E-409C-BE32-E72D297353CC}">
                  <c16:uniqueId val="{00000004-8609-4416-A3A3-D9C1FF12E0BF}"/>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7623884696470596"/>
                      <c:h val="0.12287560356895574"/>
                    </c:manualLayout>
                  </c15:layout>
                </c:ext>
                <c:ext xmlns:c16="http://schemas.microsoft.com/office/drawing/2014/chart" uri="{C3380CC4-5D6E-409C-BE32-E72D297353CC}">
                  <c16:uniqueId val="{00000005-8609-4416-A3A3-D9C1FF12E0BF}"/>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918407558210878"/>
                      <c:h val="0.13343522575066288"/>
                    </c:manualLayout>
                  </c15:layout>
                </c:ext>
                <c:ext xmlns:c16="http://schemas.microsoft.com/office/drawing/2014/chart" uri="{C3380CC4-5D6E-409C-BE32-E72D297353CC}">
                  <c16:uniqueId val="{00000006-8609-4416-A3A3-D9C1FF12E0BF}"/>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7623884696470596"/>
                      <c:h val="0.18047354274190378"/>
                    </c:manualLayout>
                  </c15:layout>
                </c:ext>
                <c:ext xmlns:c16="http://schemas.microsoft.com/office/drawing/2014/chart" uri="{C3380CC4-5D6E-409C-BE32-E72D297353CC}">
                  <c16:uniqueId val="{00000008-8609-4416-A3A3-D9C1FF12E0BF}"/>
                </c:ext>
              </c:extLst>
            </c:dLbl>
            <c:dLbl>
              <c:idx val="5"/>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997207863208737"/>
                      <c:h val="0.13247526009778041"/>
                    </c:manualLayout>
                  </c15:layout>
                </c:ext>
                <c:ext xmlns:c16="http://schemas.microsoft.com/office/drawing/2014/chart" uri="{C3380CC4-5D6E-409C-BE32-E72D297353CC}">
                  <c16:uniqueId val="{00000007-8609-4416-A3A3-D9C1FF12E0BF}"/>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formatCode="General">
                  <c:v>7</c:v>
                </c:pt>
                <c:pt idx="1">
                  <c:v>26</c:v>
                </c:pt>
                <c:pt idx="2">
                  <c:v>23</c:v>
                </c:pt>
                <c:pt idx="3">
                  <c:v>23</c:v>
                </c:pt>
                <c:pt idx="4">
                  <c:v>5</c:v>
                </c:pt>
                <c:pt idx="5">
                  <c:v>16</c:v>
                </c:pt>
              </c:numCache>
            </c:numRef>
          </c:val>
          <c:extLst>
            <c:ext xmlns:c16="http://schemas.microsoft.com/office/drawing/2014/chart" uri="{C3380CC4-5D6E-409C-BE32-E72D297353CC}">
              <c16:uniqueId val="{00000000-8609-4416-A3A3-D9C1FF12E0BF}"/>
            </c:ext>
          </c:extLst>
        </c:ser>
        <c:dLbls>
          <c:showLegendKey val="0"/>
          <c:showVal val="0"/>
          <c:showCatName val="0"/>
          <c:showSerName val="0"/>
          <c:showPercent val="0"/>
          <c:showBubbleSize val="0"/>
        </c:dLbls>
        <c:gapWidth val="90"/>
        <c:axId val="65775856"/>
        <c:axId val="1526279087"/>
      </c:barChart>
      <c:catAx>
        <c:axId val="65775856"/>
        <c:scaling>
          <c:orientation val="maxMin"/>
        </c:scaling>
        <c:delete val="1"/>
        <c:axPos val="l"/>
        <c:numFmt formatCode="General" sourceLinked="1"/>
        <c:majorTickMark val="none"/>
        <c:minorTickMark val="none"/>
        <c:tickLblPos val="nextTo"/>
        <c:crossAx val="1526279087"/>
        <c:crosses val="autoZero"/>
        <c:auto val="1"/>
        <c:lblAlgn val="ctr"/>
        <c:lblOffset val="100"/>
        <c:noMultiLvlLbl val="0"/>
      </c:catAx>
      <c:valAx>
        <c:axId val="1526279087"/>
        <c:scaling>
          <c:orientation val="minMax"/>
          <c:max val="60"/>
          <c:min val="0"/>
        </c:scaling>
        <c:delete val="1"/>
        <c:axPos val="t"/>
        <c:numFmt formatCode="General" sourceLinked="1"/>
        <c:majorTickMark val="out"/>
        <c:minorTickMark val="none"/>
        <c:tickLblPos val="nextTo"/>
        <c:crossAx val="6577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842553819294E-2"/>
          <c:y val="0"/>
          <c:w val="0.8080243943131411"/>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layout>
                <c:manualLayout>
                  <c:x val="-8.7552447359603783E-3"/>
                  <c:y val="4.8009620821125899E-3"/>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849944364089122"/>
                      <c:h val="0.12287560356895574"/>
                    </c:manualLayout>
                  </c15:layout>
                </c:ext>
                <c:ext xmlns:c16="http://schemas.microsoft.com/office/drawing/2014/chart" uri="{C3380CC4-5D6E-409C-BE32-E72D297353CC}">
                  <c16:uniqueId val="{00000000-037C-4831-9B22-361221F482D5}"/>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121648918788116"/>
                      <c:h val="0.13247526009778043"/>
                    </c:manualLayout>
                  </c15:layout>
                </c:ext>
                <c:ext xmlns:c16="http://schemas.microsoft.com/office/drawing/2014/chart" uri="{C3380CC4-5D6E-409C-BE32-E72D297353CC}">
                  <c16:uniqueId val="{00000001-037C-4831-9B22-361221F482D5}"/>
                </c:ext>
              </c:extLst>
            </c:dLbl>
            <c:dLbl>
              <c:idx val="2"/>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7623884696470596"/>
                      <c:h val="0.12287560356895574"/>
                    </c:manualLayout>
                  </c15:layout>
                </c:ext>
                <c:ext xmlns:c16="http://schemas.microsoft.com/office/drawing/2014/chart" uri="{C3380CC4-5D6E-409C-BE32-E72D297353CC}">
                  <c16:uniqueId val="{00000002-037C-4831-9B22-361221F482D5}"/>
                </c:ext>
              </c:extLst>
            </c:dLbl>
            <c:dLbl>
              <c:idx val="3"/>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9296202280313982"/>
                      <c:h val="0.18143350839478622"/>
                    </c:manualLayout>
                  </c15:layout>
                </c:ext>
                <c:ext xmlns:c16="http://schemas.microsoft.com/office/drawing/2014/chart" uri="{C3380CC4-5D6E-409C-BE32-E72D297353CC}">
                  <c16:uniqueId val="{00000003-037C-4831-9B22-361221F482D5}"/>
                </c:ext>
              </c:extLst>
            </c:dLbl>
            <c:dLbl>
              <c:idx val="5"/>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997207863208737"/>
                      <c:h val="0.13247526009778041"/>
                    </c:manualLayout>
                  </c15:layout>
                </c:ext>
                <c:ext xmlns:c16="http://schemas.microsoft.com/office/drawing/2014/chart" uri="{C3380CC4-5D6E-409C-BE32-E72D297353CC}">
                  <c16:uniqueId val="{00000004-037C-4831-9B22-361221F482D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formatCode="General">
                  <c:v>6</c:v>
                </c:pt>
                <c:pt idx="1">
                  <c:v>40</c:v>
                </c:pt>
                <c:pt idx="2">
                  <c:v>17</c:v>
                </c:pt>
                <c:pt idx="3">
                  <c:v>12</c:v>
                </c:pt>
                <c:pt idx="4">
                  <c:v>5</c:v>
                </c:pt>
                <c:pt idx="5">
                  <c:v>20</c:v>
                </c:pt>
              </c:numCache>
            </c:numRef>
          </c:val>
          <c:extLst>
            <c:ext xmlns:c16="http://schemas.microsoft.com/office/drawing/2014/chart" uri="{C3380CC4-5D6E-409C-BE32-E72D297353CC}">
              <c16:uniqueId val="{00000005-037C-4831-9B22-361221F482D5}"/>
            </c:ext>
          </c:extLst>
        </c:ser>
        <c:dLbls>
          <c:showLegendKey val="0"/>
          <c:showVal val="0"/>
          <c:showCatName val="0"/>
          <c:showSerName val="0"/>
          <c:showPercent val="0"/>
          <c:showBubbleSize val="0"/>
        </c:dLbls>
        <c:gapWidth val="90"/>
        <c:axId val="65775856"/>
        <c:axId val="1526279087"/>
      </c:barChart>
      <c:catAx>
        <c:axId val="65775856"/>
        <c:scaling>
          <c:orientation val="maxMin"/>
        </c:scaling>
        <c:delete val="1"/>
        <c:axPos val="l"/>
        <c:numFmt formatCode="General" sourceLinked="1"/>
        <c:majorTickMark val="none"/>
        <c:minorTickMark val="none"/>
        <c:tickLblPos val="nextTo"/>
        <c:crossAx val="1526279087"/>
        <c:crosses val="autoZero"/>
        <c:auto val="1"/>
        <c:lblAlgn val="ctr"/>
        <c:lblOffset val="100"/>
        <c:noMultiLvlLbl val="0"/>
      </c:catAx>
      <c:valAx>
        <c:axId val="1526279087"/>
        <c:scaling>
          <c:orientation val="minMax"/>
          <c:max val="60"/>
          <c:min val="0"/>
        </c:scaling>
        <c:delete val="1"/>
        <c:axPos val="t"/>
        <c:numFmt formatCode="General" sourceLinked="1"/>
        <c:majorTickMark val="out"/>
        <c:minorTickMark val="none"/>
        <c:tickLblPos val="nextTo"/>
        <c:crossAx val="6577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842553819294E-2"/>
          <c:y val="0"/>
          <c:w val="0.8080243943131411"/>
          <c:h val="1"/>
        </c:manualLayout>
      </c:layout>
      <c:barChart>
        <c:barDir val="bar"/>
        <c:grouping val="clustered"/>
        <c:varyColors val="0"/>
        <c:ser>
          <c:idx val="0"/>
          <c:order val="0"/>
          <c:tx>
            <c:strRef>
              <c:f>Hoja1!$B$1</c:f>
              <c:strCache>
                <c:ptCount val="1"/>
                <c:pt idx="0">
                  <c:v>Serie 1</c:v>
                </c:pt>
              </c:strCache>
            </c:strRef>
          </c:tx>
          <c:spPr>
            <a:solidFill>
              <a:srgbClr val="FFC000"/>
            </a:solidFill>
            <a:ln>
              <a:noFill/>
            </a:ln>
            <a:effectLst/>
          </c:spPr>
          <c:invertIfNegative val="0"/>
          <c:dLbls>
            <c:dLbl>
              <c:idx val="0"/>
              <c:layout>
                <c:manualLayout>
                  <c:x val="-8.7552447359603783E-3"/>
                  <c:y val="4.8009620821125899E-3"/>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849944364089122"/>
                      <c:h val="0.12287560356895574"/>
                    </c:manualLayout>
                  </c15:layout>
                </c:ext>
                <c:ext xmlns:c16="http://schemas.microsoft.com/office/drawing/2014/chart" uri="{C3380CC4-5D6E-409C-BE32-E72D297353CC}">
                  <c16:uniqueId val="{00000000-AB0E-4F1B-B55B-50F40441F3F5}"/>
                </c:ext>
              </c:extLst>
            </c:dLbl>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121648918788116"/>
                      <c:h val="0.13247526009778043"/>
                    </c:manualLayout>
                  </c15:layout>
                </c:ext>
                <c:ext xmlns:c16="http://schemas.microsoft.com/office/drawing/2014/chart" uri="{C3380CC4-5D6E-409C-BE32-E72D297353CC}">
                  <c16:uniqueId val="{00000001-AB0E-4F1B-B55B-50F40441F3F5}"/>
                </c:ext>
              </c:extLst>
            </c:dLbl>
            <c:dLbl>
              <c:idx val="2"/>
              <c:layout>
                <c:manualLayout>
                  <c:x val="-2.6266423624372804E-2"/>
                  <c:y val="1.6895656020407861E-2"/>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7623884696470596"/>
                      <c:h val="0.12287560356895574"/>
                    </c:manualLayout>
                  </c15:layout>
                </c:ext>
                <c:ext xmlns:c16="http://schemas.microsoft.com/office/drawing/2014/chart" uri="{C3380CC4-5D6E-409C-BE32-E72D297353CC}">
                  <c16:uniqueId val="{00000002-AB0E-4F1B-B55B-50F40441F3F5}"/>
                </c:ext>
              </c:extLst>
            </c:dLbl>
            <c:dLbl>
              <c:idx val="3"/>
              <c:showLegendKey val="0"/>
              <c:showVal val="1"/>
              <c:showCatName val="0"/>
              <c:showSerName val="0"/>
              <c:showPercent val="0"/>
              <c:showBubbleSize val="0"/>
              <c:extLst>
                <c:ext xmlns:c15="http://schemas.microsoft.com/office/drawing/2012/chart" uri="{CE6537A1-D6FC-4f65-9D91-7224C49458BB}">
                  <c15:layout>
                    <c:manualLayout>
                      <c:w val="0.24918407558210878"/>
                      <c:h val="0.16223421769454116"/>
                    </c:manualLayout>
                  </c15:layout>
                </c:ext>
                <c:ext xmlns:c16="http://schemas.microsoft.com/office/drawing/2014/chart" uri="{C3380CC4-5D6E-409C-BE32-E72D297353CC}">
                  <c16:uniqueId val="{00000003-AB0E-4F1B-B55B-50F40441F3F5}"/>
                </c:ext>
              </c:extLst>
            </c:dLbl>
            <c:dLbl>
              <c:idx val="4"/>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6748325752049978"/>
                      <c:h val="0.16726699460203745"/>
                    </c:manualLayout>
                  </c15:layout>
                </c:ext>
                <c:ext xmlns:c16="http://schemas.microsoft.com/office/drawing/2014/chart" uri="{C3380CC4-5D6E-409C-BE32-E72D297353CC}">
                  <c16:uniqueId val="{00000006-AB0E-4F1B-B55B-50F40441F3F5}"/>
                </c:ext>
              </c:extLst>
            </c:dLbl>
            <c:dLbl>
              <c:idx val="5"/>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24997207863208737"/>
                      <c:h val="0.13247526009778041"/>
                    </c:manualLayout>
                  </c15:layout>
                </c:ext>
                <c:ext xmlns:c16="http://schemas.microsoft.com/office/drawing/2014/chart" uri="{C3380CC4-5D6E-409C-BE32-E72D297353CC}">
                  <c16:uniqueId val="{00000004-AB0E-4F1B-B55B-50F40441F3F5}"/>
                </c:ext>
              </c:extLst>
            </c:dLbl>
            <c:dLbl>
              <c:idx val="6"/>
              <c:numFmt formatCode="#&quot;%&quot;"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30250561529732461"/>
                      <c:h val="0.15037133858162963"/>
                    </c:manualLayout>
                  </c15:layout>
                </c:ext>
                <c:ext xmlns:c16="http://schemas.microsoft.com/office/drawing/2014/chart" uri="{C3380CC4-5D6E-409C-BE32-E72D297353CC}">
                  <c16:uniqueId val="{00000007-AB0E-4F1B-B55B-50F40441F3F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0</c:formatCode>
                <c:ptCount val="7"/>
                <c:pt idx="0">
                  <c:v>11</c:v>
                </c:pt>
                <c:pt idx="1">
                  <c:v>45</c:v>
                </c:pt>
                <c:pt idx="2">
                  <c:v>3</c:v>
                </c:pt>
                <c:pt idx="3">
                  <c:v>13</c:v>
                </c:pt>
                <c:pt idx="4">
                  <c:v>3</c:v>
                </c:pt>
                <c:pt idx="5">
                  <c:v>8</c:v>
                </c:pt>
                <c:pt idx="6">
                  <c:v>17</c:v>
                </c:pt>
              </c:numCache>
            </c:numRef>
          </c:val>
          <c:extLst>
            <c:ext xmlns:c16="http://schemas.microsoft.com/office/drawing/2014/chart" uri="{C3380CC4-5D6E-409C-BE32-E72D297353CC}">
              <c16:uniqueId val="{00000005-AB0E-4F1B-B55B-50F40441F3F5}"/>
            </c:ext>
          </c:extLst>
        </c:ser>
        <c:dLbls>
          <c:showLegendKey val="0"/>
          <c:showVal val="0"/>
          <c:showCatName val="0"/>
          <c:showSerName val="0"/>
          <c:showPercent val="0"/>
          <c:showBubbleSize val="0"/>
        </c:dLbls>
        <c:gapWidth val="90"/>
        <c:axId val="65775856"/>
        <c:axId val="1526279087"/>
      </c:barChart>
      <c:catAx>
        <c:axId val="65775856"/>
        <c:scaling>
          <c:orientation val="maxMin"/>
        </c:scaling>
        <c:delete val="1"/>
        <c:axPos val="l"/>
        <c:numFmt formatCode="General" sourceLinked="1"/>
        <c:majorTickMark val="none"/>
        <c:minorTickMark val="none"/>
        <c:tickLblPos val="nextTo"/>
        <c:crossAx val="1526279087"/>
        <c:crosses val="autoZero"/>
        <c:auto val="1"/>
        <c:lblAlgn val="ctr"/>
        <c:lblOffset val="100"/>
        <c:noMultiLvlLbl val="0"/>
      </c:catAx>
      <c:valAx>
        <c:axId val="1526279087"/>
        <c:scaling>
          <c:orientation val="minMax"/>
          <c:max val="60"/>
          <c:min val="0"/>
        </c:scaling>
        <c:delete val="1"/>
        <c:axPos val="t"/>
        <c:numFmt formatCode="0" sourceLinked="1"/>
        <c:majorTickMark val="out"/>
        <c:minorTickMark val="none"/>
        <c:tickLblPos val="nextTo"/>
        <c:crossAx val="6577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dLbl>
              <c:idx val="0"/>
              <c:tx>
                <c:rich>
                  <a:bodyPr/>
                  <a:lstStyle/>
                  <a:p>
                    <a:fld id="{21172082-F8B2-46DC-9A9D-20F0690638E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C8-4916-B4C1-BAD309F869EF}"/>
                </c:ext>
              </c:extLst>
            </c:dLbl>
            <c:dLbl>
              <c:idx val="1"/>
              <c:tx>
                <c:rich>
                  <a:bodyPr/>
                  <a:lstStyle/>
                  <a:p>
                    <a:fld id="{B7EB3DF1-A4B2-4095-9919-ABFAD48ED13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C8-4916-B4C1-BAD309F869EF}"/>
                </c:ext>
              </c:extLst>
            </c:dLbl>
            <c:dLbl>
              <c:idx val="2"/>
              <c:tx>
                <c:rich>
                  <a:bodyPr/>
                  <a:lstStyle/>
                  <a:p>
                    <a:fld id="{A9CDB267-FDCB-4E49-B486-149A6ADED14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C8-4916-B4C1-BAD309F869EF}"/>
                </c:ext>
              </c:extLst>
            </c:dLbl>
            <c:dLbl>
              <c:idx val="3"/>
              <c:tx>
                <c:rich>
                  <a:bodyPr/>
                  <a:lstStyle/>
                  <a:p>
                    <a:fld id="{823A42DC-5EB2-483C-AA08-1553BFB6603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EC8-4916-B4C1-BAD309F869EF}"/>
                </c:ext>
              </c:extLst>
            </c:dLbl>
            <c:dLbl>
              <c:idx val="4"/>
              <c:tx>
                <c:rich>
                  <a:bodyPr/>
                  <a:lstStyle/>
                  <a:p>
                    <a:fld id="{9BC81187-48A1-46EE-A926-04877AB84B6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EC8-4916-B4C1-BAD309F869EF}"/>
                </c:ext>
              </c:extLst>
            </c:dLbl>
            <c:dLbl>
              <c:idx val="5"/>
              <c:tx>
                <c:rich>
                  <a:bodyPr/>
                  <a:lstStyle/>
                  <a:p>
                    <a:fld id="{2CECDAA0-2A00-4701-92AF-2A086BEC761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AEC8-4916-B4C1-BAD309F869EF}"/>
                </c:ext>
              </c:extLst>
            </c:dLbl>
            <c:dLbl>
              <c:idx val="6"/>
              <c:tx>
                <c:rich>
                  <a:bodyPr/>
                  <a:lstStyle/>
                  <a:p>
                    <a:fld id="{1EA912B6-92BD-41DE-BE23-EFA647792DE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EC8-4916-B4C1-BAD309F869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Hoja1!$A$2:$A$8</c:f>
              <c:numCache>
                <c:formatCode>General</c:formatCode>
                <c:ptCount val="7"/>
              </c:numCache>
            </c:numRef>
          </c:cat>
          <c:val>
            <c:numRef>
              <c:f>Hoja1!$B$2:$B$8</c:f>
              <c:numCache>
                <c:formatCode>General</c:formatCode>
                <c:ptCount val="7"/>
                <c:pt idx="0">
                  <c:v>61</c:v>
                </c:pt>
                <c:pt idx="1">
                  <c:v>23</c:v>
                </c:pt>
                <c:pt idx="2">
                  <c:v>5</c:v>
                </c:pt>
                <c:pt idx="3">
                  <c:v>5</c:v>
                </c:pt>
                <c:pt idx="4">
                  <c:v>2</c:v>
                </c:pt>
                <c:pt idx="5">
                  <c:v>2</c:v>
                </c:pt>
                <c:pt idx="6">
                  <c:v>2</c:v>
                </c:pt>
              </c:numCache>
            </c:numRef>
          </c:val>
          <c:extLst>
            <c:ext xmlns:c16="http://schemas.microsoft.com/office/drawing/2014/chart" uri="{C3380CC4-5D6E-409C-BE32-E72D297353CC}">
              <c16:uniqueId val="{00000000-AEC8-4916-B4C1-BAD309F869EF}"/>
            </c:ext>
          </c:extLst>
        </c:ser>
        <c:dLbls>
          <c:showLegendKey val="0"/>
          <c:showVal val="0"/>
          <c:showCatName val="0"/>
          <c:showSerName val="0"/>
          <c:showPercent val="0"/>
          <c:showBubbleSize val="0"/>
        </c:dLbls>
        <c:gapWidth val="90"/>
        <c:axId val="1782588079"/>
        <c:axId val="1782579439"/>
      </c:barChart>
      <c:catAx>
        <c:axId val="1782588079"/>
        <c:scaling>
          <c:orientation val="maxMin"/>
        </c:scaling>
        <c:delete val="1"/>
        <c:axPos val="l"/>
        <c:numFmt formatCode="General" sourceLinked="1"/>
        <c:majorTickMark val="none"/>
        <c:minorTickMark val="none"/>
        <c:tickLblPos val="nextTo"/>
        <c:crossAx val="1782579439"/>
        <c:crosses val="autoZero"/>
        <c:auto val="1"/>
        <c:lblAlgn val="ctr"/>
        <c:lblOffset val="100"/>
        <c:noMultiLvlLbl val="0"/>
      </c:catAx>
      <c:valAx>
        <c:axId val="1782579439"/>
        <c:scaling>
          <c:orientation val="minMax"/>
        </c:scaling>
        <c:delete val="1"/>
        <c:axPos val="t"/>
        <c:numFmt formatCode="General" sourceLinked="1"/>
        <c:majorTickMark val="none"/>
        <c:minorTickMark val="none"/>
        <c:tickLblPos val="nextTo"/>
        <c:crossAx val="1782588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10927853700401"/>
          <c:y val="0"/>
          <c:w val="0.82627791371571302"/>
          <c:h val="0.99492673712788615"/>
        </c:manualLayout>
      </c:layout>
      <c:barChart>
        <c:barDir val="col"/>
        <c:grouping val="percentStacked"/>
        <c:varyColors val="0"/>
        <c:ser>
          <c:idx val="0"/>
          <c:order val="0"/>
          <c:tx>
            <c:strRef>
              <c:f>Hoja1!$B$1</c:f>
              <c:strCache>
                <c:ptCount val="1"/>
                <c:pt idx="0">
                  <c:v>Peor</c:v>
                </c:pt>
              </c:strCache>
            </c:strRef>
          </c:tx>
          <c:spPr>
            <a:solidFill>
              <a:srgbClr val="08FFFF"/>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5</c:v>
                </c:pt>
                <c:pt idx="1">
                  <c:v>4</c:v>
                </c:pt>
              </c:numCache>
            </c:numRef>
          </c:val>
          <c:extLst>
            <c:ext xmlns:c16="http://schemas.microsoft.com/office/drawing/2014/chart" uri="{C3380CC4-5D6E-409C-BE32-E72D297353CC}">
              <c16:uniqueId val="{00000000-E46A-4CED-9F6F-8653A559346F}"/>
            </c:ext>
          </c:extLst>
        </c:ser>
        <c:ser>
          <c:idx val="1"/>
          <c:order val="1"/>
          <c:tx>
            <c:strRef>
              <c:f>Hoja1!$C$1</c:f>
              <c:strCache>
                <c:ptCount val="1"/>
                <c:pt idx="0">
                  <c:v>Igual</c:v>
                </c:pt>
              </c:strCache>
            </c:strRef>
          </c:tx>
          <c:spPr>
            <a:solidFill>
              <a:srgbClr val="00A8EC"/>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0</c:formatCode>
                <c:ptCount val="2"/>
                <c:pt idx="0">
                  <c:v>51</c:v>
                </c:pt>
                <c:pt idx="1">
                  <c:v>57</c:v>
                </c:pt>
              </c:numCache>
            </c:numRef>
          </c:val>
          <c:extLst>
            <c:ext xmlns:c16="http://schemas.microsoft.com/office/drawing/2014/chart" uri="{C3380CC4-5D6E-409C-BE32-E72D297353CC}">
              <c16:uniqueId val="{00000001-E46A-4CED-9F6F-8653A559346F}"/>
            </c:ext>
          </c:extLst>
        </c:ser>
        <c:ser>
          <c:idx val="2"/>
          <c:order val="2"/>
          <c:tx>
            <c:strRef>
              <c:f>Hoja1!$D$1</c:f>
              <c:strCache>
                <c:ptCount val="1"/>
                <c:pt idx="0">
                  <c:v>Mejor</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0</c:formatCode>
                <c:ptCount val="2"/>
                <c:pt idx="0">
                  <c:v>44</c:v>
                </c:pt>
                <c:pt idx="1">
                  <c:v>39</c:v>
                </c:pt>
              </c:numCache>
            </c:numRef>
          </c:val>
          <c:extLst>
            <c:ext xmlns:c16="http://schemas.microsoft.com/office/drawing/2014/chart" uri="{C3380CC4-5D6E-409C-BE32-E72D297353CC}">
              <c16:uniqueId val="{00000002-E46A-4CED-9F6F-8653A559346F}"/>
            </c:ext>
          </c:extLst>
        </c:ser>
        <c:dLbls>
          <c:showLegendKey val="0"/>
          <c:showVal val="0"/>
          <c:showCatName val="0"/>
          <c:showSerName val="0"/>
          <c:showPercent val="0"/>
          <c:showBubbleSize val="0"/>
        </c:dLbls>
        <c:gapWidth val="36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0"/>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w="25400">
          <a:noFill/>
        </a:ln>
        <a:effectLst/>
      </c:spPr>
    </c:plotArea>
    <c:legend>
      <c:legendPos val="l"/>
      <c:layout>
        <c:manualLayout>
          <c:xMode val="edge"/>
          <c:yMode val="edge"/>
          <c:x val="2.0246285302762269E-2"/>
          <c:y val="3.5986541276441401E-2"/>
          <c:w val="0.1067731156633584"/>
          <c:h val="0.9640134587235585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2961744194475E-3"/>
          <c:y val="0"/>
          <c:w val="0.91351583859554109"/>
          <c:h val="1"/>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58FB-4877-BDB5-440289EEC599}"/>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4-58FB-4877-BDB5-440289EEC599}"/>
              </c:ext>
            </c:extLst>
          </c:dPt>
          <c:dLbls>
            <c:dLbl>
              <c:idx val="0"/>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58FB-4877-BDB5-440289EEC599}"/>
                </c:ext>
              </c:extLst>
            </c:dLbl>
            <c:dLbl>
              <c:idx val="1"/>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58FB-4877-BDB5-440289EEC599}"/>
                </c:ext>
              </c:extLst>
            </c:dLbl>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General</c:formatCode>
                <c:ptCount val="2"/>
                <c:pt idx="0">
                  <c:v>27</c:v>
                </c:pt>
                <c:pt idx="1">
                  <c:v>73</c:v>
                </c:pt>
              </c:numCache>
            </c:numRef>
          </c:val>
          <c:extLst>
            <c:ext xmlns:c16="http://schemas.microsoft.com/office/drawing/2014/chart" uri="{C3380CC4-5D6E-409C-BE32-E72D297353CC}">
              <c16:uniqueId val="{00000000-58FB-4877-BDB5-440289EEC599}"/>
            </c:ext>
          </c:extLst>
        </c:ser>
        <c:dLbls>
          <c:showLegendKey val="0"/>
          <c:showVal val="0"/>
          <c:showCatName val="0"/>
          <c:showSerName val="0"/>
          <c:showPercent val="0"/>
          <c:showBubbleSize val="0"/>
        </c:dLbls>
        <c:gapWidth val="182"/>
        <c:axId val="84575168"/>
        <c:axId val="84577568"/>
      </c:barChart>
      <c:catAx>
        <c:axId val="84575168"/>
        <c:scaling>
          <c:orientation val="maxMin"/>
        </c:scaling>
        <c:delete val="1"/>
        <c:axPos val="l"/>
        <c:numFmt formatCode="General" sourceLinked="1"/>
        <c:majorTickMark val="none"/>
        <c:minorTickMark val="none"/>
        <c:tickLblPos val="nextTo"/>
        <c:crossAx val="84577568"/>
        <c:crosses val="autoZero"/>
        <c:auto val="1"/>
        <c:lblAlgn val="ctr"/>
        <c:lblOffset val="100"/>
        <c:noMultiLvlLbl val="0"/>
      </c:catAx>
      <c:valAx>
        <c:axId val="84577568"/>
        <c:scaling>
          <c:orientation val="minMax"/>
        </c:scaling>
        <c:delete val="1"/>
        <c:axPos val="t"/>
        <c:numFmt formatCode="General" sourceLinked="1"/>
        <c:majorTickMark val="none"/>
        <c:minorTickMark val="none"/>
        <c:tickLblPos val="nextTo"/>
        <c:crossAx val="845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80349932604181917"/>
          <c:h val="1"/>
        </c:manualLayout>
      </c:layout>
      <c:barChart>
        <c:barDir val="bar"/>
        <c:grouping val="clustered"/>
        <c:varyColors val="0"/>
        <c:ser>
          <c:idx val="0"/>
          <c:order val="0"/>
          <c:tx>
            <c:strRef>
              <c:f>Hoja1!$B$1</c:f>
              <c:strCache>
                <c:ptCount val="1"/>
                <c:pt idx="0">
                  <c:v>Serie 1</c:v>
                </c:pt>
              </c:strCache>
            </c:strRef>
          </c:tx>
          <c:spPr>
            <a:solidFill>
              <a:srgbClr val="002060"/>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2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Hoja1!$A$2:$A$7</c:f>
              <c:strCache>
                <c:ptCount val="6"/>
                <c:pt idx="0">
                  <c:v>2025</c:v>
                </c:pt>
                <c:pt idx="1">
                  <c:v>2024</c:v>
                </c:pt>
                <c:pt idx="2">
                  <c:v>2023</c:v>
                </c:pt>
                <c:pt idx="3">
                  <c:v>2022</c:v>
                </c:pt>
                <c:pt idx="4">
                  <c:v>2021</c:v>
                </c:pt>
                <c:pt idx="5">
                  <c:v>2020 o antes</c:v>
                </c:pt>
              </c:strCache>
            </c:strRef>
          </c:cat>
          <c:val>
            <c:numRef>
              <c:f>Hoja1!$B$2:$B$7</c:f>
              <c:numCache>
                <c:formatCode>General</c:formatCode>
                <c:ptCount val="6"/>
                <c:pt idx="0">
                  <c:v>9.9</c:v>
                </c:pt>
                <c:pt idx="1">
                  <c:v>42</c:v>
                </c:pt>
                <c:pt idx="2">
                  <c:v>8.6</c:v>
                </c:pt>
                <c:pt idx="3">
                  <c:v>4.9000000000000004</c:v>
                </c:pt>
                <c:pt idx="4">
                  <c:v>3.7</c:v>
                </c:pt>
                <c:pt idx="5">
                  <c:v>30.599999999999994</c:v>
                </c:pt>
              </c:numCache>
            </c:numRef>
          </c:val>
          <c:extLst>
            <c:ext xmlns:c16="http://schemas.microsoft.com/office/drawing/2014/chart" uri="{C3380CC4-5D6E-409C-BE32-E72D297353CC}">
              <c16:uniqueId val="{00000000-2450-46D8-980D-E8FEE443BA72}"/>
            </c:ext>
          </c:extLst>
        </c:ser>
        <c:dLbls>
          <c:showLegendKey val="0"/>
          <c:showVal val="0"/>
          <c:showCatName val="0"/>
          <c:showSerName val="0"/>
          <c:showPercent val="0"/>
          <c:showBubbleSize val="0"/>
        </c:dLbls>
        <c:gapWidth val="182"/>
        <c:axId val="84575168"/>
        <c:axId val="84577568"/>
      </c:barChart>
      <c:catAx>
        <c:axId val="84575168"/>
        <c:scaling>
          <c:orientation val="maxMin"/>
        </c:scaling>
        <c:delete val="1"/>
        <c:axPos val="l"/>
        <c:numFmt formatCode="General" sourceLinked="1"/>
        <c:majorTickMark val="none"/>
        <c:minorTickMark val="none"/>
        <c:tickLblPos val="nextTo"/>
        <c:crossAx val="84577568"/>
        <c:crosses val="autoZero"/>
        <c:auto val="1"/>
        <c:lblAlgn val="ctr"/>
        <c:lblOffset val="100"/>
        <c:noMultiLvlLbl val="0"/>
      </c:catAx>
      <c:valAx>
        <c:axId val="84577568"/>
        <c:scaling>
          <c:orientation val="minMax"/>
        </c:scaling>
        <c:delete val="1"/>
        <c:axPos val="t"/>
        <c:numFmt formatCode="General" sourceLinked="1"/>
        <c:majorTickMark val="none"/>
        <c:minorTickMark val="none"/>
        <c:tickLblPos val="nextTo"/>
        <c:crossAx val="845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
          <c:w val="0.80349932604181917"/>
          <c:h val="1"/>
        </c:manualLayout>
      </c:layout>
      <c:barChart>
        <c:barDir val="bar"/>
        <c:grouping val="clustered"/>
        <c:varyColors val="0"/>
        <c:ser>
          <c:idx val="0"/>
          <c:order val="0"/>
          <c:tx>
            <c:strRef>
              <c:f>Hoja1!$B$1</c:f>
              <c:strCache>
                <c:ptCount val="1"/>
                <c:pt idx="0">
                  <c:v>Serie 1</c:v>
                </c:pt>
              </c:strCache>
            </c:strRef>
          </c:tx>
          <c:spPr>
            <a:solidFill>
              <a:srgbClr val="002060"/>
            </a:solidFill>
            <a:ln>
              <a:noFill/>
            </a:ln>
            <a:effectLst/>
          </c:spPr>
          <c:invertIfNegative val="0"/>
          <c:dLbls>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200" b="0"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Hoja1!$A$2:$A$15</c:f>
              <c:strCache>
                <c:ptCount val="6"/>
                <c:pt idx="0">
                  <c:v>2025</c:v>
                </c:pt>
                <c:pt idx="1">
                  <c:v>2024</c:v>
                </c:pt>
                <c:pt idx="2">
                  <c:v>2023</c:v>
                </c:pt>
                <c:pt idx="3">
                  <c:v>2022</c:v>
                </c:pt>
                <c:pt idx="4">
                  <c:v>2021</c:v>
                </c:pt>
                <c:pt idx="5">
                  <c:v>2020 o antes</c:v>
                </c:pt>
              </c:strCache>
            </c:strRef>
          </c:cat>
          <c:val>
            <c:numRef>
              <c:f>Hoja1!$B$2:$B$15</c:f>
              <c:numCache>
                <c:formatCode>General</c:formatCode>
                <c:ptCount val="14"/>
                <c:pt idx="0">
                  <c:v>73</c:v>
                </c:pt>
                <c:pt idx="1">
                  <c:v>44</c:v>
                </c:pt>
                <c:pt idx="2">
                  <c:v>41</c:v>
                </c:pt>
                <c:pt idx="3">
                  <c:v>40</c:v>
                </c:pt>
                <c:pt idx="4">
                  <c:v>28</c:v>
                </c:pt>
                <c:pt idx="5">
                  <c:v>20</c:v>
                </c:pt>
                <c:pt idx="6">
                  <c:v>17</c:v>
                </c:pt>
                <c:pt idx="7">
                  <c:v>11</c:v>
                </c:pt>
                <c:pt idx="8">
                  <c:v>9</c:v>
                </c:pt>
                <c:pt idx="9">
                  <c:v>17</c:v>
                </c:pt>
                <c:pt idx="10">
                  <c:v>16</c:v>
                </c:pt>
                <c:pt idx="11">
                  <c:v>16</c:v>
                </c:pt>
                <c:pt idx="12">
                  <c:v>11</c:v>
                </c:pt>
                <c:pt idx="13">
                  <c:v>9</c:v>
                </c:pt>
              </c:numCache>
            </c:numRef>
          </c:val>
          <c:extLst>
            <c:ext xmlns:c16="http://schemas.microsoft.com/office/drawing/2014/chart" uri="{C3380CC4-5D6E-409C-BE32-E72D297353CC}">
              <c16:uniqueId val="{00000000-53CA-4F96-9D76-915268656E38}"/>
            </c:ext>
          </c:extLst>
        </c:ser>
        <c:dLbls>
          <c:showLegendKey val="0"/>
          <c:showVal val="0"/>
          <c:showCatName val="0"/>
          <c:showSerName val="0"/>
          <c:showPercent val="0"/>
          <c:showBubbleSize val="0"/>
        </c:dLbls>
        <c:gapWidth val="100"/>
        <c:axId val="84575168"/>
        <c:axId val="84577568"/>
      </c:barChart>
      <c:catAx>
        <c:axId val="84575168"/>
        <c:scaling>
          <c:orientation val="maxMin"/>
        </c:scaling>
        <c:delete val="1"/>
        <c:axPos val="l"/>
        <c:numFmt formatCode="General" sourceLinked="1"/>
        <c:majorTickMark val="none"/>
        <c:minorTickMark val="none"/>
        <c:tickLblPos val="nextTo"/>
        <c:crossAx val="84577568"/>
        <c:crosses val="autoZero"/>
        <c:auto val="1"/>
        <c:lblAlgn val="ctr"/>
        <c:lblOffset val="100"/>
        <c:noMultiLvlLbl val="0"/>
      </c:catAx>
      <c:valAx>
        <c:axId val="84577568"/>
        <c:scaling>
          <c:orientation val="minMax"/>
        </c:scaling>
        <c:delete val="1"/>
        <c:axPos val="t"/>
        <c:numFmt formatCode="General" sourceLinked="1"/>
        <c:majorTickMark val="none"/>
        <c:minorTickMark val="none"/>
        <c:tickLblPos val="nextTo"/>
        <c:crossAx val="845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2961744194475E-3"/>
          <c:y val="0"/>
          <c:w val="0.91351583859554109"/>
          <c:h val="1"/>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791-4DFE-9652-7C4FF94B83C8}"/>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2791-4DFE-9652-7C4FF94B83C8}"/>
              </c:ext>
            </c:extLst>
          </c:dPt>
          <c:dLbls>
            <c:dLbl>
              <c:idx val="0"/>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791-4DFE-9652-7C4FF94B83C8}"/>
                </c:ext>
              </c:extLst>
            </c:dLbl>
            <c:dLbl>
              <c:idx val="1"/>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2791-4DFE-9652-7C4FF94B83C8}"/>
                </c:ext>
              </c:extLst>
            </c:dLbl>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General</c:formatCode>
                <c:ptCount val="2"/>
                <c:pt idx="0">
                  <c:v>27</c:v>
                </c:pt>
                <c:pt idx="1">
                  <c:v>73</c:v>
                </c:pt>
              </c:numCache>
            </c:numRef>
          </c:val>
          <c:extLst>
            <c:ext xmlns:c16="http://schemas.microsoft.com/office/drawing/2014/chart" uri="{C3380CC4-5D6E-409C-BE32-E72D297353CC}">
              <c16:uniqueId val="{00000004-2791-4DFE-9652-7C4FF94B83C8}"/>
            </c:ext>
          </c:extLst>
        </c:ser>
        <c:dLbls>
          <c:showLegendKey val="0"/>
          <c:showVal val="0"/>
          <c:showCatName val="0"/>
          <c:showSerName val="0"/>
          <c:showPercent val="0"/>
          <c:showBubbleSize val="0"/>
        </c:dLbls>
        <c:gapWidth val="182"/>
        <c:axId val="84575168"/>
        <c:axId val="84577568"/>
      </c:barChart>
      <c:catAx>
        <c:axId val="84575168"/>
        <c:scaling>
          <c:orientation val="maxMin"/>
        </c:scaling>
        <c:delete val="1"/>
        <c:axPos val="l"/>
        <c:numFmt formatCode="General" sourceLinked="1"/>
        <c:majorTickMark val="none"/>
        <c:minorTickMark val="none"/>
        <c:tickLblPos val="nextTo"/>
        <c:crossAx val="84577568"/>
        <c:crosses val="autoZero"/>
        <c:auto val="1"/>
        <c:lblAlgn val="ctr"/>
        <c:lblOffset val="100"/>
        <c:noMultiLvlLbl val="0"/>
      </c:catAx>
      <c:valAx>
        <c:axId val="84577568"/>
        <c:scaling>
          <c:orientation val="minMax"/>
        </c:scaling>
        <c:delete val="1"/>
        <c:axPos val="t"/>
        <c:numFmt formatCode="General" sourceLinked="1"/>
        <c:majorTickMark val="none"/>
        <c:minorTickMark val="none"/>
        <c:tickLblPos val="nextTo"/>
        <c:crossAx val="845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69405257067262"/>
          <c:w val="1"/>
          <c:h val="0.8730594742932738"/>
        </c:manualLayout>
      </c:layout>
      <c:barChart>
        <c:barDir val="bar"/>
        <c:grouping val="percentStacked"/>
        <c:varyColors val="0"/>
        <c:ser>
          <c:idx val="0"/>
          <c:order val="0"/>
          <c:tx>
            <c:strRef>
              <c:f>Hoja1!$B$1</c:f>
              <c:strCache>
                <c:ptCount val="1"/>
                <c:pt idx="0">
                  <c:v>1. Totalmente en desacuerdo</c:v>
                </c:pt>
              </c:strCache>
            </c:strRef>
          </c:tx>
          <c:spPr>
            <a:solidFill>
              <a:srgbClr val="FF990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P50.2.- &lt;&lt;En Los Cabos se percibe una mayor seguridad que en el Caribe o Caribe mexicano&gt;&gt; En una escala de 5 puntos dónde 1 significa totalmente en desacuerdo y 5 significa totalmente de acu (../..)</c:v>
                </c:pt>
                <c:pt idx="1">
                  <c:v>P50.2.- &lt;&lt;La calidad en el servicio que hay en Los Cabos es mejor que en el Caribe o Caribe mexicano&gt;&gt; En una escala de 5 puntos dónde 1 significa totalmente en desacuerdo y 5 significa total (../..)</c:v>
                </c:pt>
                <c:pt idx="2">
                  <c:v>P50.2.- &lt;&lt;En Los Cabos hay más diversidad de actividades para realizar actividades que en el Caribe o Caribe mexicano&gt;&gt; En una escala de 5 puntos dónde 1 significa totalmente en desacuerdo y  (../..)</c:v>
                </c:pt>
              </c:strCache>
            </c:strRef>
          </c:cat>
          <c:val>
            <c:numRef>
              <c:f>Hoja1!$B$2:$B$4</c:f>
              <c:numCache>
                <c:formatCode>0</c:formatCode>
                <c:ptCount val="3"/>
                <c:pt idx="0">
                  <c:v>5</c:v>
                </c:pt>
                <c:pt idx="1">
                  <c:v>7</c:v>
                </c:pt>
                <c:pt idx="2">
                  <c:v>5</c:v>
                </c:pt>
              </c:numCache>
            </c:numRef>
          </c:val>
          <c:extLst>
            <c:ext xmlns:c16="http://schemas.microsoft.com/office/drawing/2014/chart" uri="{C3380CC4-5D6E-409C-BE32-E72D297353CC}">
              <c16:uniqueId val="{00000000-3B18-4E76-8DF3-77524997D3DF}"/>
            </c:ext>
          </c:extLst>
        </c:ser>
        <c:ser>
          <c:idx val="1"/>
          <c:order val="1"/>
          <c:tx>
            <c:strRef>
              <c:f>Hoja1!$C$1</c:f>
              <c:strCache>
                <c:ptCount val="1"/>
                <c:pt idx="0">
                  <c:v>2.-</c:v>
                </c:pt>
              </c:strCache>
            </c:strRef>
          </c:tx>
          <c:spPr>
            <a:solidFill>
              <a:srgbClr val="FFC00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P50.2.- &lt;&lt;En Los Cabos se percibe una mayor seguridad que en el Caribe o Caribe mexicano&gt;&gt; En una escala de 5 puntos dónde 1 significa totalmente en desacuerdo y 5 significa totalmente de acu (../..)</c:v>
                </c:pt>
                <c:pt idx="1">
                  <c:v>P50.2.- &lt;&lt;La calidad en el servicio que hay en Los Cabos es mejor que en el Caribe o Caribe mexicano&gt;&gt; En una escala de 5 puntos dónde 1 significa totalmente en desacuerdo y 5 significa total (../..)</c:v>
                </c:pt>
                <c:pt idx="2">
                  <c:v>P50.2.- &lt;&lt;En Los Cabos hay más diversidad de actividades para realizar actividades que en el Caribe o Caribe mexicano&gt;&gt; En una escala de 5 puntos dónde 1 significa totalmente en desacuerdo y  (../..)</c:v>
                </c:pt>
              </c:strCache>
            </c:strRef>
          </c:cat>
          <c:val>
            <c:numRef>
              <c:f>Hoja1!$C$2:$C$4</c:f>
              <c:numCache>
                <c:formatCode>0</c:formatCode>
                <c:ptCount val="3"/>
                <c:pt idx="0">
                  <c:v>11</c:v>
                </c:pt>
                <c:pt idx="1">
                  <c:v>9</c:v>
                </c:pt>
                <c:pt idx="2">
                  <c:v>17</c:v>
                </c:pt>
              </c:numCache>
            </c:numRef>
          </c:val>
          <c:extLst>
            <c:ext xmlns:c16="http://schemas.microsoft.com/office/drawing/2014/chart" uri="{C3380CC4-5D6E-409C-BE32-E72D297353CC}">
              <c16:uniqueId val="{00000001-3B18-4E76-8DF3-77524997D3DF}"/>
            </c:ext>
          </c:extLst>
        </c:ser>
        <c:ser>
          <c:idx val="2"/>
          <c:order val="2"/>
          <c:tx>
            <c:strRef>
              <c:f>Hoja1!$D$1</c:f>
              <c:strCache>
                <c:ptCount val="1"/>
                <c:pt idx="0">
                  <c:v>3.-</c:v>
                </c:pt>
              </c:strCache>
            </c:strRef>
          </c:tx>
          <c:spPr>
            <a:solidFill>
              <a:schemeClr val="bg1">
                <a:lumMod val="85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P50.2.- &lt;&lt;En Los Cabos se percibe una mayor seguridad que en el Caribe o Caribe mexicano&gt;&gt; En una escala de 5 puntos dónde 1 significa totalmente en desacuerdo y 5 significa totalmente de acu (../..)</c:v>
                </c:pt>
                <c:pt idx="1">
                  <c:v>P50.2.- &lt;&lt;La calidad en el servicio que hay en Los Cabos es mejor que en el Caribe o Caribe mexicano&gt;&gt; En una escala de 5 puntos dónde 1 significa totalmente en desacuerdo y 5 significa total (../..)</c:v>
                </c:pt>
                <c:pt idx="2">
                  <c:v>P50.2.- &lt;&lt;En Los Cabos hay más diversidad de actividades para realizar actividades que en el Caribe o Caribe mexicano&gt;&gt; En una escala de 5 puntos dónde 1 significa totalmente en desacuerdo y  (../..)</c:v>
                </c:pt>
              </c:strCache>
            </c:strRef>
          </c:cat>
          <c:val>
            <c:numRef>
              <c:f>Hoja1!$D$2:$D$4</c:f>
              <c:numCache>
                <c:formatCode>0</c:formatCode>
                <c:ptCount val="3"/>
                <c:pt idx="0">
                  <c:v>25</c:v>
                </c:pt>
                <c:pt idx="1">
                  <c:v>29</c:v>
                </c:pt>
                <c:pt idx="2">
                  <c:v>40</c:v>
                </c:pt>
              </c:numCache>
            </c:numRef>
          </c:val>
          <c:extLst>
            <c:ext xmlns:c16="http://schemas.microsoft.com/office/drawing/2014/chart" uri="{C3380CC4-5D6E-409C-BE32-E72D297353CC}">
              <c16:uniqueId val="{00000002-3B18-4E76-8DF3-77524997D3DF}"/>
            </c:ext>
          </c:extLst>
        </c:ser>
        <c:ser>
          <c:idx val="3"/>
          <c:order val="3"/>
          <c:tx>
            <c:strRef>
              <c:f>Hoja1!$E$1</c:f>
              <c:strCache>
                <c:ptCount val="1"/>
                <c:pt idx="0">
                  <c:v>4.-</c:v>
                </c:pt>
              </c:strCache>
            </c:strRef>
          </c:tx>
          <c:spPr>
            <a:solidFill>
              <a:srgbClr val="0070C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P50.2.- &lt;&lt;En Los Cabos se percibe una mayor seguridad que en el Caribe o Caribe mexicano&gt;&gt; En una escala de 5 puntos dónde 1 significa totalmente en desacuerdo y 5 significa totalmente de acu (../..)</c:v>
                </c:pt>
                <c:pt idx="1">
                  <c:v>P50.2.- &lt;&lt;La calidad en el servicio que hay en Los Cabos es mejor que en el Caribe o Caribe mexicano&gt;&gt; En una escala de 5 puntos dónde 1 significa totalmente en desacuerdo y 5 significa total (../..)</c:v>
                </c:pt>
                <c:pt idx="2">
                  <c:v>P50.2.- &lt;&lt;En Los Cabos hay más diversidad de actividades para realizar actividades que en el Caribe o Caribe mexicano&gt;&gt; En una escala de 5 puntos dónde 1 significa totalmente en desacuerdo y  (../..)</c:v>
                </c:pt>
              </c:strCache>
            </c:strRef>
          </c:cat>
          <c:val>
            <c:numRef>
              <c:f>Hoja1!$E$2:$E$4</c:f>
              <c:numCache>
                <c:formatCode>0</c:formatCode>
                <c:ptCount val="3"/>
                <c:pt idx="0">
                  <c:v>22</c:v>
                </c:pt>
                <c:pt idx="1">
                  <c:v>33</c:v>
                </c:pt>
                <c:pt idx="2">
                  <c:v>21</c:v>
                </c:pt>
              </c:numCache>
            </c:numRef>
          </c:val>
          <c:extLst>
            <c:ext xmlns:c16="http://schemas.microsoft.com/office/drawing/2014/chart" uri="{C3380CC4-5D6E-409C-BE32-E72D297353CC}">
              <c16:uniqueId val="{00000003-3B18-4E76-8DF3-77524997D3DF}"/>
            </c:ext>
          </c:extLst>
        </c:ser>
        <c:ser>
          <c:idx val="4"/>
          <c:order val="4"/>
          <c:tx>
            <c:strRef>
              <c:f>Hoja1!$F$1</c:f>
              <c:strCache>
                <c:ptCount val="1"/>
                <c:pt idx="0">
                  <c:v>5. Totalmente de acuerdo</c:v>
                </c:pt>
              </c:strCache>
            </c:strRef>
          </c:tx>
          <c:spPr>
            <a:solidFill>
              <a:srgbClr val="00206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P50.2.- &lt;&lt;En Los Cabos se percibe una mayor seguridad que en el Caribe o Caribe mexicano&gt;&gt; En una escala de 5 puntos dónde 1 significa totalmente en desacuerdo y 5 significa totalmente de acu (../..)</c:v>
                </c:pt>
                <c:pt idx="1">
                  <c:v>P50.2.- &lt;&lt;La calidad en el servicio que hay en Los Cabos es mejor que en el Caribe o Caribe mexicano&gt;&gt; En una escala de 5 puntos dónde 1 significa totalmente en desacuerdo y 5 significa total (../..)</c:v>
                </c:pt>
                <c:pt idx="2">
                  <c:v>P50.2.- &lt;&lt;En Los Cabos hay más diversidad de actividades para realizar actividades que en el Caribe o Caribe mexicano&gt;&gt; En una escala de 5 puntos dónde 1 significa totalmente en desacuerdo y  (../..)</c:v>
                </c:pt>
              </c:strCache>
            </c:strRef>
          </c:cat>
          <c:val>
            <c:numRef>
              <c:f>Hoja1!$F$2:$F$4</c:f>
              <c:numCache>
                <c:formatCode>0</c:formatCode>
                <c:ptCount val="3"/>
                <c:pt idx="0">
                  <c:v>37</c:v>
                </c:pt>
                <c:pt idx="1">
                  <c:v>22</c:v>
                </c:pt>
                <c:pt idx="2">
                  <c:v>17</c:v>
                </c:pt>
              </c:numCache>
            </c:numRef>
          </c:val>
          <c:extLst>
            <c:ext xmlns:c16="http://schemas.microsoft.com/office/drawing/2014/chart" uri="{C3380CC4-5D6E-409C-BE32-E72D297353CC}">
              <c16:uniqueId val="{00000004-3B18-4E76-8DF3-77524997D3DF}"/>
            </c:ext>
          </c:extLst>
        </c:ser>
        <c:dLbls>
          <c:showLegendKey val="0"/>
          <c:showVal val="0"/>
          <c:showCatName val="0"/>
          <c:showSerName val="0"/>
          <c:showPercent val="0"/>
          <c:showBubbleSize val="0"/>
        </c:dLbls>
        <c:gapWidth val="150"/>
        <c:overlap val="100"/>
        <c:axId val="835940208"/>
        <c:axId val="835940688"/>
      </c:barChart>
      <c:catAx>
        <c:axId val="835940208"/>
        <c:scaling>
          <c:orientation val="maxMin"/>
        </c:scaling>
        <c:delete val="1"/>
        <c:axPos val="l"/>
        <c:numFmt formatCode="General" sourceLinked="1"/>
        <c:majorTickMark val="none"/>
        <c:minorTickMark val="none"/>
        <c:tickLblPos val="nextTo"/>
        <c:crossAx val="835940688"/>
        <c:crosses val="autoZero"/>
        <c:auto val="1"/>
        <c:lblAlgn val="ctr"/>
        <c:lblOffset val="100"/>
        <c:noMultiLvlLbl val="0"/>
      </c:catAx>
      <c:valAx>
        <c:axId val="835940688"/>
        <c:scaling>
          <c:orientation val="minMax"/>
        </c:scaling>
        <c:delete val="1"/>
        <c:axPos val="t"/>
        <c:numFmt formatCode="0%" sourceLinked="1"/>
        <c:majorTickMark val="none"/>
        <c:minorTickMark val="none"/>
        <c:tickLblPos val="nextTo"/>
        <c:crossAx val="835940208"/>
        <c:crosses val="autoZero"/>
        <c:crossBetween val="between"/>
      </c:valAx>
      <c:spPr>
        <a:noFill/>
        <a:ln>
          <a:noFill/>
        </a:ln>
        <a:effectLst/>
      </c:spPr>
    </c:plotArea>
    <c:legend>
      <c:legendPos val="t"/>
      <c:layout>
        <c:manualLayout>
          <c:xMode val="edge"/>
          <c:yMode val="edge"/>
          <c:x val="0"/>
          <c:y val="2.8125003460261252E-2"/>
          <c:w val="1"/>
          <c:h val="9.59247165261708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31001860428295E-3"/>
          <c:y val="0"/>
          <c:w val="0.834224292904167"/>
          <c:h val="1"/>
        </c:manualLayout>
      </c:layout>
      <c:barChart>
        <c:barDir val="bar"/>
        <c:grouping val="clustered"/>
        <c:varyColors val="0"/>
        <c:ser>
          <c:idx val="0"/>
          <c:order val="0"/>
          <c:tx>
            <c:strRef>
              <c:f>Hoja1!$B$1</c:f>
              <c:strCache>
                <c:ptCount val="1"/>
                <c:pt idx="0">
                  <c:v>Serie 1</c:v>
                </c:pt>
              </c:strCache>
            </c:strRef>
          </c:tx>
          <c:spPr>
            <a:solidFill>
              <a:srgbClr val="10213B"/>
            </a:solidFill>
            <a:ln>
              <a:noFill/>
            </a:ln>
            <a:effectLst/>
          </c:spPr>
          <c:invertIfNegative val="0"/>
          <c:dLbls>
            <c:numFmt formatCode="#&quot;%&quot;" sourceLinked="0"/>
            <c:spPr>
              <a:noFill/>
              <a:ln>
                <a:noFill/>
              </a:ln>
              <a:effectLst/>
            </c:spPr>
            <c:txPr>
              <a:bodyPr rot="0" spcFirstLastPara="1" vertOverflow="ellipsis" horzOverflow="clip" vert="horz" wrap="none" lIns="38100" tIns="19050" rIns="38100" bIns="19050" anchor="ctr" anchorCtr="1">
                <a:spAutoFit/>
              </a:bodyPr>
              <a:lstStyle/>
              <a:p>
                <a:pPr>
                  <a:defRPr sz="12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Hoja1!$A$2:$A$7</c:f>
              <c:numCache>
                <c:formatCode>General</c:formatCode>
                <c:ptCount val="6"/>
              </c:numCache>
            </c:numRef>
          </c:cat>
          <c:val>
            <c:numRef>
              <c:f>Hoja1!$B$2:$B$7</c:f>
              <c:numCache>
                <c:formatCode>0</c:formatCode>
                <c:ptCount val="6"/>
                <c:pt idx="0">
                  <c:v>53</c:v>
                </c:pt>
                <c:pt idx="1">
                  <c:v>52</c:v>
                </c:pt>
                <c:pt idx="2">
                  <c:v>49</c:v>
                </c:pt>
                <c:pt idx="3">
                  <c:v>48</c:v>
                </c:pt>
                <c:pt idx="4">
                  <c:v>41</c:v>
                </c:pt>
                <c:pt idx="5">
                  <c:v>34</c:v>
                </c:pt>
              </c:numCache>
            </c:numRef>
          </c:val>
          <c:extLst>
            <c:ext xmlns:c16="http://schemas.microsoft.com/office/drawing/2014/chart" uri="{C3380CC4-5D6E-409C-BE32-E72D297353CC}">
              <c16:uniqueId val="{00000000-4063-784D-BED5-1D554135CAFF}"/>
            </c:ext>
          </c:extLst>
        </c:ser>
        <c:dLbls>
          <c:showLegendKey val="0"/>
          <c:showVal val="0"/>
          <c:showCatName val="0"/>
          <c:showSerName val="0"/>
          <c:showPercent val="0"/>
          <c:showBubbleSize val="0"/>
        </c:dLbls>
        <c:gapWidth val="149"/>
        <c:axId val="1787801968"/>
        <c:axId val="1787803616"/>
      </c:barChart>
      <c:catAx>
        <c:axId val="1787801968"/>
        <c:scaling>
          <c:orientation val="maxMin"/>
        </c:scaling>
        <c:delete val="1"/>
        <c:axPos val="l"/>
        <c:numFmt formatCode="#&quot;%&quot;" sourceLinked="0"/>
        <c:majorTickMark val="none"/>
        <c:minorTickMark val="none"/>
        <c:tickLblPos val="nextTo"/>
        <c:crossAx val="1787803616"/>
        <c:crossesAt val="0"/>
        <c:auto val="1"/>
        <c:lblAlgn val="ctr"/>
        <c:lblOffset val="100"/>
        <c:noMultiLvlLbl val="0"/>
      </c:catAx>
      <c:valAx>
        <c:axId val="1787803616"/>
        <c:scaling>
          <c:orientation val="minMax"/>
          <c:max val="100"/>
        </c:scaling>
        <c:delete val="1"/>
        <c:axPos val="t"/>
        <c:numFmt formatCode="0" sourceLinked="1"/>
        <c:majorTickMark val="out"/>
        <c:minorTickMark val="none"/>
        <c:tickLblPos val="nextTo"/>
        <c:crossAx val="17878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2961744194475E-3"/>
          <c:y val="0"/>
          <c:w val="0.91351583859554109"/>
          <c:h val="1"/>
        </c:manualLayout>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2791-4DFE-9652-7C4FF94B83C8}"/>
              </c:ext>
            </c:extLst>
          </c:dPt>
          <c:dPt>
            <c:idx val="1"/>
            <c:invertIfNegative val="0"/>
            <c:bubble3D val="0"/>
            <c:spPr>
              <a:solidFill>
                <a:schemeClr val="bg1">
                  <a:lumMod val="85000"/>
                </a:schemeClr>
              </a:solidFill>
              <a:ln>
                <a:noFill/>
              </a:ln>
              <a:effectLst/>
            </c:spPr>
            <c:extLst>
              <c:ext xmlns:c16="http://schemas.microsoft.com/office/drawing/2014/chart" uri="{C3380CC4-5D6E-409C-BE32-E72D297353CC}">
                <c16:uniqueId val="{00000003-2791-4DFE-9652-7C4FF94B83C8}"/>
              </c:ext>
            </c:extLst>
          </c:dPt>
          <c:dLbls>
            <c:dLbl>
              <c:idx val="0"/>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2791-4DFE-9652-7C4FF94B83C8}"/>
                </c:ext>
              </c:extLst>
            </c:dLbl>
            <c:dLbl>
              <c:idx val="1"/>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1" i="0" u="none" strike="noStrike" kern="1200" baseline="0">
                      <a:solidFill>
                        <a:schemeClr val="tx1">
                          <a:lumMod val="50000"/>
                          <a:lumOff val="50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2791-4DFE-9652-7C4FF94B83C8}"/>
                </c:ext>
              </c:extLst>
            </c:dLbl>
            <c:numFmt formatCode="#&quot;%&quot;" sourceLinked="0"/>
            <c:spPr>
              <a:noFill/>
              <a:ln>
                <a:noFill/>
              </a:ln>
              <a:effectLst/>
            </c:spPr>
            <c:txPr>
              <a:bodyPr rot="0" spcFirstLastPara="1" vertOverflow="overflow" horzOverflow="overflow" vert="horz" wrap="none" lIns="38100" tIns="19050" rIns="38100" bIns="19050" anchor="ctr" anchorCtr="1">
                <a:spAutoFit/>
              </a:bodyPr>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0">
                  <c:v>Sí</c:v>
                </c:pt>
                <c:pt idx="1">
                  <c:v>No</c:v>
                </c:pt>
              </c:strCache>
            </c:strRef>
          </c:cat>
          <c:val>
            <c:numRef>
              <c:f>Hoja1!$B$2:$B$3</c:f>
              <c:numCache>
                <c:formatCode>General</c:formatCode>
                <c:ptCount val="2"/>
                <c:pt idx="0">
                  <c:v>27</c:v>
                </c:pt>
                <c:pt idx="1">
                  <c:v>73</c:v>
                </c:pt>
              </c:numCache>
            </c:numRef>
          </c:val>
          <c:extLst>
            <c:ext xmlns:c16="http://schemas.microsoft.com/office/drawing/2014/chart" uri="{C3380CC4-5D6E-409C-BE32-E72D297353CC}">
              <c16:uniqueId val="{00000004-2791-4DFE-9652-7C4FF94B83C8}"/>
            </c:ext>
          </c:extLst>
        </c:ser>
        <c:dLbls>
          <c:showLegendKey val="0"/>
          <c:showVal val="0"/>
          <c:showCatName val="0"/>
          <c:showSerName val="0"/>
          <c:showPercent val="0"/>
          <c:showBubbleSize val="0"/>
        </c:dLbls>
        <c:gapWidth val="182"/>
        <c:axId val="84575168"/>
        <c:axId val="84577568"/>
      </c:barChart>
      <c:catAx>
        <c:axId val="84575168"/>
        <c:scaling>
          <c:orientation val="maxMin"/>
        </c:scaling>
        <c:delete val="1"/>
        <c:axPos val="l"/>
        <c:numFmt formatCode="General" sourceLinked="1"/>
        <c:majorTickMark val="none"/>
        <c:minorTickMark val="none"/>
        <c:tickLblPos val="nextTo"/>
        <c:crossAx val="84577568"/>
        <c:crosses val="autoZero"/>
        <c:auto val="1"/>
        <c:lblAlgn val="ctr"/>
        <c:lblOffset val="100"/>
        <c:noMultiLvlLbl val="0"/>
      </c:catAx>
      <c:valAx>
        <c:axId val="84577568"/>
        <c:scaling>
          <c:orientation val="minMax"/>
        </c:scaling>
        <c:delete val="1"/>
        <c:axPos val="t"/>
        <c:numFmt formatCode="General" sourceLinked="1"/>
        <c:majorTickMark val="none"/>
        <c:minorTickMark val="none"/>
        <c:tickLblPos val="nextTo"/>
        <c:crossAx val="84575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0745269882574E-2"/>
          <c:y val="0.1269405257067262"/>
          <c:w val="0.97679254730117426"/>
          <c:h val="0.8730594742932738"/>
        </c:manualLayout>
      </c:layout>
      <c:barChart>
        <c:barDir val="bar"/>
        <c:grouping val="percentStacked"/>
        <c:varyColors val="0"/>
        <c:ser>
          <c:idx val="0"/>
          <c:order val="0"/>
          <c:tx>
            <c:strRef>
              <c:f>Hoja1!$B$1</c:f>
              <c:strCache>
                <c:ptCount val="1"/>
                <c:pt idx="0">
                  <c:v>1. Totalmente en desacuerdo</c:v>
                </c:pt>
              </c:strCache>
            </c:strRef>
          </c:tx>
          <c:spPr>
            <a:solidFill>
              <a:srgbClr val="FF9900"/>
            </a:solidFill>
            <a:ln>
              <a:noFill/>
            </a:ln>
            <a:effectLst/>
          </c:spPr>
          <c:invertIfNegative val="0"/>
          <c:dLbls>
            <c:dLbl>
              <c:idx val="0"/>
              <c:layout>
                <c:manualLayout>
                  <c:x val="9.2829810795302965E-3"/>
                  <c:y val="3.8196246376324205E-17"/>
                </c:manualLayout>
              </c:layout>
              <c:showLegendKey val="0"/>
              <c:showVal val="1"/>
              <c:showCatName val="0"/>
              <c:showSerName val="0"/>
              <c:showPercent val="0"/>
              <c:showBubbleSize val="0"/>
              <c:extLst>
                <c:ext xmlns:c15="http://schemas.microsoft.com/office/drawing/2012/chart" uri="{CE6537A1-D6FC-4f65-9D91-7224C49458BB}">
                  <c15:layout>
                    <c:manualLayout>
                      <c:w val="5.1613374802188444E-2"/>
                      <c:h val="7.0566808221348962E-2"/>
                    </c:manualLayout>
                  </c15:layout>
                </c:ext>
                <c:ext xmlns:c16="http://schemas.microsoft.com/office/drawing/2014/chart" uri="{C3380CC4-5D6E-409C-BE32-E72D297353CC}">
                  <c16:uniqueId val="{00000005-41A8-492A-9F54-78F02F4BC5D9}"/>
                </c:ext>
              </c:extLst>
            </c:dLbl>
            <c:dLbl>
              <c:idx val="1"/>
              <c:layout>
                <c:manualLayout>
                  <c:x val="1.39244716192954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A8-492A-9F54-78F02F4BC5D9}"/>
                </c:ext>
              </c:extLst>
            </c:dLbl>
            <c:dLbl>
              <c:idx val="2"/>
              <c:layout>
                <c:manualLayout>
                  <c:x val="1.39244716192954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A8-492A-9F54-78F02F4BC5D9}"/>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P50.3.- &lt;&lt;Cree que en Los Cabos hay mayor seguridad que en el Caribe o Caribe mexicano&gt;&gt; En una escala de 5 puntos dónde 1 significa totalmente en desacuerdo y 5 significa totalmente de acuer (../..)</c:v>
                </c:pt>
                <c:pt idx="1">
                  <c:v>P50.3.- &lt;&lt;Cree que en Los Cabos hay más diversidad de actividades para realizar actividades que en el Caribe o Caribe mexicano&gt;&gt; En una escala de 5 puntos dónde 1 significa totalmente en desa (../..)</c:v>
                </c:pt>
                <c:pt idx="2">
                  <c:v>P50.3.- &lt;&lt;Cree que la calidad en el servicio que hay en Los Cabos es mejor que en el Caribe o Caribe mexicano&gt;&gt; En una escala de 5 puntos dónde 1 significa totalmente en desacuerdo y 5 signif (../..)</c:v>
                </c:pt>
              </c:strCache>
            </c:strRef>
          </c:cat>
          <c:val>
            <c:numRef>
              <c:f>Hoja1!$B$2:$B$4</c:f>
              <c:numCache>
                <c:formatCode>0</c:formatCode>
                <c:ptCount val="3"/>
                <c:pt idx="0">
                  <c:v>1</c:v>
                </c:pt>
                <c:pt idx="1">
                  <c:v>1</c:v>
                </c:pt>
                <c:pt idx="2">
                  <c:v>1</c:v>
                </c:pt>
              </c:numCache>
            </c:numRef>
          </c:val>
          <c:extLst>
            <c:ext xmlns:c16="http://schemas.microsoft.com/office/drawing/2014/chart" uri="{C3380CC4-5D6E-409C-BE32-E72D297353CC}">
              <c16:uniqueId val="{00000000-41A8-492A-9F54-78F02F4BC5D9}"/>
            </c:ext>
          </c:extLst>
        </c:ser>
        <c:ser>
          <c:idx val="1"/>
          <c:order val="1"/>
          <c:tx>
            <c:strRef>
              <c:f>Hoja1!$C$1</c:f>
              <c:strCache>
                <c:ptCount val="1"/>
                <c:pt idx="0">
                  <c:v>2.-</c:v>
                </c:pt>
              </c:strCache>
            </c:strRef>
          </c:tx>
          <c:spPr>
            <a:solidFill>
              <a:srgbClr val="FFC000"/>
            </a:solidFill>
            <a:ln>
              <a:noFill/>
            </a:ln>
            <a:effectLst/>
          </c:spPr>
          <c:invertIfNegative val="0"/>
          <c:dLbls>
            <c:dLbl>
              <c:idx val="0"/>
              <c:layout>
                <c:manualLayout>
                  <c:x val="2.5528197968708314E-2"/>
                  <c:y val="1.6405162901627098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A8-492A-9F54-78F02F4BC5D9}"/>
                </c:ext>
              </c:extLst>
            </c:dLbl>
            <c:dLbl>
              <c:idx val="2"/>
              <c:layout>
                <c:manualLayout>
                  <c:x val="1.8565962159060593E-2"/>
                  <c:y val="3.281032580325419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A8-492A-9F54-78F02F4BC5D9}"/>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P50.3.- &lt;&lt;Cree que en Los Cabos hay mayor seguridad que en el Caribe o Caribe mexicano&gt;&gt; En una escala de 5 puntos dónde 1 significa totalmente en desacuerdo y 5 significa totalmente de acuer (../..)</c:v>
                </c:pt>
                <c:pt idx="1">
                  <c:v>P50.3.- &lt;&lt;Cree que en Los Cabos hay más diversidad de actividades para realizar actividades que en el Caribe o Caribe mexicano&gt;&gt; En una escala de 5 puntos dónde 1 significa totalmente en desa (../..)</c:v>
                </c:pt>
                <c:pt idx="2">
                  <c:v>P50.3.- &lt;&lt;Cree que la calidad en el servicio que hay en Los Cabos es mejor que en el Caribe o Caribe mexicano&gt;&gt; En una escala de 5 puntos dónde 1 significa totalmente en desacuerdo y 5 signif (../..)</c:v>
                </c:pt>
              </c:strCache>
            </c:strRef>
          </c:cat>
          <c:val>
            <c:numRef>
              <c:f>Hoja1!$C$2:$C$4</c:f>
              <c:numCache>
                <c:formatCode>0</c:formatCode>
                <c:ptCount val="3"/>
                <c:pt idx="0">
                  <c:v>3</c:v>
                </c:pt>
                <c:pt idx="1">
                  <c:v>10</c:v>
                </c:pt>
                <c:pt idx="2">
                  <c:v>6</c:v>
                </c:pt>
              </c:numCache>
            </c:numRef>
          </c:val>
          <c:extLst>
            <c:ext xmlns:c16="http://schemas.microsoft.com/office/drawing/2014/chart" uri="{C3380CC4-5D6E-409C-BE32-E72D297353CC}">
              <c16:uniqueId val="{00000001-41A8-492A-9F54-78F02F4BC5D9}"/>
            </c:ext>
          </c:extLst>
        </c:ser>
        <c:ser>
          <c:idx val="2"/>
          <c:order val="2"/>
          <c:tx>
            <c:strRef>
              <c:f>Hoja1!$D$1</c:f>
              <c:strCache>
                <c:ptCount val="1"/>
                <c:pt idx="0">
                  <c:v>3.-</c:v>
                </c:pt>
              </c:strCache>
            </c:strRef>
          </c:tx>
          <c:spPr>
            <a:solidFill>
              <a:schemeClr val="bg1">
                <a:lumMod val="85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P50.3.- &lt;&lt;Cree que en Los Cabos hay mayor seguridad que en el Caribe o Caribe mexicano&gt;&gt; En una escala de 5 puntos dónde 1 significa totalmente en desacuerdo y 5 significa totalmente de acuer (../..)</c:v>
                </c:pt>
                <c:pt idx="1">
                  <c:v>P50.3.- &lt;&lt;Cree que en Los Cabos hay más diversidad de actividades para realizar actividades que en el Caribe o Caribe mexicano&gt;&gt; En una escala de 5 puntos dónde 1 significa totalmente en desa (../..)</c:v>
                </c:pt>
                <c:pt idx="2">
                  <c:v>P50.3.- &lt;&lt;Cree que la calidad en el servicio que hay en Los Cabos es mejor que en el Caribe o Caribe mexicano&gt;&gt; En una escala de 5 puntos dónde 1 significa totalmente en desacuerdo y 5 signif (../..)</c:v>
                </c:pt>
              </c:strCache>
            </c:strRef>
          </c:cat>
          <c:val>
            <c:numRef>
              <c:f>Hoja1!$D$2:$D$4</c:f>
              <c:numCache>
                <c:formatCode>0</c:formatCode>
                <c:ptCount val="3"/>
                <c:pt idx="0">
                  <c:v>35</c:v>
                </c:pt>
                <c:pt idx="1">
                  <c:v>49</c:v>
                </c:pt>
                <c:pt idx="2">
                  <c:v>54</c:v>
                </c:pt>
              </c:numCache>
            </c:numRef>
          </c:val>
          <c:extLst>
            <c:ext xmlns:c16="http://schemas.microsoft.com/office/drawing/2014/chart" uri="{C3380CC4-5D6E-409C-BE32-E72D297353CC}">
              <c16:uniqueId val="{00000002-41A8-492A-9F54-78F02F4BC5D9}"/>
            </c:ext>
          </c:extLst>
        </c:ser>
        <c:ser>
          <c:idx val="3"/>
          <c:order val="3"/>
          <c:tx>
            <c:strRef>
              <c:f>Hoja1!$E$1</c:f>
              <c:strCache>
                <c:ptCount val="1"/>
                <c:pt idx="0">
                  <c:v>4.-</c:v>
                </c:pt>
              </c:strCache>
            </c:strRef>
          </c:tx>
          <c:spPr>
            <a:solidFill>
              <a:srgbClr val="0070C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P50.3.- &lt;&lt;Cree que en Los Cabos hay mayor seguridad que en el Caribe o Caribe mexicano&gt;&gt; En una escala de 5 puntos dónde 1 significa totalmente en desacuerdo y 5 significa totalmente de acuer (../..)</c:v>
                </c:pt>
                <c:pt idx="1">
                  <c:v>P50.3.- &lt;&lt;Cree que en Los Cabos hay más diversidad de actividades para realizar actividades que en el Caribe o Caribe mexicano&gt;&gt; En una escala de 5 puntos dónde 1 significa totalmente en desa (../..)</c:v>
                </c:pt>
                <c:pt idx="2">
                  <c:v>P50.3.- &lt;&lt;Cree que la calidad en el servicio que hay en Los Cabos es mejor que en el Caribe o Caribe mexicano&gt;&gt; En una escala de 5 puntos dónde 1 significa totalmente en desacuerdo y 5 signif (../..)</c:v>
                </c:pt>
              </c:strCache>
            </c:strRef>
          </c:cat>
          <c:val>
            <c:numRef>
              <c:f>Hoja1!$E$2:$E$4</c:f>
              <c:numCache>
                <c:formatCode>0</c:formatCode>
                <c:ptCount val="3"/>
                <c:pt idx="0">
                  <c:v>27</c:v>
                </c:pt>
                <c:pt idx="1">
                  <c:v>22</c:v>
                </c:pt>
                <c:pt idx="2">
                  <c:v>20</c:v>
                </c:pt>
              </c:numCache>
            </c:numRef>
          </c:val>
          <c:extLst>
            <c:ext xmlns:c16="http://schemas.microsoft.com/office/drawing/2014/chart" uri="{C3380CC4-5D6E-409C-BE32-E72D297353CC}">
              <c16:uniqueId val="{00000003-41A8-492A-9F54-78F02F4BC5D9}"/>
            </c:ext>
          </c:extLst>
        </c:ser>
        <c:ser>
          <c:idx val="4"/>
          <c:order val="4"/>
          <c:tx>
            <c:strRef>
              <c:f>Hoja1!$F$1</c:f>
              <c:strCache>
                <c:ptCount val="1"/>
                <c:pt idx="0">
                  <c:v>5. Totalmente de acuerdo</c:v>
                </c:pt>
              </c:strCache>
            </c:strRef>
          </c:tx>
          <c:spPr>
            <a:solidFill>
              <a:srgbClr val="00206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P50.3.- &lt;&lt;Cree que en Los Cabos hay mayor seguridad que en el Caribe o Caribe mexicano&gt;&gt; En una escala de 5 puntos dónde 1 significa totalmente en desacuerdo y 5 significa totalmente de acuer (../..)</c:v>
                </c:pt>
                <c:pt idx="1">
                  <c:v>P50.3.- &lt;&lt;Cree que en Los Cabos hay más diversidad de actividades para realizar actividades que en el Caribe o Caribe mexicano&gt;&gt; En una escala de 5 puntos dónde 1 significa totalmente en desa (../..)</c:v>
                </c:pt>
                <c:pt idx="2">
                  <c:v>P50.3.- &lt;&lt;Cree que la calidad en el servicio que hay en Los Cabos es mejor que en el Caribe o Caribe mexicano&gt;&gt; En una escala de 5 puntos dónde 1 significa totalmente en desacuerdo y 5 signif (../..)</c:v>
                </c:pt>
              </c:strCache>
            </c:strRef>
          </c:cat>
          <c:val>
            <c:numRef>
              <c:f>Hoja1!$F$2:$F$4</c:f>
              <c:numCache>
                <c:formatCode>0</c:formatCode>
                <c:ptCount val="3"/>
                <c:pt idx="0">
                  <c:v>34</c:v>
                </c:pt>
                <c:pt idx="1">
                  <c:v>18</c:v>
                </c:pt>
                <c:pt idx="2">
                  <c:v>19</c:v>
                </c:pt>
              </c:numCache>
            </c:numRef>
          </c:val>
          <c:extLst>
            <c:ext xmlns:c16="http://schemas.microsoft.com/office/drawing/2014/chart" uri="{C3380CC4-5D6E-409C-BE32-E72D297353CC}">
              <c16:uniqueId val="{00000004-41A8-492A-9F54-78F02F4BC5D9}"/>
            </c:ext>
          </c:extLst>
        </c:ser>
        <c:dLbls>
          <c:showLegendKey val="0"/>
          <c:showVal val="0"/>
          <c:showCatName val="0"/>
          <c:showSerName val="0"/>
          <c:showPercent val="0"/>
          <c:showBubbleSize val="0"/>
        </c:dLbls>
        <c:gapWidth val="150"/>
        <c:overlap val="100"/>
        <c:axId val="835940208"/>
        <c:axId val="835940688"/>
      </c:barChart>
      <c:catAx>
        <c:axId val="835940208"/>
        <c:scaling>
          <c:orientation val="maxMin"/>
        </c:scaling>
        <c:delete val="1"/>
        <c:axPos val="l"/>
        <c:numFmt formatCode="General" sourceLinked="1"/>
        <c:majorTickMark val="none"/>
        <c:minorTickMark val="none"/>
        <c:tickLblPos val="nextTo"/>
        <c:crossAx val="835940688"/>
        <c:crosses val="autoZero"/>
        <c:auto val="1"/>
        <c:lblAlgn val="ctr"/>
        <c:lblOffset val="100"/>
        <c:noMultiLvlLbl val="0"/>
      </c:catAx>
      <c:valAx>
        <c:axId val="835940688"/>
        <c:scaling>
          <c:orientation val="minMax"/>
        </c:scaling>
        <c:delete val="1"/>
        <c:axPos val="t"/>
        <c:numFmt formatCode="0%" sourceLinked="1"/>
        <c:majorTickMark val="none"/>
        <c:minorTickMark val="none"/>
        <c:tickLblPos val="nextTo"/>
        <c:crossAx val="835940208"/>
        <c:crosses val="autoZero"/>
        <c:crossBetween val="between"/>
      </c:valAx>
      <c:spPr>
        <a:noFill/>
        <a:ln>
          <a:noFill/>
        </a:ln>
        <a:effectLst/>
      </c:spPr>
    </c:plotArea>
    <c:legend>
      <c:legendPos val="t"/>
      <c:layout>
        <c:manualLayout>
          <c:xMode val="edge"/>
          <c:yMode val="edge"/>
          <c:x val="0"/>
          <c:y val="2.8125003460261252E-2"/>
          <c:w val="1"/>
          <c:h val="9.592471652617083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943915201044098E-2"/>
          <c:y val="6.1691213616756696E-2"/>
          <c:w val="0.90905608479895594"/>
          <c:h val="0.93323545317944534"/>
        </c:manualLayout>
      </c:layout>
      <c:barChart>
        <c:barDir val="col"/>
        <c:grouping val="clustered"/>
        <c:varyColors val="0"/>
        <c:ser>
          <c:idx val="0"/>
          <c:order val="0"/>
          <c:tx>
            <c:strRef>
              <c:f>Hoja1!$B$1</c:f>
              <c:strCache>
                <c:ptCount val="1"/>
                <c:pt idx="0">
                  <c:v>NPS</c:v>
                </c:pt>
              </c:strCache>
            </c:strRef>
          </c:tx>
          <c:spPr>
            <a:solidFill>
              <a:srgbClr val="00587A"/>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2-9EB5-C146-8317-34A2808F86EA}"/>
              </c:ext>
            </c:extLst>
          </c:dPt>
          <c:dPt>
            <c:idx val="1"/>
            <c:invertIfNegative val="0"/>
            <c:bubble3D val="0"/>
            <c:spPr>
              <a:solidFill>
                <a:srgbClr val="FFC000"/>
              </a:solidFill>
              <a:ln>
                <a:noFill/>
              </a:ln>
              <a:effectLst/>
            </c:spPr>
            <c:extLst>
              <c:ext xmlns:c16="http://schemas.microsoft.com/office/drawing/2014/chart" uri="{C3380CC4-5D6E-409C-BE32-E72D297353CC}">
                <c16:uniqueId val="{0000000B-2C4D-CE4F-BDD1-52C278C1AC2F}"/>
              </c:ext>
            </c:extLst>
          </c:dPt>
          <c:dPt>
            <c:idx val="5"/>
            <c:invertIfNegative val="0"/>
            <c:bubble3D val="0"/>
            <c:spPr>
              <a:solidFill>
                <a:srgbClr val="C19306"/>
              </a:solidFill>
              <a:ln>
                <a:noFill/>
              </a:ln>
              <a:effectLst/>
            </c:spPr>
            <c:extLst>
              <c:ext xmlns:c16="http://schemas.microsoft.com/office/drawing/2014/chart" uri="{C3380CC4-5D6E-409C-BE32-E72D297353CC}">
                <c16:uniqueId val="{00000009-2C4D-CE4F-BDD1-52C278C1AC2F}"/>
              </c:ext>
            </c:extLst>
          </c:dPt>
          <c:dPt>
            <c:idx val="6"/>
            <c:invertIfNegative val="0"/>
            <c:bubble3D val="0"/>
            <c:spPr>
              <a:solidFill>
                <a:srgbClr val="C19306"/>
              </a:solidFill>
              <a:ln>
                <a:noFill/>
              </a:ln>
              <a:effectLst/>
            </c:spPr>
            <c:extLst>
              <c:ext xmlns:c16="http://schemas.microsoft.com/office/drawing/2014/chart" uri="{C3380CC4-5D6E-409C-BE32-E72D297353CC}">
                <c16:uniqueId val="{00000008-71BF-4A83-B9DF-FD3BC9F7979E}"/>
              </c:ext>
            </c:extLst>
          </c:dPt>
          <c:dPt>
            <c:idx val="7"/>
            <c:invertIfNegative val="0"/>
            <c:bubble3D val="0"/>
            <c:spPr>
              <a:solidFill>
                <a:srgbClr val="C19306"/>
              </a:solidFill>
              <a:ln>
                <a:noFill/>
              </a:ln>
              <a:effectLst/>
            </c:spPr>
            <c:extLst>
              <c:ext xmlns:c16="http://schemas.microsoft.com/office/drawing/2014/chart" uri="{C3380CC4-5D6E-409C-BE32-E72D297353CC}">
                <c16:uniqueId val="{00000013-CACB-4CB1-AEB3-BB6CF95FC050}"/>
              </c:ext>
            </c:extLst>
          </c:dPt>
          <c:dPt>
            <c:idx val="8"/>
            <c:invertIfNegative val="0"/>
            <c:bubble3D val="0"/>
            <c:spPr>
              <a:solidFill>
                <a:srgbClr val="C19306"/>
              </a:solidFill>
              <a:ln>
                <a:noFill/>
              </a:ln>
              <a:effectLst/>
            </c:spPr>
            <c:extLst>
              <c:ext xmlns:c16="http://schemas.microsoft.com/office/drawing/2014/chart" uri="{C3380CC4-5D6E-409C-BE32-E72D297353CC}">
                <c16:uniqueId val="{00000007-2C4D-CE4F-BDD1-52C278C1AC2F}"/>
              </c:ext>
            </c:extLst>
          </c:dPt>
          <c:dPt>
            <c:idx val="9"/>
            <c:invertIfNegative val="0"/>
            <c:bubble3D val="0"/>
            <c:spPr>
              <a:solidFill>
                <a:srgbClr val="EBB901"/>
              </a:solidFill>
              <a:ln>
                <a:noFill/>
              </a:ln>
              <a:effectLst/>
            </c:spPr>
            <c:extLst>
              <c:ext xmlns:c16="http://schemas.microsoft.com/office/drawing/2014/chart" uri="{C3380CC4-5D6E-409C-BE32-E72D297353CC}">
                <c16:uniqueId val="{00000006-2C4D-CE4F-BDD1-52C278C1AC2F}"/>
              </c:ext>
            </c:extLst>
          </c:dPt>
          <c:dPt>
            <c:idx val="10"/>
            <c:invertIfNegative val="0"/>
            <c:bubble3D val="0"/>
            <c:spPr>
              <a:solidFill>
                <a:srgbClr val="EBB901"/>
              </a:solidFill>
              <a:ln>
                <a:noFill/>
              </a:ln>
              <a:effectLst/>
            </c:spPr>
            <c:extLst>
              <c:ext xmlns:c16="http://schemas.microsoft.com/office/drawing/2014/chart" uri="{C3380CC4-5D6E-409C-BE32-E72D297353CC}">
                <c16:uniqueId val="{0000000E-71BF-4A83-B9DF-FD3BC9F7979E}"/>
              </c:ext>
            </c:extLst>
          </c:dPt>
          <c:dPt>
            <c:idx val="11"/>
            <c:invertIfNegative val="0"/>
            <c:bubble3D val="0"/>
            <c:spPr>
              <a:solidFill>
                <a:srgbClr val="EBB901"/>
              </a:solidFill>
              <a:ln>
                <a:noFill/>
              </a:ln>
              <a:effectLst/>
            </c:spPr>
            <c:extLst>
              <c:ext xmlns:c16="http://schemas.microsoft.com/office/drawing/2014/chart" uri="{C3380CC4-5D6E-409C-BE32-E72D297353CC}">
                <c16:uniqueId val="{00000014-CACB-4CB1-AEB3-BB6CF95FC050}"/>
              </c:ext>
            </c:extLst>
          </c:dPt>
          <c:dPt>
            <c:idx val="12"/>
            <c:invertIfNegative val="0"/>
            <c:bubble3D val="0"/>
            <c:spPr>
              <a:solidFill>
                <a:srgbClr val="FAD86A"/>
              </a:solidFill>
              <a:ln>
                <a:noFill/>
              </a:ln>
              <a:effectLst/>
            </c:spPr>
            <c:extLst>
              <c:ext xmlns:c16="http://schemas.microsoft.com/office/drawing/2014/chart" uri="{C3380CC4-5D6E-409C-BE32-E72D297353CC}">
                <c16:uniqueId val="{00000004-2C4D-CE4F-BDD1-52C278C1AC2F}"/>
              </c:ext>
            </c:extLst>
          </c:dPt>
          <c:dPt>
            <c:idx val="13"/>
            <c:invertIfNegative val="0"/>
            <c:bubble3D val="0"/>
            <c:spPr>
              <a:solidFill>
                <a:srgbClr val="FAD86A"/>
              </a:solidFill>
              <a:ln>
                <a:noFill/>
              </a:ln>
              <a:effectLst/>
            </c:spPr>
            <c:extLst>
              <c:ext xmlns:c16="http://schemas.microsoft.com/office/drawing/2014/chart" uri="{C3380CC4-5D6E-409C-BE32-E72D297353CC}">
                <c16:uniqueId val="{00000012-71BF-4A83-B9DF-FD3BC9F7979E}"/>
              </c:ext>
            </c:extLst>
          </c:dPt>
          <c:dLbls>
            <c:dLbl>
              <c:idx val="0"/>
              <c:layout>
                <c:manualLayout>
                  <c:x val="2.0144485129959316E-3"/>
                  <c:y val="5.4594656171882893E-3"/>
                </c:manualLayout>
              </c:layout>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0213B"/>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B5-C146-8317-34A2808F86EA}"/>
                </c:ext>
              </c:extLst>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B-2C4D-CE4F-BDD1-52C278C1AC2F}"/>
                </c:ext>
              </c:extLst>
            </c:dLbl>
            <c:dLbl>
              <c:idx val="6"/>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19306"/>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8-71BF-4A83-B9DF-FD3BC9F7979E}"/>
                </c:ext>
              </c:extLst>
            </c:dLbl>
            <c:dLbl>
              <c:idx val="7"/>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19306"/>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13-CACB-4CB1-AEB3-BB6CF95FC050}"/>
                </c:ext>
              </c:extLst>
            </c:dLbl>
            <c:dLbl>
              <c:idx val="8"/>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19306"/>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7-2C4D-CE4F-BDD1-52C278C1AC2F}"/>
                </c:ext>
              </c:extLst>
            </c:dLbl>
            <c:dLbl>
              <c:idx val="10"/>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BB901"/>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0E-71BF-4A83-B9DF-FD3BC9F7979E}"/>
                </c:ext>
              </c:extLst>
            </c:dLbl>
            <c:dLbl>
              <c:idx val="11"/>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BB901"/>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extLst>
                <c:ext xmlns:c16="http://schemas.microsoft.com/office/drawing/2014/chart" uri="{C3380CC4-5D6E-409C-BE32-E72D297353CC}">
                  <c16:uniqueId val="{00000014-CACB-4CB1-AEB3-BB6CF95FC05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587A"/>
                    </a:solidFill>
                    <a:latin typeface="Trebuchet MS" panose="020B0703020202090204" pitchFamily="34" charset="0"/>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2"/>
                <c:pt idx="1">
                  <c:v>Total</c:v>
                </c:pt>
              </c:strCache>
            </c:strRef>
          </c:cat>
          <c:val>
            <c:numRef>
              <c:f>Hoja1!$B$2:$B$3</c:f>
              <c:numCache>
                <c:formatCode>General</c:formatCode>
                <c:ptCount val="2"/>
                <c:pt idx="0">
                  <c:v>90</c:v>
                </c:pt>
                <c:pt idx="1">
                  <c:v>93</c:v>
                </c:pt>
              </c:numCache>
            </c:numRef>
          </c:val>
          <c:extLst>
            <c:ext xmlns:c16="http://schemas.microsoft.com/office/drawing/2014/chart" uri="{C3380CC4-5D6E-409C-BE32-E72D297353CC}">
              <c16:uniqueId val="{00000000-F217-4DD3-B124-EE10A0FE8551}"/>
            </c:ext>
          </c:extLst>
        </c:ser>
        <c:dLbls>
          <c:showLegendKey val="0"/>
          <c:showVal val="0"/>
          <c:showCatName val="0"/>
          <c:showSerName val="0"/>
          <c:showPercent val="0"/>
          <c:showBubbleSize val="0"/>
        </c:dLbls>
        <c:gapWidth val="350"/>
        <c:axId val="1853933263"/>
        <c:axId val="110650528"/>
      </c:barChart>
      <c:catAx>
        <c:axId val="1853933263"/>
        <c:scaling>
          <c:orientation val="minMax"/>
        </c:scaling>
        <c:delete val="1"/>
        <c:axPos val="b"/>
        <c:numFmt formatCode="General" sourceLinked="1"/>
        <c:majorTickMark val="out"/>
        <c:minorTickMark val="none"/>
        <c:tickLblPos val="nextTo"/>
        <c:crossAx val="110650528"/>
        <c:crosses val="autoZero"/>
        <c:auto val="1"/>
        <c:lblAlgn val="ctr"/>
        <c:lblOffset val="100"/>
        <c:noMultiLvlLbl val="0"/>
      </c:catAx>
      <c:valAx>
        <c:axId val="110650528"/>
        <c:scaling>
          <c:orientation val="minMax"/>
          <c:min val="0"/>
        </c:scaling>
        <c:delete val="1"/>
        <c:axPos val="l"/>
        <c:numFmt formatCode="General" sourceLinked="1"/>
        <c:majorTickMark val="out"/>
        <c:minorTickMark val="none"/>
        <c:tickLblPos val="nextTo"/>
        <c:crossAx val="1853933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8447477976205"/>
          <c:y val="0"/>
          <c:w val="0.47017039480291584"/>
          <c:h val="1"/>
        </c:manualLayout>
      </c:layout>
      <c:barChart>
        <c:barDir val="col"/>
        <c:grouping val="percentStacked"/>
        <c:varyColors val="0"/>
        <c:ser>
          <c:idx val="0"/>
          <c:order val="0"/>
          <c:tx>
            <c:strRef>
              <c:f>Hoja1!$B$1</c:f>
              <c:strCache>
                <c:ptCount val="1"/>
                <c:pt idx="0">
                  <c:v>1 Definitivamente no lo recomendaría </c:v>
                </c:pt>
              </c:strCache>
            </c:strRef>
          </c:tx>
          <c:spPr>
            <a:solidFill>
              <a:srgbClr val="08FFFF"/>
            </a:solidFill>
            <a:ln>
              <a:noFill/>
            </a:ln>
            <a:effectLst/>
          </c:spPr>
          <c:invertIfNegative val="0"/>
          <c:dLbls>
            <c:dLbl>
              <c:idx val="0"/>
              <c:layout>
                <c:manualLayout>
                  <c:x val="-3.9062547942855783E-2"/>
                  <c:y val="0"/>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0642117330134677E-2"/>
                      <c:h val="5.1245969729936225E-2"/>
                    </c:manualLayout>
                  </c15:layout>
                </c:ext>
                <c:ext xmlns:c16="http://schemas.microsoft.com/office/drawing/2014/chart" uri="{C3380CC4-5D6E-409C-BE32-E72D297353CC}">
                  <c16:uniqueId val="{00000000-F895-4687-81EA-E907669C823B}"/>
                </c:ext>
              </c:extLst>
            </c:dLbl>
            <c:dLbl>
              <c:idx val="1"/>
              <c:layout>
                <c:manualLayout>
                  <c:x val="4.8377810565771708E-2"/>
                  <c:y val="-1.0281868936126115E-2"/>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7135728872392512E-2"/>
                      <c:h val="3.8299961787069778E-2"/>
                    </c:manualLayout>
                  </c15:layout>
                </c:ext>
                <c:ext xmlns:c16="http://schemas.microsoft.com/office/drawing/2014/chart" uri="{C3380CC4-5D6E-409C-BE32-E72D297353CC}">
                  <c16:uniqueId val="{00000000-4D79-441E-B8A6-9C422AEA397C}"/>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General</c:formatCode>
                <c:ptCount val="2"/>
                <c:pt idx="0" formatCode="0">
                  <c:v>1</c:v>
                </c:pt>
              </c:numCache>
            </c:numRef>
          </c:val>
          <c:extLst>
            <c:ext xmlns:c16="http://schemas.microsoft.com/office/drawing/2014/chart" uri="{C3380CC4-5D6E-409C-BE32-E72D297353CC}">
              <c16:uniqueId val="{00000000-6DC0-46ED-A88E-343D1496E48B}"/>
            </c:ext>
          </c:extLst>
        </c:ser>
        <c:ser>
          <c:idx val="1"/>
          <c:order val="1"/>
          <c:tx>
            <c:strRef>
              <c:f>Hoja1!$C$1</c:f>
              <c:strCache>
                <c:ptCount val="1"/>
                <c:pt idx="0">
                  <c:v>2</c:v>
                </c:pt>
              </c:strCache>
            </c:strRef>
          </c:tx>
          <c:spPr>
            <a:solidFill>
              <a:srgbClr val="06D6FF"/>
            </a:solidFill>
            <a:ln>
              <a:noFill/>
            </a:ln>
            <a:effectLst/>
          </c:spPr>
          <c:invertIfNegative val="0"/>
          <c:dLbls>
            <c:dLbl>
              <c:idx val="0"/>
              <c:layout>
                <c:manualLayout>
                  <c:x val="9.9071549412815783E-3"/>
                  <c:y val="-4.47563054409939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95-4687-81EA-E907669C823B}"/>
                </c:ext>
              </c:extLst>
            </c:dLbl>
            <c:dLbl>
              <c:idx val="1"/>
              <c:layout>
                <c:manualLayout>
                  <c:x val="3.0527316407955481E-2"/>
                  <c:y val="-6.713445816149014E-3"/>
                </c:manualLayout>
              </c:layout>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0642117330134677E-2"/>
                      <c:h val="3.7819078097638521E-2"/>
                    </c:manualLayout>
                  </c15:layout>
                </c:ext>
                <c:ext xmlns:c16="http://schemas.microsoft.com/office/drawing/2014/chart" uri="{C3380CC4-5D6E-409C-BE32-E72D297353CC}">
                  <c16:uniqueId val="{00000001-0111-4C69-8181-02DBC768E372}"/>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0</c:formatCode>
                <c:ptCount val="2"/>
                <c:pt idx="0">
                  <c:v>3</c:v>
                </c:pt>
                <c:pt idx="1">
                  <c:v>1</c:v>
                </c:pt>
              </c:numCache>
            </c:numRef>
          </c:val>
          <c:extLst>
            <c:ext xmlns:c16="http://schemas.microsoft.com/office/drawing/2014/chart" uri="{C3380CC4-5D6E-409C-BE32-E72D297353CC}">
              <c16:uniqueId val="{00000007-6DC0-46ED-A88E-343D1496E48B}"/>
            </c:ext>
          </c:extLst>
        </c:ser>
        <c:ser>
          <c:idx val="2"/>
          <c:order val="2"/>
          <c:tx>
            <c:strRef>
              <c:f>Hoja1!$D$1</c:f>
              <c:strCache>
                <c:ptCount val="1"/>
                <c:pt idx="0">
                  <c:v>3</c:v>
                </c:pt>
              </c:strCache>
            </c:strRef>
          </c:tx>
          <c:spPr>
            <a:solidFill>
              <a:srgbClr val="00A8EC"/>
            </a:solidFill>
            <a:ln>
              <a:noFill/>
            </a:ln>
            <a:effectLst/>
          </c:spPr>
          <c:invertIfNegative val="0"/>
          <c:dLbls>
            <c:dLbl>
              <c:idx val="0"/>
              <c:layout>
                <c:manualLayout>
                  <c:x val="0"/>
                  <c:y val="-1.5422803404189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79-441E-B8A6-9C422AEA397C}"/>
                </c:ext>
              </c:extLst>
            </c:dLbl>
            <c:dLbl>
              <c:idx val="1"/>
              <c:layout>
                <c:manualLayout>
                  <c:x val="0"/>
                  <c:y val="-1.5422803404189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52-4CEF-9C6B-979EBF02D720}"/>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0</c:formatCode>
                <c:ptCount val="2"/>
                <c:pt idx="0">
                  <c:v>10</c:v>
                </c:pt>
                <c:pt idx="1">
                  <c:v>6</c:v>
                </c:pt>
              </c:numCache>
            </c:numRef>
          </c:val>
          <c:extLst>
            <c:ext xmlns:c16="http://schemas.microsoft.com/office/drawing/2014/chart" uri="{C3380CC4-5D6E-409C-BE32-E72D297353CC}">
              <c16:uniqueId val="{00000008-6DC0-46ED-A88E-343D1496E48B}"/>
            </c:ext>
          </c:extLst>
        </c:ser>
        <c:ser>
          <c:idx val="3"/>
          <c:order val="3"/>
          <c:tx>
            <c:strRef>
              <c:f>Hoja1!$E$1</c:f>
              <c:strCache>
                <c:ptCount val="1"/>
                <c:pt idx="0">
                  <c:v>4</c:v>
                </c:pt>
              </c:strCache>
            </c:strRef>
          </c:tx>
          <c:spPr>
            <a:solidFill>
              <a:srgbClr val="038ABF"/>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Hoja1!$E$2:$E$3</c:f>
              <c:numCache>
                <c:formatCode>0</c:formatCode>
                <c:ptCount val="2"/>
                <c:pt idx="0">
                  <c:v>28</c:v>
                </c:pt>
                <c:pt idx="1">
                  <c:v>18</c:v>
                </c:pt>
              </c:numCache>
            </c:numRef>
          </c:val>
          <c:extLst>
            <c:ext xmlns:c16="http://schemas.microsoft.com/office/drawing/2014/chart" uri="{C3380CC4-5D6E-409C-BE32-E72D297353CC}">
              <c16:uniqueId val="{00000009-6DC0-46ED-A88E-343D1496E48B}"/>
            </c:ext>
          </c:extLst>
        </c:ser>
        <c:ser>
          <c:idx val="4"/>
          <c:order val="4"/>
          <c:tx>
            <c:strRef>
              <c:f>Hoja1!$F$1</c:f>
              <c:strCache>
                <c:ptCount val="1"/>
                <c:pt idx="0">
                  <c:v>5 Definitivamente lo recomendaría</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Hoja1!$F$2:$F$3</c:f>
              <c:numCache>
                <c:formatCode>0</c:formatCode>
                <c:ptCount val="2"/>
                <c:pt idx="0">
                  <c:v>58</c:v>
                </c:pt>
                <c:pt idx="1">
                  <c:v>75</c:v>
                </c:pt>
              </c:numCache>
            </c:numRef>
          </c:val>
          <c:extLst>
            <c:ext xmlns:c16="http://schemas.microsoft.com/office/drawing/2014/chart" uri="{C3380CC4-5D6E-409C-BE32-E72D297353CC}">
              <c16:uniqueId val="{0000000A-6DC0-46ED-A88E-343D1496E48B}"/>
            </c:ext>
          </c:extLst>
        </c:ser>
        <c:dLbls>
          <c:showLegendKey val="0"/>
          <c:showVal val="0"/>
          <c:showCatName val="0"/>
          <c:showSerName val="0"/>
          <c:showPercent val="0"/>
          <c:showBubbleSize val="0"/>
        </c:dLbls>
        <c:gapWidth val="1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1"/>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egendEntry>
        <c:idx val="4"/>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ayout>
        <c:manualLayout>
          <c:xMode val="edge"/>
          <c:yMode val="edge"/>
          <c:x val="0"/>
          <c:y val="4.6268410212567522E-2"/>
          <c:w val="0.43239091830186438"/>
          <c:h val="0.9525868210728117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12414854685109"/>
          <c:y val="0"/>
          <c:w val="0.54801660504879579"/>
          <c:h val="0.99492673712788615"/>
        </c:manualLayout>
      </c:layout>
      <c:barChart>
        <c:barDir val="col"/>
        <c:grouping val="percentStacked"/>
        <c:varyColors val="0"/>
        <c:ser>
          <c:idx val="0"/>
          <c:order val="0"/>
          <c:tx>
            <c:strRef>
              <c:f>Hoja1!$B$1</c:f>
              <c:strCache>
                <c:ptCount val="1"/>
                <c:pt idx="0">
                  <c:v>(1) Mucho peor de lo esperado</c:v>
                </c:pt>
              </c:strCache>
            </c:strRef>
          </c:tx>
          <c:spPr>
            <a:solidFill>
              <a:srgbClr val="08FFFF"/>
            </a:solidFill>
            <a:ln>
              <a:noFill/>
            </a:ln>
            <a:effectLst/>
          </c:spPr>
          <c:invertIfNegative val="0"/>
          <c:dLbls>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7135728872392512E-2"/>
                      <c:h val="4.5980790724779071E-2"/>
                    </c:manualLayout>
                  </c15:layout>
                </c:ext>
                <c:ext xmlns:c16="http://schemas.microsoft.com/office/drawing/2014/chart" uri="{C3380CC4-5D6E-409C-BE32-E72D297353CC}">
                  <c16:uniqueId val="{00000000-08D9-4E8E-B779-A9326243B60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3</c:v>
                </c:pt>
                <c:pt idx="1">
                  <c:v>2</c:v>
                </c:pt>
              </c:numCache>
            </c:numRef>
          </c:val>
          <c:extLst>
            <c:ext xmlns:c16="http://schemas.microsoft.com/office/drawing/2014/chart" uri="{C3380CC4-5D6E-409C-BE32-E72D297353CC}">
              <c16:uniqueId val="{00000001-2016-D946-9EA1-451B4949FFA0}"/>
            </c:ext>
          </c:extLst>
        </c:ser>
        <c:ser>
          <c:idx val="1"/>
          <c:order val="1"/>
          <c:tx>
            <c:strRef>
              <c:f>Hoja1!$C$1</c:f>
              <c:strCache>
                <c:ptCount val="1"/>
                <c:pt idx="0">
                  <c:v>(2) Peor de lo esperado</c:v>
                </c:pt>
              </c:strCache>
            </c:strRef>
          </c:tx>
          <c:spPr>
            <a:solidFill>
              <a:srgbClr val="06D6FF"/>
            </a:solidFill>
            <a:ln>
              <a:noFill/>
            </a:ln>
            <a:effectLst/>
          </c:spPr>
          <c:invertIfNegative val="0"/>
          <c:dLbls>
            <c:dLbl>
              <c:idx val="0"/>
              <c:layout>
                <c:manualLayout>
                  <c:x val="0"/>
                  <c:y val="-2.2000378337214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1E-4B32-AC49-BE0580D7604F}"/>
                </c:ext>
              </c:extLst>
            </c:dLbl>
            <c:dLbl>
              <c:idx val="1"/>
              <c:layout>
                <c:manualLayout>
                  <c:x val="-2.3037052650369248E-3"/>
                  <c:y val="-2.2000378337214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0E-4591-8E09-D2D4847C6793}"/>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0</c:formatCode>
                <c:ptCount val="2"/>
                <c:pt idx="0">
                  <c:v>3</c:v>
                </c:pt>
                <c:pt idx="1">
                  <c:v>2</c:v>
                </c:pt>
              </c:numCache>
            </c:numRef>
          </c:val>
          <c:extLst>
            <c:ext xmlns:c16="http://schemas.microsoft.com/office/drawing/2014/chart" uri="{C3380CC4-5D6E-409C-BE32-E72D297353CC}">
              <c16:uniqueId val="{00000002-2016-D946-9EA1-451B4949FFA0}"/>
            </c:ext>
          </c:extLst>
        </c:ser>
        <c:ser>
          <c:idx val="2"/>
          <c:order val="2"/>
          <c:tx>
            <c:strRef>
              <c:f>Hoja1!$D$1</c:f>
              <c:strCache>
                <c:ptCount val="1"/>
                <c:pt idx="0">
                  <c:v>(3) Tal como lo esperaba</c:v>
                </c:pt>
              </c:strCache>
            </c:strRef>
          </c:tx>
          <c:spPr>
            <a:solidFill>
              <a:srgbClr val="00A8EC"/>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0</c:formatCode>
                <c:ptCount val="2"/>
                <c:pt idx="0">
                  <c:v>28</c:v>
                </c:pt>
                <c:pt idx="1">
                  <c:v>31</c:v>
                </c:pt>
              </c:numCache>
            </c:numRef>
          </c:val>
          <c:extLst>
            <c:ext xmlns:c16="http://schemas.microsoft.com/office/drawing/2014/chart" uri="{C3380CC4-5D6E-409C-BE32-E72D297353CC}">
              <c16:uniqueId val="{00000003-2016-D946-9EA1-451B4949FFA0}"/>
            </c:ext>
          </c:extLst>
        </c:ser>
        <c:ser>
          <c:idx val="3"/>
          <c:order val="3"/>
          <c:tx>
            <c:strRef>
              <c:f>Hoja1!$E$1</c:f>
              <c:strCache>
                <c:ptCount val="1"/>
                <c:pt idx="0">
                  <c:v>(4) Mejor de lo esperado</c:v>
                </c:pt>
              </c:strCache>
            </c:strRef>
          </c:tx>
          <c:spPr>
            <a:solidFill>
              <a:srgbClr val="038ABF"/>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Hoja1!$E$2:$E$3</c:f>
              <c:numCache>
                <c:formatCode>0</c:formatCode>
                <c:ptCount val="2"/>
                <c:pt idx="0">
                  <c:v>49</c:v>
                </c:pt>
                <c:pt idx="1">
                  <c:v>39</c:v>
                </c:pt>
              </c:numCache>
            </c:numRef>
          </c:val>
          <c:extLst>
            <c:ext xmlns:c16="http://schemas.microsoft.com/office/drawing/2014/chart" uri="{C3380CC4-5D6E-409C-BE32-E72D297353CC}">
              <c16:uniqueId val="{00000004-2016-D946-9EA1-451B4949FFA0}"/>
            </c:ext>
          </c:extLst>
        </c:ser>
        <c:ser>
          <c:idx val="4"/>
          <c:order val="4"/>
          <c:tx>
            <c:strRef>
              <c:f>Hoja1!$F$1</c:f>
              <c:strCache>
                <c:ptCount val="1"/>
                <c:pt idx="0">
                  <c:v>(5) Mucho mejor de lo esperado</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Hoja1!$F$2:$F$3</c:f>
              <c:numCache>
                <c:formatCode>0</c:formatCode>
                <c:ptCount val="2"/>
                <c:pt idx="0">
                  <c:v>17</c:v>
                </c:pt>
                <c:pt idx="1">
                  <c:v>26</c:v>
                </c:pt>
              </c:numCache>
            </c:numRef>
          </c:val>
          <c:extLst>
            <c:ext xmlns:c16="http://schemas.microsoft.com/office/drawing/2014/chart" uri="{C3380CC4-5D6E-409C-BE32-E72D297353CC}">
              <c16:uniqueId val="{00000005-2016-D946-9EA1-451B4949FFA0}"/>
            </c:ext>
          </c:extLst>
        </c:ser>
        <c:dLbls>
          <c:showLegendKey val="0"/>
          <c:showVal val="0"/>
          <c:showCatName val="0"/>
          <c:showSerName val="0"/>
          <c:showPercent val="0"/>
          <c:showBubbleSize val="0"/>
        </c:dLbls>
        <c:gapWidth val="2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1"/>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egendEntry>
        <c:idx val="0"/>
        <c:txPr>
          <a:bodyPr rot="0" spcFirstLastPara="1" vertOverflow="ellipsis" vert="horz" wrap="square" anchor="ctr" anchorCtr="1"/>
          <a:lstStyle/>
          <a:p>
            <a:pPr algn="just">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egendEntry>
        <c:idx val="4"/>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ayout>
        <c:manualLayout>
          <c:xMode val="edge"/>
          <c:yMode val="edge"/>
          <c:x val="3.8291018064312878E-2"/>
          <c:y val="0"/>
          <c:w val="0.35542594571356834"/>
          <c:h val="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512414854685109"/>
          <c:y val="0"/>
          <c:w val="0.54801660504879579"/>
          <c:h val="0.99492673712788615"/>
        </c:manualLayout>
      </c:layout>
      <c:barChart>
        <c:barDir val="col"/>
        <c:grouping val="percentStacked"/>
        <c:varyColors val="0"/>
        <c:ser>
          <c:idx val="0"/>
          <c:order val="0"/>
          <c:tx>
            <c:strRef>
              <c:f>Hoja1!$B$1</c:f>
              <c:strCache>
                <c:ptCount val="1"/>
                <c:pt idx="0">
                  <c:v>Menos de lo esperado </c:v>
                </c:pt>
              </c:strCache>
            </c:strRef>
          </c:tx>
          <c:spPr>
            <a:solidFill>
              <a:srgbClr val="08FFFF"/>
            </a:solidFill>
            <a:ln>
              <a:noFill/>
            </a:ln>
            <a:effectLst/>
          </c:spPr>
          <c:invertIfNegative val="0"/>
          <c:dLbls>
            <c:dLbl>
              <c:idx val="1"/>
              <c:numFmt formatCode="#&quot;%&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3.7135728872392512E-2"/>
                      <c:h val="4.5980790724779071E-2"/>
                    </c:manualLayout>
                  </c15:layout>
                </c:ext>
                <c:ext xmlns:c16="http://schemas.microsoft.com/office/drawing/2014/chart" uri="{C3380CC4-5D6E-409C-BE32-E72D297353CC}">
                  <c16:uniqueId val="{00000000-08D9-4E8E-B779-A9326243B605}"/>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Hoja1!$B$2:$B$3</c:f>
              <c:numCache>
                <c:formatCode>0</c:formatCode>
                <c:ptCount val="2"/>
                <c:pt idx="0">
                  <c:v>6</c:v>
                </c:pt>
                <c:pt idx="1">
                  <c:v>4</c:v>
                </c:pt>
              </c:numCache>
            </c:numRef>
          </c:val>
          <c:extLst>
            <c:ext xmlns:c16="http://schemas.microsoft.com/office/drawing/2014/chart" uri="{C3380CC4-5D6E-409C-BE32-E72D297353CC}">
              <c16:uniqueId val="{00000001-2016-D946-9EA1-451B4949FFA0}"/>
            </c:ext>
          </c:extLst>
        </c:ser>
        <c:ser>
          <c:idx val="3"/>
          <c:order val="1"/>
          <c:tx>
            <c:strRef>
              <c:f>Hoja1!$C$1</c:f>
              <c:strCache>
                <c:ptCount val="1"/>
                <c:pt idx="0">
                  <c:v>Lo esperado </c:v>
                </c:pt>
              </c:strCache>
            </c:strRef>
          </c:tx>
          <c:spPr>
            <a:solidFill>
              <a:srgbClr val="038ABF"/>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Hoja1!$C$2:$C$3</c:f>
              <c:numCache>
                <c:formatCode>0</c:formatCode>
                <c:ptCount val="2"/>
                <c:pt idx="0">
                  <c:v>28</c:v>
                </c:pt>
                <c:pt idx="1">
                  <c:v>31</c:v>
                </c:pt>
              </c:numCache>
            </c:numRef>
          </c:val>
          <c:extLst>
            <c:ext xmlns:c16="http://schemas.microsoft.com/office/drawing/2014/chart" uri="{C3380CC4-5D6E-409C-BE32-E72D297353CC}">
              <c16:uniqueId val="{00000004-2016-D946-9EA1-451B4949FFA0}"/>
            </c:ext>
          </c:extLst>
        </c:ser>
        <c:ser>
          <c:idx val="4"/>
          <c:order val="2"/>
          <c:tx>
            <c:strRef>
              <c:f>Hoja1!$D$1</c:f>
              <c:strCache>
                <c:ptCount val="1"/>
                <c:pt idx="0">
                  <c:v>Más de lo esperado</c:v>
                </c:pt>
              </c:strCache>
            </c:strRef>
          </c:tx>
          <c:spPr>
            <a:solidFill>
              <a:srgbClr val="00587A"/>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Trebuchet MS" panose="020B070302020209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numCache>
            </c:numRef>
          </c:cat>
          <c:val>
            <c:numRef>
              <c:f>Hoja1!$D$2:$D$3</c:f>
              <c:numCache>
                <c:formatCode>0</c:formatCode>
                <c:ptCount val="2"/>
                <c:pt idx="0">
                  <c:v>66</c:v>
                </c:pt>
                <c:pt idx="1">
                  <c:v>65</c:v>
                </c:pt>
              </c:numCache>
            </c:numRef>
          </c:val>
          <c:extLst>
            <c:ext xmlns:c16="http://schemas.microsoft.com/office/drawing/2014/chart" uri="{C3380CC4-5D6E-409C-BE32-E72D297353CC}">
              <c16:uniqueId val="{00000005-2016-D946-9EA1-451B4949FFA0}"/>
            </c:ext>
          </c:extLst>
        </c:ser>
        <c:dLbls>
          <c:showLegendKey val="0"/>
          <c:showVal val="0"/>
          <c:showCatName val="0"/>
          <c:showSerName val="0"/>
          <c:showPercent val="0"/>
          <c:showBubbleSize val="0"/>
        </c:dLbls>
        <c:gapWidth val="200"/>
        <c:overlap val="100"/>
        <c:axId val="1853933263"/>
        <c:axId val="110650528"/>
      </c:barChart>
      <c:catAx>
        <c:axId val="1853933263"/>
        <c:scaling>
          <c:orientation val="minMax"/>
        </c:scaling>
        <c:delete val="1"/>
        <c:axPos val="b"/>
        <c:numFmt formatCode="General" sourceLinked="1"/>
        <c:majorTickMark val="none"/>
        <c:minorTickMark val="none"/>
        <c:tickLblPos val="nextTo"/>
        <c:crossAx val="110650528"/>
        <c:crosses val="autoZero"/>
        <c:auto val="1"/>
        <c:lblAlgn val="ctr"/>
        <c:lblOffset val="100"/>
        <c:noMultiLvlLbl val="1"/>
      </c:catAx>
      <c:valAx>
        <c:axId val="110650528"/>
        <c:scaling>
          <c:orientation val="minMax"/>
        </c:scaling>
        <c:delete val="1"/>
        <c:axPos val="l"/>
        <c:numFmt formatCode="0%" sourceLinked="1"/>
        <c:majorTickMark val="none"/>
        <c:minorTickMark val="none"/>
        <c:tickLblPos val="nextTo"/>
        <c:crossAx val="1853933263"/>
        <c:crosses val="autoZero"/>
        <c:crossBetween val="between"/>
      </c:valAx>
      <c:spPr>
        <a:noFill/>
        <a:ln>
          <a:noFill/>
        </a:ln>
        <a:effectLst/>
      </c:spPr>
    </c:plotArea>
    <c:legend>
      <c:legendPos val="l"/>
      <c:legendEntry>
        <c:idx val="0"/>
        <c:txPr>
          <a:bodyPr rot="0" spcFirstLastPara="1" vertOverflow="ellipsis" vert="horz" wrap="square" anchor="ctr" anchorCtr="1"/>
          <a:lstStyle/>
          <a:p>
            <a:pPr algn="just">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egendEntry>
        <c:idx val="2"/>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Entry>
      <c:layout>
        <c:manualLayout>
          <c:xMode val="edge"/>
          <c:yMode val="edge"/>
          <c:x val="0.15905997369200778"/>
          <c:y val="0"/>
          <c:w val="0.2346569900858734"/>
          <c:h val="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70302020209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10213B"/>
              </a:solidFill>
              <a:ln>
                <a:noFill/>
              </a:ln>
              <a:effectLst/>
            </c:spPr>
            <c:extLst>
              <c:ext xmlns:c16="http://schemas.microsoft.com/office/drawing/2014/chart" uri="{C3380CC4-5D6E-409C-BE32-E72D297353CC}">
                <c16:uniqueId val="{00000001-BF87-4297-9F84-A043557CD3ED}"/>
              </c:ext>
            </c:extLst>
          </c:dPt>
          <c:dPt>
            <c:idx val="1"/>
            <c:invertIfNegative val="0"/>
            <c:bubble3D val="0"/>
            <c:spPr>
              <a:solidFill>
                <a:srgbClr val="FFC000"/>
              </a:solidFill>
              <a:ln>
                <a:noFill/>
              </a:ln>
              <a:effectLst/>
            </c:spPr>
            <c:extLst>
              <c:ext xmlns:c16="http://schemas.microsoft.com/office/drawing/2014/chart" uri="{C3380CC4-5D6E-409C-BE32-E72D297353CC}">
                <c16:uniqueId val="{00000005-280F-445E-87CC-3C6BE895B303}"/>
              </c:ext>
            </c:extLst>
          </c:dPt>
          <c:dPt>
            <c:idx val="2"/>
            <c:invertIfNegative val="0"/>
            <c:bubble3D val="0"/>
            <c:spPr>
              <a:solidFill>
                <a:srgbClr val="FF9900"/>
              </a:solidFill>
              <a:ln>
                <a:noFill/>
              </a:ln>
              <a:effectLst/>
            </c:spPr>
            <c:extLst>
              <c:ext xmlns:c16="http://schemas.microsoft.com/office/drawing/2014/chart" uri="{C3380CC4-5D6E-409C-BE32-E72D297353CC}">
                <c16:uniqueId val="{0000000B-43DB-4B9D-A026-E93730CE05E2}"/>
              </c:ext>
            </c:extLst>
          </c:dPt>
          <c:dPt>
            <c:idx val="3"/>
            <c:invertIfNegative val="0"/>
            <c:bubble3D val="0"/>
            <c:spPr>
              <a:solidFill>
                <a:srgbClr val="10213B"/>
              </a:solidFill>
              <a:ln>
                <a:noFill/>
              </a:ln>
              <a:effectLst/>
            </c:spPr>
            <c:extLst>
              <c:ext xmlns:c16="http://schemas.microsoft.com/office/drawing/2014/chart" uri="{C3380CC4-5D6E-409C-BE32-E72D297353CC}">
                <c16:uniqueId val="{00000007-51F7-41E9-9212-7C73E3E8DF4B}"/>
              </c:ext>
            </c:extLst>
          </c:dPt>
          <c:dPt>
            <c:idx val="4"/>
            <c:invertIfNegative val="0"/>
            <c:bubble3D val="0"/>
            <c:spPr>
              <a:solidFill>
                <a:srgbClr val="FFC000"/>
              </a:solidFill>
              <a:ln>
                <a:noFill/>
              </a:ln>
              <a:effectLst/>
            </c:spPr>
            <c:extLst>
              <c:ext xmlns:c16="http://schemas.microsoft.com/office/drawing/2014/chart" uri="{C3380CC4-5D6E-409C-BE32-E72D297353CC}">
                <c16:uniqueId val="{00000007-B9A8-4F18-AD4A-8475B323B8DF}"/>
              </c:ext>
            </c:extLst>
          </c:dPt>
          <c:dLbls>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5-280F-445E-87CC-3C6BE895B303}"/>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99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B-43DB-4B9D-A026-E93730CE05E2}"/>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C000"/>
                      </a:solidFill>
                      <a:latin typeface="Trebuchet MS" panose="020B0603020202020204" pitchFamily="34" charset="0"/>
                      <a:ea typeface="+mn-ea"/>
                      <a:cs typeface="+mn-cs"/>
                    </a:defRPr>
                  </a:pPr>
                  <a:endParaRPr lang="es-MX"/>
                </a:p>
              </c:txPr>
              <c:showLegendKey val="0"/>
              <c:showVal val="1"/>
              <c:showCatName val="0"/>
              <c:showSerName val="0"/>
              <c:showPercent val="0"/>
              <c:showBubbleSize val="0"/>
              <c:extLst>
                <c:ext xmlns:c16="http://schemas.microsoft.com/office/drawing/2014/chart" uri="{C3380CC4-5D6E-409C-BE32-E72D297353CC}">
                  <c16:uniqueId val="{00000007-B9A8-4F18-AD4A-8475B323B8D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0213B"/>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Gasto promedio por persona por día</c:v>
                </c:pt>
                <c:pt idx="1">
                  <c:v>Gasto promedio por persona por día</c:v>
                </c:pt>
                <c:pt idx="3">
                  <c:v>Gasto promedio total por días de estancia</c:v>
                </c:pt>
                <c:pt idx="4">
                  <c:v>Gasto promedio total por días de estancia</c:v>
                </c:pt>
              </c:strCache>
            </c:strRef>
          </c:cat>
          <c:val>
            <c:numRef>
              <c:f>Hoja1!$B$2:$B$6</c:f>
              <c:numCache>
                <c:formatCode>_-"$"* #,##0_-;\-"$"* #,##0_-;_-"$"* "-"??_-;_-@_-</c:formatCode>
                <c:ptCount val="5"/>
                <c:pt idx="0">
                  <c:v>5559</c:v>
                </c:pt>
                <c:pt idx="1">
                  <c:v>6333</c:v>
                </c:pt>
                <c:pt idx="3">
                  <c:v>58448</c:v>
                </c:pt>
                <c:pt idx="4">
                  <c:v>39728</c:v>
                </c:pt>
              </c:numCache>
            </c:numRef>
          </c:val>
          <c:extLst>
            <c:ext xmlns:c16="http://schemas.microsoft.com/office/drawing/2014/chart" uri="{C3380CC4-5D6E-409C-BE32-E72D297353CC}">
              <c16:uniqueId val="{00000000-D49D-49D5-B1E1-971515C7C40E}"/>
            </c:ext>
          </c:extLst>
        </c:ser>
        <c:dLbls>
          <c:showLegendKey val="0"/>
          <c:showVal val="0"/>
          <c:showCatName val="0"/>
          <c:showSerName val="0"/>
          <c:showPercent val="0"/>
          <c:showBubbleSize val="0"/>
        </c:dLbls>
        <c:gapWidth val="119"/>
        <c:overlap val="-27"/>
        <c:axId val="6947584"/>
        <c:axId val="6953824"/>
      </c:barChart>
      <c:catAx>
        <c:axId val="6947584"/>
        <c:scaling>
          <c:orientation val="minMax"/>
        </c:scaling>
        <c:delete val="1"/>
        <c:axPos val="b"/>
        <c:numFmt formatCode="General" sourceLinked="1"/>
        <c:majorTickMark val="none"/>
        <c:minorTickMark val="none"/>
        <c:tickLblPos val="nextTo"/>
        <c:crossAx val="6953824"/>
        <c:crosses val="autoZero"/>
        <c:auto val="1"/>
        <c:lblAlgn val="ctr"/>
        <c:lblOffset val="100"/>
        <c:noMultiLvlLbl val="0"/>
      </c:catAx>
      <c:valAx>
        <c:axId val="6953824"/>
        <c:scaling>
          <c:orientation val="minMax"/>
        </c:scaling>
        <c:delete val="1"/>
        <c:axPos val="l"/>
        <c:numFmt formatCode="_-&quot;$&quot;* #,##0_-;\-&quot;$&quot;* #,##0_-;_-&quot;$&quot;* &quot;-&quot;??_-;_-@_-" sourceLinked="1"/>
        <c:majorTickMark val="none"/>
        <c:minorTickMark val="none"/>
        <c:tickLblPos val="nextTo"/>
        <c:crossAx val="6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331176496496514E-2"/>
          <c:w val="1"/>
          <c:h val="0.89741620273260614"/>
        </c:manualLayout>
      </c:layout>
      <c:barChart>
        <c:barDir val="col"/>
        <c:grouping val="clustered"/>
        <c:varyColors val="0"/>
        <c:ser>
          <c:idx val="0"/>
          <c:order val="0"/>
          <c:tx>
            <c:strRef>
              <c:f>Hoja1!$B$1</c:f>
              <c:strCache>
                <c:ptCount val="1"/>
                <c:pt idx="0">
                  <c:v>Serie 1</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78EF-4064-95DE-14DBCFE80760}"/>
              </c:ext>
            </c:extLst>
          </c:dPt>
          <c:dPt>
            <c:idx val="1"/>
            <c:invertIfNegative val="0"/>
            <c:bubble3D val="0"/>
            <c:spPr>
              <a:solidFill>
                <a:srgbClr val="002060"/>
              </a:solidFill>
              <a:ln>
                <a:noFill/>
              </a:ln>
              <a:effectLst/>
            </c:spPr>
            <c:extLst>
              <c:ext xmlns:c16="http://schemas.microsoft.com/office/drawing/2014/chart" uri="{C3380CC4-5D6E-409C-BE32-E72D297353CC}">
                <c16:uniqueId val="{00000003-78EF-4064-95DE-14DBCFE80760}"/>
              </c:ext>
            </c:extLst>
          </c:dPt>
          <c:dPt>
            <c:idx val="2"/>
            <c:invertIfNegative val="0"/>
            <c:bubble3D val="0"/>
            <c:extLst>
              <c:ext xmlns:c16="http://schemas.microsoft.com/office/drawing/2014/chart" uri="{C3380CC4-5D6E-409C-BE32-E72D297353CC}">
                <c16:uniqueId val="{00000004-78EF-4064-95DE-14DBCFE80760}"/>
              </c:ext>
            </c:extLst>
          </c:dPt>
          <c:dPt>
            <c:idx val="7"/>
            <c:invertIfNegative val="0"/>
            <c:bubble3D val="0"/>
            <c:spPr>
              <a:solidFill>
                <a:srgbClr val="002060"/>
              </a:solidFill>
              <a:ln>
                <a:noFill/>
              </a:ln>
              <a:effectLst/>
            </c:spPr>
            <c:extLst>
              <c:ext xmlns:c16="http://schemas.microsoft.com/office/drawing/2014/chart" uri="{C3380CC4-5D6E-409C-BE32-E72D297353CC}">
                <c16:uniqueId val="{00000006-78EF-4064-95DE-14DBCFE80760}"/>
              </c:ext>
            </c:extLst>
          </c:dPt>
          <c:dPt>
            <c:idx val="8"/>
            <c:invertIfNegative val="0"/>
            <c:bubble3D val="0"/>
            <c:spPr>
              <a:solidFill>
                <a:srgbClr val="002060"/>
              </a:solidFill>
              <a:ln>
                <a:noFill/>
              </a:ln>
              <a:effectLst/>
            </c:spPr>
            <c:extLst>
              <c:ext xmlns:c16="http://schemas.microsoft.com/office/drawing/2014/chart" uri="{C3380CC4-5D6E-409C-BE32-E72D297353CC}">
                <c16:uniqueId val="{00000008-78EF-4064-95DE-14DBCFE80760}"/>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Hombre</c:v>
                </c:pt>
                <c:pt idx="1">
                  <c:v>Mujer</c:v>
                </c:pt>
                <c:pt idx="3">
                  <c:v>ABC+</c:v>
                </c:pt>
                <c:pt idx="4">
                  <c:v>CC-</c:v>
                </c:pt>
                <c:pt idx="5">
                  <c:v>D+D</c:v>
                </c:pt>
                <c:pt idx="7">
                  <c:v>Naturaleza </c:v>
                </c:pt>
                <c:pt idx="8">
                  <c:v>Otros</c:v>
                </c:pt>
              </c:strCache>
            </c:strRef>
          </c:cat>
          <c:val>
            <c:numRef>
              <c:f>Hoja1!$B$2:$B$10</c:f>
              <c:numCache>
                <c:formatCode>_-"$"* #,##0_-;\-"$"* #,##0_-;_-"$"* "-"??_-;_-@_-</c:formatCode>
                <c:ptCount val="9"/>
                <c:pt idx="0">
                  <c:v>5436</c:v>
                </c:pt>
                <c:pt idx="1">
                  <c:v>5918</c:v>
                </c:pt>
                <c:pt idx="3">
                  <c:v>6643</c:v>
                </c:pt>
                <c:pt idx="4">
                  <c:v>5273</c:v>
                </c:pt>
                <c:pt idx="5">
                  <c:v>4358</c:v>
                </c:pt>
                <c:pt idx="7" formatCode="General">
                  <c:v>5043.1270000000004</c:v>
                </c:pt>
                <c:pt idx="8" formatCode="General">
                  <c:v>6773.1580000000004</c:v>
                </c:pt>
              </c:numCache>
            </c:numRef>
          </c:val>
          <c:extLst>
            <c:ext xmlns:c16="http://schemas.microsoft.com/office/drawing/2014/chart" uri="{C3380CC4-5D6E-409C-BE32-E72D297353CC}">
              <c16:uniqueId val="{0000000C-78EF-4064-95DE-14DBCFE80760}"/>
            </c:ext>
          </c:extLst>
        </c:ser>
        <c:ser>
          <c:idx val="1"/>
          <c:order val="1"/>
          <c:tx>
            <c:strRef>
              <c:f>Hoja1!$C$1</c:f>
              <c:strCache>
                <c:ptCount val="1"/>
                <c:pt idx="0">
                  <c:v>Serie 2</c:v>
                </c:pt>
              </c:strCache>
            </c:strRef>
          </c:tx>
          <c:spPr>
            <a:solidFill>
              <a:srgbClr val="FFCC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FF99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Hombre</c:v>
                </c:pt>
                <c:pt idx="1">
                  <c:v>Mujer</c:v>
                </c:pt>
                <c:pt idx="3">
                  <c:v>ABC+</c:v>
                </c:pt>
                <c:pt idx="4">
                  <c:v>CC-</c:v>
                </c:pt>
                <c:pt idx="5">
                  <c:v>D+D</c:v>
                </c:pt>
                <c:pt idx="7">
                  <c:v>Naturaleza </c:v>
                </c:pt>
                <c:pt idx="8">
                  <c:v>Otros</c:v>
                </c:pt>
              </c:strCache>
            </c:strRef>
          </c:cat>
          <c:val>
            <c:numRef>
              <c:f>Hoja1!$C$2:$C$10</c:f>
              <c:numCache>
                <c:formatCode>0</c:formatCode>
                <c:ptCount val="9"/>
                <c:pt idx="0">
                  <c:v>6463.0959999999995</c:v>
                </c:pt>
                <c:pt idx="1">
                  <c:v>6187.5810000000001</c:v>
                </c:pt>
                <c:pt idx="3" formatCode="General">
                  <c:v>6946.4189999999999</c:v>
                </c:pt>
                <c:pt idx="4" formatCode="General">
                  <c:v>5909.1139999999996</c:v>
                </c:pt>
                <c:pt idx="5" formatCode="General">
                  <c:v>6002.5280000000002</c:v>
                </c:pt>
                <c:pt idx="7" formatCode="General">
                  <c:v>6513.0709999999999</c:v>
                </c:pt>
                <c:pt idx="8" formatCode="General">
                  <c:v>5958.9219999999996</c:v>
                </c:pt>
              </c:numCache>
            </c:numRef>
          </c:val>
          <c:extLst>
            <c:ext xmlns:c16="http://schemas.microsoft.com/office/drawing/2014/chart" uri="{C3380CC4-5D6E-409C-BE32-E72D297353CC}">
              <c16:uniqueId val="{00000009-6534-4589-9BD0-3B1D6F7C1C13}"/>
            </c:ext>
          </c:extLst>
        </c:ser>
        <c:dLbls>
          <c:showLegendKey val="0"/>
          <c:showVal val="0"/>
          <c:showCatName val="0"/>
          <c:showSerName val="0"/>
          <c:showPercent val="0"/>
          <c:showBubbleSize val="0"/>
        </c:dLbls>
        <c:gapWidth val="100"/>
        <c:overlap val="-27"/>
        <c:axId val="6947584"/>
        <c:axId val="6953824"/>
      </c:barChart>
      <c:catAx>
        <c:axId val="6947584"/>
        <c:scaling>
          <c:orientation val="minMax"/>
        </c:scaling>
        <c:delete val="1"/>
        <c:axPos val="b"/>
        <c:numFmt formatCode="General" sourceLinked="1"/>
        <c:majorTickMark val="none"/>
        <c:minorTickMark val="none"/>
        <c:tickLblPos val="nextTo"/>
        <c:crossAx val="6953824"/>
        <c:crosses val="autoZero"/>
        <c:auto val="1"/>
        <c:lblAlgn val="ctr"/>
        <c:lblOffset val="100"/>
        <c:noMultiLvlLbl val="0"/>
      </c:catAx>
      <c:valAx>
        <c:axId val="6953824"/>
        <c:scaling>
          <c:orientation val="minMax"/>
        </c:scaling>
        <c:delete val="1"/>
        <c:axPos val="l"/>
        <c:numFmt formatCode="_-&quot;$&quot;* #,##0_-;\-&quot;$&quot;* #,##0_-;_-&quot;$&quot;* &quot;-&quot;??_-;_-@_-" sourceLinked="1"/>
        <c:majorTickMark val="none"/>
        <c:minorTickMark val="none"/>
        <c:tickLblPos val="nextTo"/>
        <c:crossAx val="6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331176496496514E-2"/>
          <c:w val="1"/>
          <c:h val="0.89741620273260614"/>
        </c:manualLayout>
      </c:layout>
      <c:barChart>
        <c:barDir val="col"/>
        <c:grouping val="clustered"/>
        <c:varyColors val="0"/>
        <c:ser>
          <c:idx val="0"/>
          <c:order val="0"/>
          <c:tx>
            <c:strRef>
              <c:f>Hoja1!$B$1</c:f>
              <c:strCache>
                <c:ptCount val="1"/>
                <c:pt idx="0">
                  <c:v>Serie 1</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CD2C-4BDB-97F7-98D7FFF526D6}"/>
              </c:ext>
            </c:extLst>
          </c:dPt>
          <c:dPt>
            <c:idx val="1"/>
            <c:invertIfNegative val="0"/>
            <c:bubble3D val="0"/>
            <c:spPr>
              <a:solidFill>
                <a:srgbClr val="002060"/>
              </a:solidFill>
              <a:ln>
                <a:noFill/>
              </a:ln>
              <a:effectLst/>
            </c:spPr>
            <c:extLst>
              <c:ext xmlns:c16="http://schemas.microsoft.com/office/drawing/2014/chart" uri="{C3380CC4-5D6E-409C-BE32-E72D297353CC}">
                <c16:uniqueId val="{00000003-CD2C-4BDB-97F7-98D7FFF526D6}"/>
              </c:ext>
            </c:extLst>
          </c:dPt>
          <c:dPt>
            <c:idx val="2"/>
            <c:invertIfNegative val="0"/>
            <c:bubble3D val="0"/>
            <c:extLst>
              <c:ext xmlns:c16="http://schemas.microsoft.com/office/drawing/2014/chart" uri="{C3380CC4-5D6E-409C-BE32-E72D297353CC}">
                <c16:uniqueId val="{00000004-CD2C-4BDB-97F7-98D7FFF526D6}"/>
              </c:ext>
            </c:extLst>
          </c:dPt>
          <c:dPt>
            <c:idx val="7"/>
            <c:invertIfNegative val="0"/>
            <c:bubble3D val="0"/>
            <c:spPr>
              <a:solidFill>
                <a:srgbClr val="002060"/>
              </a:solidFill>
              <a:ln>
                <a:noFill/>
              </a:ln>
              <a:effectLst/>
            </c:spPr>
            <c:extLst>
              <c:ext xmlns:c16="http://schemas.microsoft.com/office/drawing/2014/chart" uri="{C3380CC4-5D6E-409C-BE32-E72D297353CC}">
                <c16:uniqueId val="{00000006-CD2C-4BDB-97F7-98D7FFF526D6}"/>
              </c:ext>
            </c:extLst>
          </c:dPt>
          <c:dPt>
            <c:idx val="8"/>
            <c:invertIfNegative val="0"/>
            <c:bubble3D val="0"/>
            <c:spPr>
              <a:solidFill>
                <a:srgbClr val="002060"/>
              </a:solidFill>
              <a:ln>
                <a:noFill/>
              </a:ln>
              <a:effectLst/>
            </c:spPr>
            <c:extLst>
              <c:ext xmlns:c16="http://schemas.microsoft.com/office/drawing/2014/chart" uri="{C3380CC4-5D6E-409C-BE32-E72D297353CC}">
                <c16:uniqueId val="{00000008-CD2C-4BDB-97F7-98D7FFF526D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Hombre</c:v>
                </c:pt>
                <c:pt idx="1">
                  <c:v>Mujer</c:v>
                </c:pt>
                <c:pt idx="3">
                  <c:v>ABC+</c:v>
                </c:pt>
                <c:pt idx="4">
                  <c:v>CC-</c:v>
                </c:pt>
                <c:pt idx="5">
                  <c:v>D+D</c:v>
                </c:pt>
                <c:pt idx="7">
                  <c:v>Naturaleza </c:v>
                </c:pt>
                <c:pt idx="8">
                  <c:v>Otros</c:v>
                </c:pt>
              </c:strCache>
            </c:strRef>
          </c:cat>
          <c:val>
            <c:numRef>
              <c:f>Hoja1!$B$2:$B$10</c:f>
              <c:numCache>
                <c:formatCode>_-"$"* #,##0_-;\-"$"* #,##0_-;_-"$"* "-"??_-;_-@_-</c:formatCode>
                <c:ptCount val="9"/>
                <c:pt idx="0">
                  <c:v>58831</c:v>
                </c:pt>
                <c:pt idx="1">
                  <c:v>59066</c:v>
                </c:pt>
                <c:pt idx="3">
                  <c:v>76880</c:v>
                </c:pt>
                <c:pt idx="4">
                  <c:v>51873</c:v>
                </c:pt>
                <c:pt idx="5">
                  <c:v>41756</c:v>
                </c:pt>
                <c:pt idx="7">
                  <c:v>55186.014999999999</c:v>
                </c:pt>
                <c:pt idx="8">
                  <c:v>66117.017999999996</c:v>
                </c:pt>
              </c:numCache>
            </c:numRef>
          </c:val>
          <c:extLst>
            <c:ext xmlns:c16="http://schemas.microsoft.com/office/drawing/2014/chart" uri="{C3380CC4-5D6E-409C-BE32-E72D297353CC}">
              <c16:uniqueId val="{00000009-CD2C-4BDB-97F7-98D7FFF526D6}"/>
            </c:ext>
          </c:extLst>
        </c:ser>
        <c:ser>
          <c:idx val="1"/>
          <c:order val="1"/>
          <c:tx>
            <c:strRef>
              <c:f>Hoja1!$C$1</c:f>
              <c:strCache>
                <c:ptCount val="1"/>
                <c:pt idx="0">
                  <c:v>Serie 2</c:v>
                </c:pt>
              </c:strCache>
            </c:strRef>
          </c:tx>
          <c:spPr>
            <a:solidFill>
              <a:srgbClr val="FFCC00"/>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rgbClr val="FF9900"/>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Hombre</c:v>
                </c:pt>
                <c:pt idx="1">
                  <c:v>Mujer</c:v>
                </c:pt>
                <c:pt idx="3">
                  <c:v>ABC+</c:v>
                </c:pt>
                <c:pt idx="4">
                  <c:v>CC-</c:v>
                </c:pt>
                <c:pt idx="5">
                  <c:v>D+D</c:v>
                </c:pt>
                <c:pt idx="7">
                  <c:v>Naturaleza </c:v>
                </c:pt>
                <c:pt idx="8">
                  <c:v>Otros</c:v>
                </c:pt>
              </c:strCache>
            </c:strRef>
          </c:cat>
          <c:val>
            <c:numRef>
              <c:f>Hoja1!$C$2:$C$10</c:f>
              <c:numCache>
                <c:formatCode>0</c:formatCode>
                <c:ptCount val="9"/>
                <c:pt idx="0">
                  <c:v>39002.364000000001</c:v>
                </c:pt>
                <c:pt idx="1">
                  <c:v>41710.639999999999</c:v>
                </c:pt>
                <c:pt idx="3">
                  <c:v>45655.423000000003</c:v>
                </c:pt>
                <c:pt idx="4">
                  <c:v>35321.519</c:v>
                </c:pt>
                <c:pt idx="5">
                  <c:v>37345.646000000001</c:v>
                </c:pt>
                <c:pt idx="7">
                  <c:v>39567.046999999999</c:v>
                </c:pt>
                <c:pt idx="8">
                  <c:v>40063.035000000003</c:v>
                </c:pt>
              </c:numCache>
            </c:numRef>
          </c:val>
          <c:extLst>
            <c:ext xmlns:c16="http://schemas.microsoft.com/office/drawing/2014/chart" uri="{C3380CC4-5D6E-409C-BE32-E72D297353CC}">
              <c16:uniqueId val="{0000000A-CD2C-4BDB-97F7-98D7FFF526D6}"/>
            </c:ext>
          </c:extLst>
        </c:ser>
        <c:dLbls>
          <c:showLegendKey val="0"/>
          <c:showVal val="0"/>
          <c:showCatName val="0"/>
          <c:showSerName val="0"/>
          <c:showPercent val="0"/>
          <c:showBubbleSize val="0"/>
        </c:dLbls>
        <c:gapWidth val="100"/>
        <c:overlap val="-27"/>
        <c:axId val="6947584"/>
        <c:axId val="6953824"/>
      </c:barChart>
      <c:catAx>
        <c:axId val="6947584"/>
        <c:scaling>
          <c:orientation val="minMax"/>
        </c:scaling>
        <c:delete val="1"/>
        <c:axPos val="b"/>
        <c:numFmt formatCode="General" sourceLinked="1"/>
        <c:majorTickMark val="none"/>
        <c:minorTickMark val="none"/>
        <c:tickLblPos val="nextTo"/>
        <c:crossAx val="6953824"/>
        <c:crosses val="autoZero"/>
        <c:auto val="1"/>
        <c:lblAlgn val="ctr"/>
        <c:lblOffset val="100"/>
        <c:noMultiLvlLbl val="0"/>
      </c:catAx>
      <c:valAx>
        <c:axId val="6953824"/>
        <c:scaling>
          <c:orientation val="minMax"/>
        </c:scaling>
        <c:delete val="1"/>
        <c:axPos val="l"/>
        <c:numFmt formatCode="_-&quot;$&quot;* #,##0_-;\-&quot;$&quot;* #,##0_-;_-&quot;$&quot;* &quot;-&quot;??_-;_-@_-" sourceLinked="1"/>
        <c:majorTickMark val="none"/>
        <c:minorTickMark val="none"/>
        <c:tickLblPos val="nextTo"/>
        <c:crossAx val="6947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7.0811155215315086E-2"/>
          <c:y val="0"/>
          <c:w val="0.76181702336666746"/>
          <c:h val="1"/>
        </c:manualLayout>
      </c:layout>
      <c:barChart>
        <c:barDir val="bar"/>
        <c:grouping val="percentStacked"/>
        <c:varyColors val="0"/>
        <c:ser>
          <c:idx val="0"/>
          <c:order val="0"/>
          <c:tx>
            <c:strRef>
              <c:f>Hoja1!$B$1</c:f>
              <c:strCache>
                <c:ptCount val="1"/>
                <c:pt idx="0">
                  <c:v>pesos</c:v>
                </c:pt>
              </c:strCache>
            </c:strRef>
          </c:tx>
          <c:spPr>
            <a:solidFill>
              <a:srgbClr val="FFCC00"/>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3">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Compras o recuerdos</c:v>
                </c:pt>
                <c:pt idx="1">
                  <c:v>Actividades, excursiones, tours</c:v>
                </c:pt>
                <c:pt idx="2">
                  <c:v>Museos, bares, centros nocturnos,  etc.</c:v>
                </c:pt>
                <c:pt idx="3">
                  <c:v>Alimentos y bebidas</c:v>
                </c:pt>
                <c:pt idx="4">
                  <c:v>Transporte local</c:v>
                </c:pt>
                <c:pt idx="5">
                  <c:v>Hospedaje</c:v>
                </c:pt>
                <c:pt idx="6">
                  <c:v>Paquete todo incluido</c:v>
                </c:pt>
                <c:pt idx="7">
                  <c:v>Cuidados de la salud </c:v>
                </c:pt>
                <c:pt idx="8">
                  <c:v>Otros gastos</c:v>
                </c:pt>
              </c:strCache>
            </c:strRef>
          </c:cat>
          <c:val>
            <c:numRef>
              <c:f>Hoja1!$B$2:$B$10</c:f>
              <c:numCache>
                <c:formatCode>0</c:formatCode>
                <c:ptCount val="9"/>
                <c:pt idx="0">
                  <c:v>32.799999999999997</c:v>
                </c:pt>
                <c:pt idx="1">
                  <c:v>31</c:v>
                </c:pt>
                <c:pt idx="2">
                  <c:v>27.4</c:v>
                </c:pt>
                <c:pt idx="3">
                  <c:v>28.8</c:v>
                </c:pt>
                <c:pt idx="4">
                  <c:v>21.4</c:v>
                </c:pt>
                <c:pt idx="5">
                  <c:v>29.2</c:v>
                </c:pt>
                <c:pt idx="6">
                  <c:v>19</c:v>
                </c:pt>
                <c:pt idx="7">
                  <c:v>23.3</c:v>
                </c:pt>
                <c:pt idx="8">
                  <c:v>25</c:v>
                </c:pt>
              </c:numCache>
            </c:numRef>
          </c:val>
          <c:extLst>
            <c:ext xmlns:c16="http://schemas.microsoft.com/office/drawing/2014/chart" uri="{C3380CC4-5D6E-409C-BE32-E72D297353CC}">
              <c16:uniqueId val="{00000000-8754-49C0-A562-09769AED065D}"/>
            </c:ext>
          </c:extLst>
        </c:ser>
        <c:ser>
          <c:idx val="1"/>
          <c:order val="1"/>
          <c:tx>
            <c:strRef>
              <c:f>Hoja1!$C$1</c:f>
              <c:strCache>
                <c:ptCount val="1"/>
                <c:pt idx="0">
                  <c:v>dolares</c:v>
                </c:pt>
              </c:strCache>
            </c:strRef>
          </c:tx>
          <c:spPr>
            <a:solidFill>
              <a:srgbClr val="ED7D31">
                <a:lumMod val="60000"/>
                <a:lumOff val="40000"/>
              </a:srgbClr>
            </a:solidFill>
            <a:ln>
              <a:noFill/>
            </a:ln>
            <a:effectLst/>
          </c:spPr>
          <c:invertIfNegative val="0"/>
          <c:dLbls>
            <c:dLbl>
              <c:idx val="4"/>
              <c:layout>
                <c:manualLayout>
                  <c:x val="1.83569383806723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54-49C0-A562-09769AED065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3">
                        <a:lumMod val="75000"/>
                        <a:lumOff val="25000"/>
                      </a:schemeClr>
                    </a:solidFill>
                    <a:latin typeface="Trebuchet MS" panose="020B0603020202020204" pitchFamily="34" charset="0"/>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Compras o recuerdos</c:v>
                </c:pt>
                <c:pt idx="1">
                  <c:v>Actividades, excursiones, tours</c:v>
                </c:pt>
                <c:pt idx="2">
                  <c:v>Museos, bares, centros nocturnos,  etc.</c:v>
                </c:pt>
                <c:pt idx="3">
                  <c:v>Alimentos y bebidas</c:v>
                </c:pt>
                <c:pt idx="4">
                  <c:v>Transporte local</c:v>
                </c:pt>
                <c:pt idx="5">
                  <c:v>Hospedaje</c:v>
                </c:pt>
                <c:pt idx="6">
                  <c:v>Paquete todo incluido</c:v>
                </c:pt>
                <c:pt idx="7">
                  <c:v>Cuidados de la salud </c:v>
                </c:pt>
                <c:pt idx="8">
                  <c:v>Otros gastos</c:v>
                </c:pt>
              </c:strCache>
            </c:strRef>
          </c:cat>
          <c:val>
            <c:numRef>
              <c:f>Hoja1!$C$2:$C$10</c:f>
              <c:numCache>
                <c:formatCode>0</c:formatCode>
                <c:ptCount val="9"/>
                <c:pt idx="0">
                  <c:v>67.2</c:v>
                </c:pt>
                <c:pt idx="1">
                  <c:v>69</c:v>
                </c:pt>
                <c:pt idx="2">
                  <c:v>72.599999999999994</c:v>
                </c:pt>
                <c:pt idx="3">
                  <c:v>71.2</c:v>
                </c:pt>
                <c:pt idx="4">
                  <c:v>78.599999999999994</c:v>
                </c:pt>
                <c:pt idx="5">
                  <c:v>70.8</c:v>
                </c:pt>
                <c:pt idx="6">
                  <c:v>81</c:v>
                </c:pt>
                <c:pt idx="7">
                  <c:v>76.7</c:v>
                </c:pt>
                <c:pt idx="8">
                  <c:v>75</c:v>
                </c:pt>
              </c:numCache>
            </c:numRef>
          </c:val>
          <c:extLst>
            <c:ext xmlns:c16="http://schemas.microsoft.com/office/drawing/2014/chart" uri="{C3380CC4-5D6E-409C-BE32-E72D297353CC}">
              <c16:uniqueId val="{00000002-8754-49C0-A562-09769AED065D}"/>
            </c:ext>
          </c:extLst>
        </c:ser>
        <c:dLbls>
          <c:showLegendKey val="0"/>
          <c:showVal val="0"/>
          <c:showCatName val="0"/>
          <c:showSerName val="0"/>
          <c:showPercent val="0"/>
          <c:showBubbleSize val="0"/>
        </c:dLbls>
        <c:gapWidth val="120"/>
        <c:overlap val="100"/>
        <c:axId val="599658904"/>
        <c:axId val="599661528"/>
      </c:barChart>
      <c:catAx>
        <c:axId val="599658904"/>
        <c:scaling>
          <c:orientation val="maxMin"/>
        </c:scaling>
        <c:delete val="1"/>
        <c:axPos val="l"/>
        <c:numFmt formatCode="General" sourceLinked="1"/>
        <c:majorTickMark val="out"/>
        <c:minorTickMark val="none"/>
        <c:tickLblPos val="nextTo"/>
        <c:crossAx val="599661528"/>
        <c:crosses val="autoZero"/>
        <c:auto val="1"/>
        <c:lblAlgn val="ctr"/>
        <c:lblOffset val="100"/>
        <c:noMultiLvlLbl val="0"/>
      </c:catAx>
      <c:valAx>
        <c:axId val="599661528"/>
        <c:scaling>
          <c:orientation val="minMax"/>
          <c:max val="1"/>
          <c:min val="0"/>
        </c:scaling>
        <c:delete val="1"/>
        <c:axPos val="t"/>
        <c:numFmt formatCode="0%" sourceLinked="1"/>
        <c:majorTickMark val="out"/>
        <c:minorTickMark val="none"/>
        <c:tickLblPos val="nextTo"/>
        <c:crossAx val="599658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D876A-3640-DC49-B35B-738B65249B6B}" type="datetimeFigureOut">
              <a:rPr lang="es-MX" smtClean="0"/>
              <a:t>19/05/2025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11BB5-D3E0-9F46-9222-D50B7FC1265E}" type="slidenum">
              <a:rPr lang="es-MX" smtClean="0"/>
              <a:t>‹Nº›</a:t>
            </a:fld>
            <a:endParaRPr lang="es-MX"/>
          </a:p>
        </p:txBody>
      </p:sp>
    </p:spTree>
    <p:extLst>
      <p:ext uri="{BB962C8B-B14F-4D97-AF65-F5344CB8AC3E}">
        <p14:creationId xmlns:p14="http://schemas.microsoft.com/office/powerpoint/2010/main" val="4166499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1</a:t>
            </a:fld>
            <a:endParaRPr lang="es-MX"/>
          </a:p>
        </p:txBody>
      </p:sp>
    </p:spTree>
    <p:extLst>
      <p:ext uri="{BB962C8B-B14F-4D97-AF65-F5344CB8AC3E}">
        <p14:creationId xmlns:p14="http://schemas.microsoft.com/office/powerpoint/2010/main" val="171500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13</a:t>
            </a:fld>
            <a:endParaRPr lang="es-MX"/>
          </a:p>
        </p:txBody>
      </p:sp>
    </p:spTree>
    <p:extLst>
      <p:ext uri="{BB962C8B-B14F-4D97-AF65-F5344CB8AC3E}">
        <p14:creationId xmlns:p14="http://schemas.microsoft.com/office/powerpoint/2010/main" val="235256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14</a:t>
            </a:fld>
            <a:endParaRPr lang="es-MX"/>
          </a:p>
        </p:txBody>
      </p:sp>
    </p:spTree>
    <p:extLst>
      <p:ext uri="{BB962C8B-B14F-4D97-AF65-F5344CB8AC3E}">
        <p14:creationId xmlns:p14="http://schemas.microsoft.com/office/powerpoint/2010/main" val="2237486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923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404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22</a:t>
            </a:fld>
            <a:endParaRPr lang="es-MX"/>
          </a:p>
        </p:txBody>
      </p:sp>
    </p:spTree>
    <p:extLst>
      <p:ext uri="{BB962C8B-B14F-4D97-AF65-F5344CB8AC3E}">
        <p14:creationId xmlns:p14="http://schemas.microsoft.com/office/powerpoint/2010/main" val="2745273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23</a:t>
            </a:fld>
            <a:endParaRPr lang="es-MX"/>
          </a:p>
        </p:txBody>
      </p:sp>
    </p:spTree>
    <p:extLst>
      <p:ext uri="{BB962C8B-B14F-4D97-AF65-F5344CB8AC3E}">
        <p14:creationId xmlns:p14="http://schemas.microsoft.com/office/powerpoint/2010/main" val="2614412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24</a:t>
            </a:fld>
            <a:endParaRPr lang="es-MX"/>
          </a:p>
        </p:txBody>
      </p:sp>
    </p:spTree>
    <p:extLst>
      <p:ext uri="{BB962C8B-B14F-4D97-AF65-F5344CB8AC3E}">
        <p14:creationId xmlns:p14="http://schemas.microsoft.com/office/powerpoint/2010/main" val="421271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25</a:t>
            </a:fld>
            <a:endParaRPr lang="es-MX"/>
          </a:p>
        </p:txBody>
      </p:sp>
    </p:spTree>
    <p:extLst>
      <p:ext uri="{BB962C8B-B14F-4D97-AF65-F5344CB8AC3E}">
        <p14:creationId xmlns:p14="http://schemas.microsoft.com/office/powerpoint/2010/main" val="352786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30</a:t>
            </a:fld>
            <a:endParaRPr lang="es-MX"/>
          </a:p>
        </p:txBody>
      </p:sp>
    </p:spTree>
    <p:extLst>
      <p:ext uri="{BB962C8B-B14F-4D97-AF65-F5344CB8AC3E}">
        <p14:creationId xmlns:p14="http://schemas.microsoft.com/office/powerpoint/2010/main" val="1107687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12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2</a:t>
            </a:fld>
            <a:endParaRPr lang="es-MX"/>
          </a:p>
        </p:txBody>
      </p:sp>
    </p:spTree>
    <p:extLst>
      <p:ext uri="{BB962C8B-B14F-4D97-AF65-F5344CB8AC3E}">
        <p14:creationId xmlns:p14="http://schemas.microsoft.com/office/powerpoint/2010/main" val="1632421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32</a:t>
            </a:fld>
            <a:endParaRPr lang="es-MX"/>
          </a:p>
        </p:txBody>
      </p:sp>
    </p:spTree>
    <p:extLst>
      <p:ext uri="{BB962C8B-B14F-4D97-AF65-F5344CB8AC3E}">
        <p14:creationId xmlns:p14="http://schemas.microsoft.com/office/powerpoint/2010/main" val="153744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34</a:t>
            </a:fld>
            <a:endParaRPr lang="es-MX"/>
          </a:p>
        </p:txBody>
      </p:sp>
    </p:spTree>
    <p:extLst>
      <p:ext uri="{BB962C8B-B14F-4D97-AF65-F5344CB8AC3E}">
        <p14:creationId xmlns:p14="http://schemas.microsoft.com/office/powerpoint/2010/main" val="3021811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35</a:t>
            </a:fld>
            <a:endParaRPr lang="es-MX"/>
          </a:p>
        </p:txBody>
      </p:sp>
    </p:spTree>
    <p:extLst>
      <p:ext uri="{BB962C8B-B14F-4D97-AF65-F5344CB8AC3E}">
        <p14:creationId xmlns:p14="http://schemas.microsoft.com/office/powerpoint/2010/main" val="2808929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36</a:t>
            </a:fld>
            <a:endParaRPr lang="es-MX"/>
          </a:p>
        </p:txBody>
      </p:sp>
    </p:spTree>
    <p:extLst>
      <p:ext uri="{BB962C8B-B14F-4D97-AF65-F5344CB8AC3E}">
        <p14:creationId xmlns:p14="http://schemas.microsoft.com/office/powerpoint/2010/main" val="1282449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37</a:t>
            </a:fld>
            <a:endParaRPr lang="es-MX"/>
          </a:p>
        </p:txBody>
      </p:sp>
    </p:spTree>
    <p:extLst>
      <p:ext uri="{BB962C8B-B14F-4D97-AF65-F5344CB8AC3E}">
        <p14:creationId xmlns:p14="http://schemas.microsoft.com/office/powerpoint/2010/main" val="1513154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38</a:t>
            </a:fld>
            <a:endParaRPr lang="es-MX"/>
          </a:p>
        </p:txBody>
      </p:sp>
    </p:spTree>
    <p:extLst>
      <p:ext uri="{BB962C8B-B14F-4D97-AF65-F5344CB8AC3E}">
        <p14:creationId xmlns:p14="http://schemas.microsoft.com/office/powerpoint/2010/main" val="2589352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39</a:t>
            </a:fld>
            <a:endParaRPr lang="es-MX"/>
          </a:p>
        </p:txBody>
      </p:sp>
    </p:spTree>
    <p:extLst>
      <p:ext uri="{BB962C8B-B14F-4D97-AF65-F5344CB8AC3E}">
        <p14:creationId xmlns:p14="http://schemas.microsoft.com/office/powerpoint/2010/main" val="2044306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40</a:t>
            </a:fld>
            <a:endParaRPr lang="es-MX"/>
          </a:p>
        </p:txBody>
      </p:sp>
    </p:spTree>
    <p:extLst>
      <p:ext uri="{BB962C8B-B14F-4D97-AF65-F5344CB8AC3E}">
        <p14:creationId xmlns:p14="http://schemas.microsoft.com/office/powerpoint/2010/main" val="1723807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41</a:t>
            </a:fld>
            <a:endParaRPr lang="es-MX"/>
          </a:p>
        </p:txBody>
      </p:sp>
    </p:spTree>
    <p:extLst>
      <p:ext uri="{BB962C8B-B14F-4D97-AF65-F5344CB8AC3E}">
        <p14:creationId xmlns:p14="http://schemas.microsoft.com/office/powerpoint/2010/main" val="1200183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43</a:t>
            </a:fld>
            <a:endParaRPr lang="es-MX"/>
          </a:p>
        </p:txBody>
      </p:sp>
    </p:spTree>
    <p:extLst>
      <p:ext uri="{BB962C8B-B14F-4D97-AF65-F5344CB8AC3E}">
        <p14:creationId xmlns:p14="http://schemas.microsoft.com/office/powerpoint/2010/main" val="4135447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332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8762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35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47</a:t>
            </a:fld>
            <a:endParaRPr lang="es-MX"/>
          </a:p>
        </p:txBody>
      </p:sp>
    </p:spTree>
    <p:extLst>
      <p:ext uri="{BB962C8B-B14F-4D97-AF65-F5344CB8AC3E}">
        <p14:creationId xmlns:p14="http://schemas.microsoft.com/office/powerpoint/2010/main" val="3394151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48</a:t>
            </a:fld>
            <a:endParaRPr lang="es-MX"/>
          </a:p>
        </p:txBody>
      </p:sp>
    </p:spTree>
    <p:extLst>
      <p:ext uri="{BB962C8B-B14F-4D97-AF65-F5344CB8AC3E}">
        <p14:creationId xmlns:p14="http://schemas.microsoft.com/office/powerpoint/2010/main" val="166378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49</a:t>
            </a:fld>
            <a:endParaRPr lang="es-MX"/>
          </a:p>
        </p:txBody>
      </p:sp>
    </p:spTree>
    <p:extLst>
      <p:ext uri="{BB962C8B-B14F-4D97-AF65-F5344CB8AC3E}">
        <p14:creationId xmlns:p14="http://schemas.microsoft.com/office/powerpoint/2010/main" val="2407265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50</a:t>
            </a:fld>
            <a:endParaRPr lang="es-MX"/>
          </a:p>
        </p:txBody>
      </p:sp>
    </p:spTree>
    <p:extLst>
      <p:ext uri="{BB962C8B-B14F-4D97-AF65-F5344CB8AC3E}">
        <p14:creationId xmlns:p14="http://schemas.microsoft.com/office/powerpoint/2010/main" val="462954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51</a:t>
            </a:fld>
            <a:endParaRPr lang="es-MX"/>
          </a:p>
        </p:txBody>
      </p:sp>
    </p:spTree>
    <p:extLst>
      <p:ext uri="{BB962C8B-B14F-4D97-AF65-F5344CB8AC3E}">
        <p14:creationId xmlns:p14="http://schemas.microsoft.com/office/powerpoint/2010/main" val="4713072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52</a:t>
            </a:fld>
            <a:endParaRPr lang="es-MX"/>
          </a:p>
        </p:txBody>
      </p:sp>
    </p:spTree>
    <p:extLst>
      <p:ext uri="{BB962C8B-B14F-4D97-AF65-F5344CB8AC3E}">
        <p14:creationId xmlns:p14="http://schemas.microsoft.com/office/powerpoint/2010/main" val="1323003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53</a:t>
            </a:fld>
            <a:endParaRPr lang="es-MX"/>
          </a:p>
        </p:txBody>
      </p:sp>
    </p:spTree>
    <p:extLst>
      <p:ext uri="{BB962C8B-B14F-4D97-AF65-F5344CB8AC3E}">
        <p14:creationId xmlns:p14="http://schemas.microsoft.com/office/powerpoint/2010/main" val="1312239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54</a:t>
            </a:fld>
            <a:endParaRPr lang="es-MX"/>
          </a:p>
        </p:txBody>
      </p:sp>
    </p:spTree>
    <p:extLst>
      <p:ext uri="{BB962C8B-B14F-4D97-AF65-F5344CB8AC3E}">
        <p14:creationId xmlns:p14="http://schemas.microsoft.com/office/powerpoint/2010/main" val="4199379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7</a:t>
            </a:fld>
            <a:endParaRPr lang="es-MX"/>
          </a:p>
        </p:txBody>
      </p:sp>
    </p:spTree>
    <p:extLst>
      <p:ext uri="{BB962C8B-B14F-4D97-AF65-F5344CB8AC3E}">
        <p14:creationId xmlns:p14="http://schemas.microsoft.com/office/powerpoint/2010/main" val="3942435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55</a:t>
            </a:fld>
            <a:endParaRPr lang="es-MX"/>
          </a:p>
        </p:txBody>
      </p:sp>
    </p:spTree>
    <p:extLst>
      <p:ext uri="{BB962C8B-B14F-4D97-AF65-F5344CB8AC3E}">
        <p14:creationId xmlns:p14="http://schemas.microsoft.com/office/powerpoint/2010/main" val="2270828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56</a:t>
            </a:fld>
            <a:endParaRPr lang="es-MX"/>
          </a:p>
        </p:txBody>
      </p:sp>
    </p:spTree>
    <p:extLst>
      <p:ext uri="{BB962C8B-B14F-4D97-AF65-F5344CB8AC3E}">
        <p14:creationId xmlns:p14="http://schemas.microsoft.com/office/powerpoint/2010/main" val="2069420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57</a:t>
            </a:fld>
            <a:endParaRPr lang="es-MX"/>
          </a:p>
        </p:txBody>
      </p:sp>
    </p:spTree>
    <p:extLst>
      <p:ext uri="{BB962C8B-B14F-4D97-AF65-F5344CB8AC3E}">
        <p14:creationId xmlns:p14="http://schemas.microsoft.com/office/powerpoint/2010/main" val="41095503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60</a:t>
            </a:fld>
            <a:endParaRPr lang="es-MX"/>
          </a:p>
        </p:txBody>
      </p:sp>
    </p:spTree>
    <p:extLst>
      <p:ext uri="{BB962C8B-B14F-4D97-AF65-F5344CB8AC3E}">
        <p14:creationId xmlns:p14="http://schemas.microsoft.com/office/powerpoint/2010/main" val="41429770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61</a:t>
            </a:fld>
            <a:endParaRPr lang="es-MX"/>
          </a:p>
        </p:txBody>
      </p:sp>
    </p:spTree>
    <p:extLst>
      <p:ext uri="{BB962C8B-B14F-4D97-AF65-F5344CB8AC3E}">
        <p14:creationId xmlns:p14="http://schemas.microsoft.com/office/powerpoint/2010/main" val="21084015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62</a:t>
            </a:fld>
            <a:endParaRPr lang="es-MX"/>
          </a:p>
        </p:txBody>
      </p:sp>
    </p:spTree>
    <p:extLst>
      <p:ext uri="{BB962C8B-B14F-4D97-AF65-F5344CB8AC3E}">
        <p14:creationId xmlns:p14="http://schemas.microsoft.com/office/powerpoint/2010/main" val="2480725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63</a:t>
            </a:fld>
            <a:endParaRPr lang="es-MX"/>
          </a:p>
        </p:txBody>
      </p:sp>
    </p:spTree>
    <p:extLst>
      <p:ext uri="{BB962C8B-B14F-4D97-AF65-F5344CB8AC3E}">
        <p14:creationId xmlns:p14="http://schemas.microsoft.com/office/powerpoint/2010/main" val="537687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64</a:t>
            </a:fld>
            <a:endParaRPr lang="es-MX"/>
          </a:p>
        </p:txBody>
      </p:sp>
    </p:spTree>
    <p:extLst>
      <p:ext uri="{BB962C8B-B14F-4D97-AF65-F5344CB8AC3E}">
        <p14:creationId xmlns:p14="http://schemas.microsoft.com/office/powerpoint/2010/main" val="34072975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65</a:t>
            </a:fld>
            <a:endParaRPr lang="es-MX"/>
          </a:p>
        </p:txBody>
      </p:sp>
    </p:spTree>
    <p:extLst>
      <p:ext uri="{BB962C8B-B14F-4D97-AF65-F5344CB8AC3E}">
        <p14:creationId xmlns:p14="http://schemas.microsoft.com/office/powerpoint/2010/main" val="1684549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66</a:t>
            </a:fld>
            <a:endParaRPr lang="es-MX"/>
          </a:p>
        </p:txBody>
      </p:sp>
    </p:spTree>
    <p:extLst>
      <p:ext uri="{BB962C8B-B14F-4D97-AF65-F5344CB8AC3E}">
        <p14:creationId xmlns:p14="http://schemas.microsoft.com/office/powerpoint/2010/main" val="212714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8</a:t>
            </a:fld>
            <a:endParaRPr lang="es-MX"/>
          </a:p>
        </p:txBody>
      </p:sp>
    </p:spTree>
    <p:extLst>
      <p:ext uri="{BB962C8B-B14F-4D97-AF65-F5344CB8AC3E}">
        <p14:creationId xmlns:p14="http://schemas.microsoft.com/office/powerpoint/2010/main" val="3701140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67</a:t>
            </a:fld>
            <a:endParaRPr lang="es-MX"/>
          </a:p>
        </p:txBody>
      </p:sp>
    </p:spTree>
    <p:extLst>
      <p:ext uri="{BB962C8B-B14F-4D97-AF65-F5344CB8AC3E}">
        <p14:creationId xmlns:p14="http://schemas.microsoft.com/office/powerpoint/2010/main" val="37434213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68</a:t>
            </a:fld>
            <a:endParaRPr lang="es-MX"/>
          </a:p>
        </p:txBody>
      </p:sp>
    </p:spTree>
    <p:extLst>
      <p:ext uri="{BB962C8B-B14F-4D97-AF65-F5344CB8AC3E}">
        <p14:creationId xmlns:p14="http://schemas.microsoft.com/office/powerpoint/2010/main" val="37416226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2D06C-5DEE-85E0-B205-831C8086560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FDADDDC-B3B6-0432-9CD8-C97AC83CFFD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E55474-B5FC-C6BC-9799-57FCE2F305DD}"/>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143C8A19-7763-8269-3E5B-6BF3B757CF26}"/>
              </a:ext>
            </a:extLst>
          </p:cNvPr>
          <p:cNvSpPr>
            <a:spLocks noGrp="1"/>
          </p:cNvSpPr>
          <p:nvPr>
            <p:ph type="sldNum" sz="quarter" idx="5"/>
          </p:nvPr>
        </p:nvSpPr>
        <p:spPr/>
        <p:txBody>
          <a:bodyPr/>
          <a:lstStyle/>
          <a:p>
            <a:fld id="{90811BB5-D3E0-9F46-9222-D50B7FC1265E}" type="slidenum">
              <a:rPr lang="es-MX" smtClean="0"/>
              <a:t>69</a:t>
            </a:fld>
            <a:endParaRPr lang="es-MX"/>
          </a:p>
        </p:txBody>
      </p:sp>
    </p:spTree>
    <p:extLst>
      <p:ext uri="{BB962C8B-B14F-4D97-AF65-F5344CB8AC3E}">
        <p14:creationId xmlns:p14="http://schemas.microsoft.com/office/powerpoint/2010/main" val="21038342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2E36B-9F65-48B7-CBEC-1D86E568B4A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948CC87-EF79-421C-3240-C9CE78F68B3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BBB969C-9EEA-DC21-4DA8-A1E52B501E00}"/>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64FB6F83-EFAB-A42E-5C55-20BBA7DC08F9}"/>
              </a:ext>
            </a:extLst>
          </p:cNvPr>
          <p:cNvSpPr>
            <a:spLocks noGrp="1"/>
          </p:cNvSpPr>
          <p:nvPr>
            <p:ph type="sldNum" sz="quarter" idx="5"/>
          </p:nvPr>
        </p:nvSpPr>
        <p:spPr/>
        <p:txBody>
          <a:bodyPr/>
          <a:lstStyle/>
          <a:p>
            <a:fld id="{90811BB5-D3E0-9F46-9222-D50B7FC1265E}" type="slidenum">
              <a:rPr lang="es-MX" smtClean="0"/>
              <a:t>70</a:t>
            </a:fld>
            <a:endParaRPr lang="es-MX"/>
          </a:p>
        </p:txBody>
      </p:sp>
    </p:spTree>
    <p:extLst>
      <p:ext uri="{BB962C8B-B14F-4D97-AF65-F5344CB8AC3E}">
        <p14:creationId xmlns:p14="http://schemas.microsoft.com/office/powerpoint/2010/main" val="39085341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FF2D-4061-0741-3ED7-604D1EA8781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C7054CE-3752-15F1-12C4-73DB00E916A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6F5FA98-4A7D-467D-3421-72CC0E72250A}"/>
              </a:ext>
            </a:extLst>
          </p:cNvPr>
          <p:cNvSpPr>
            <a:spLocks noGrp="1"/>
          </p:cNvSpPr>
          <p:nvPr>
            <p:ph type="body" idx="1"/>
          </p:nvPr>
        </p:nvSpPr>
        <p:spPr/>
        <p:txBody>
          <a:bodyPr/>
          <a:lstStyle/>
          <a:p>
            <a:endParaRPr lang="es-MX"/>
          </a:p>
        </p:txBody>
      </p:sp>
      <p:sp>
        <p:nvSpPr>
          <p:cNvPr id="4" name="Marcador de número de diapositiva 3">
            <a:extLst>
              <a:ext uri="{FF2B5EF4-FFF2-40B4-BE49-F238E27FC236}">
                <a16:creationId xmlns:a16="http://schemas.microsoft.com/office/drawing/2014/main" id="{7A54BD9A-1EB0-7380-A058-B42FCAF3012C}"/>
              </a:ext>
            </a:extLst>
          </p:cNvPr>
          <p:cNvSpPr>
            <a:spLocks noGrp="1"/>
          </p:cNvSpPr>
          <p:nvPr>
            <p:ph type="sldNum" sz="quarter" idx="5"/>
          </p:nvPr>
        </p:nvSpPr>
        <p:spPr/>
        <p:txBody>
          <a:bodyPr/>
          <a:lstStyle/>
          <a:p>
            <a:fld id="{90811BB5-D3E0-9F46-9222-D50B7FC1265E}" type="slidenum">
              <a:rPr lang="es-MX" smtClean="0"/>
              <a:t>71</a:t>
            </a:fld>
            <a:endParaRPr lang="es-MX"/>
          </a:p>
        </p:txBody>
      </p:sp>
    </p:spTree>
    <p:extLst>
      <p:ext uri="{BB962C8B-B14F-4D97-AF65-F5344CB8AC3E}">
        <p14:creationId xmlns:p14="http://schemas.microsoft.com/office/powerpoint/2010/main" val="25121808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2072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526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204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3329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80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737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877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78</a:t>
            </a:fld>
            <a:endParaRPr lang="es-MX"/>
          </a:p>
        </p:txBody>
      </p:sp>
    </p:spTree>
    <p:extLst>
      <p:ext uri="{BB962C8B-B14F-4D97-AF65-F5344CB8AC3E}">
        <p14:creationId xmlns:p14="http://schemas.microsoft.com/office/powerpoint/2010/main" val="579246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4487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27125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6727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83</a:t>
            </a:fld>
            <a:endParaRPr lang="es-MX"/>
          </a:p>
        </p:txBody>
      </p:sp>
    </p:spTree>
    <p:extLst>
      <p:ext uri="{BB962C8B-B14F-4D97-AF65-F5344CB8AC3E}">
        <p14:creationId xmlns:p14="http://schemas.microsoft.com/office/powerpoint/2010/main" val="8788828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90811BB5-D3E0-9F46-9222-D50B7FC1265E}" type="slidenum">
              <a:rPr lang="es-MX" smtClean="0"/>
              <a:t>84</a:t>
            </a:fld>
            <a:endParaRPr lang="es-MX"/>
          </a:p>
        </p:txBody>
      </p:sp>
    </p:spTree>
    <p:extLst>
      <p:ext uri="{BB962C8B-B14F-4D97-AF65-F5344CB8AC3E}">
        <p14:creationId xmlns:p14="http://schemas.microsoft.com/office/powerpoint/2010/main" val="4147315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400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811BB5-D3E0-9F46-9222-D50B7FC1265E}"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838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CCE6C487-E77C-4BF9-B020-78DA5B21AD61}" type="slidenum">
              <a:rPr lang="es-MX" smtClean="0"/>
              <a:t>12</a:t>
            </a:fld>
            <a:endParaRPr lang="es-MX"/>
          </a:p>
        </p:txBody>
      </p:sp>
    </p:spTree>
    <p:extLst>
      <p:ext uri="{BB962C8B-B14F-4D97-AF65-F5344CB8AC3E}">
        <p14:creationId xmlns:p14="http://schemas.microsoft.com/office/powerpoint/2010/main" val="1363056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E5A4B-A45B-1342-8AAD-E878CC25BE05}"/>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2572F7A0-9A34-C147-A49C-01F5B3658C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4C451624-D968-6149-84FC-FB740CA0CAFF}"/>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5" name="Marcador de pie de página 4">
            <a:extLst>
              <a:ext uri="{FF2B5EF4-FFF2-40B4-BE49-F238E27FC236}">
                <a16:creationId xmlns:a16="http://schemas.microsoft.com/office/drawing/2014/main" id="{53CC4AD2-EC7E-2541-824F-8660A8FC773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73606D0E-27A6-644F-B292-54DD910E8164}"/>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
        <p:nvSpPr>
          <p:cNvPr id="7" name="Google Shape;102;p17">
            <a:extLst>
              <a:ext uri="{FF2B5EF4-FFF2-40B4-BE49-F238E27FC236}">
                <a16:creationId xmlns:a16="http://schemas.microsoft.com/office/drawing/2014/main" id="{D870D41B-DD79-7EBF-E577-67CCB5EEBF7B}"/>
              </a:ext>
            </a:extLst>
          </p:cNvPr>
          <p:cNvSpPr/>
          <p:nvPr userDrawn="1"/>
        </p:nvSpPr>
        <p:spPr>
          <a:xfrm>
            <a:off x="0" y="6247740"/>
            <a:ext cx="12192000" cy="610260"/>
          </a:xfrm>
          <a:prstGeom prst="rect">
            <a:avLst/>
          </a:prstGeom>
          <a:solidFill>
            <a:srgbClr val="1021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MX" sz="1400" b="0" i="0" u="none" strike="noStrike" cap="none">
              <a:solidFill>
                <a:schemeClr val="lt1"/>
              </a:solidFill>
              <a:latin typeface="Trebuchet MS" panose="020B0603020202020204" pitchFamily="34" charset="0"/>
              <a:ea typeface="Calibri"/>
              <a:cs typeface="Calibri"/>
              <a:sym typeface="Calibri"/>
            </a:endParaRPr>
          </a:p>
        </p:txBody>
      </p:sp>
      <p:pic>
        <p:nvPicPr>
          <p:cNvPr id="8" name="Picture 13" descr="A picture containing bird&#10;&#10;Description automatically generated">
            <a:extLst>
              <a:ext uri="{FF2B5EF4-FFF2-40B4-BE49-F238E27FC236}">
                <a16:creationId xmlns:a16="http://schemas.microsoft.com/office/drawing/2014/main" id="{70F82532-C1B0-D0D1-2A10-E142087F1D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3294" y="6286613"/>
            <a:ext cx="552481" cy="552481"/>
          </a:xfrm>
          <a:prstGeom prst="rect">
            <a:avLst/>
          </a:prstGeom>
        </p:spPr>
      </p:pic>
      <p:pic>
        <p:nvPicPr>
          <p:cNvPr id="9" name="Imagen 8" descr="Imagen que contiene Logotipo&#10;&#10;Descripción generada automáticamente">
            <a:extLst>
              <a:ext uri="{FF2B5EF4-FFF2-40B4-BE49-F238E27FC236}">
                <a16:creationId xmlns:a16="http://schemas.microsoft.com/office/drawing/2014/main" id="{B88756EB-0F85-307B-20D4-5FD84A70EE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21898" y="6258436"/>
            <a:ext cx="2422942" cy="552710"/>
          </a:xfrm>
          <a:prstGeom prst="rect">
            <a:avLst/>
          </a:prstGeom>
        </p:spPr>
      </p:pic>
      <p:sp>
        <p:nvSpPr>
          <p:cNvPr id="10" name="Marcador de número de diapositiva 1">
            <a:extLst>
              <a:ext uri="{FF2B5EF4-FFF2-40B4-BE49-F238E27FC236}">
                <a16:creationId xmlns:a16="http://schemas.microsoft.com/office/drawing/2014/main" id="{8936E6A6-2029-703B-DA19-A7151955C7B2}"/>
              </a:ext>
            </a:extLst>
          </p:cNvPr>
          <p:cNvSpPr>
            <a:spLocks noGrp="1"/>
          </p:cNvSpPr>
          <p:nvPr userDrawn="1"/>
        </p:nvSpPr>
        <p:spPr>
          <a:xfrm>
            <a:off x="22428" y="6373451"/>
            <a:ext cx="602488" cy="400069"/>
          </a:xfrm>
          <a:prstGeom prst="rect">
            <a:avLst/>
          </a:prstGeom>
        </p:spPr>
        <p:txBody>
          <a:bodyPr vert="horz" lIns="91440" tIns="45720" rIns="91440" bIns="45720" rtlCol="0" anchor="ctr"/>
          <a:lstStyle>
            <a:defPPr>
              <a:defRPr lang="es-MX"/>
            </a:defPPr>
            <a:lvl1pPr marL="0" algn="r" defTabSz="914400" rtl="0" eaLnBrk="1" latinLnBrk="0" hangingPunct="1">
              <a:defRPr sz="1400" kern="1200">
                <a:solidFill>
                  <a:schemeClr val="bg1"/>
                </a:solidFill>
                <a:latin typeface="Avenir Next LT Pro"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6B727E-5233-49D9-B8FB-63A67908B2C2}" type="slidenum">
              <a:rPr kumimoji="0" lang="es-MX" sz="1400" b="0" i="0" u="none" strike="noStrike" kern="1200" cap="none" spc="0" normalizeH="0" baseline="0" noProof="0" smtClean="0">
                <a:ln>
                  <a:noFill/>
                </a:ln>
                <a:solidFill>
                  <a:prstClr val="white"/>
                </a:solidFill>
                <a:effectLst/>
                <a:uLnTx/>
                <a:uFillTx/>
                <a:latin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4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1" name="Flecha: pentágono 16">
            <a:extLst>
              <a:ext uri="{FF2B5EF4-FFF2-40B4-BE49-F238E27FC236}">
                <a16:creationId xmlns:a16="http://schemas.microsoft.com/office/drawing/2014/main" id="{CEC24603-4AAE-A7DF-9947-F91442C595CC}"/>
              </a:ext>
            </a:extLst>
          </p:cNvPr>
          <p:cNvSpPr/>
          <p:nvPr userDrawn="1"/>
        </p:nvSpPr>
        <p:spPr>
          <a:xfrm rot="5400000" flipV="1">
            <a:off x="-6746" y="106198"/>
            <a:ext cx="694463" cy="468000"/>
          </a:xfrm>
          <a:prstGeom prst="homePlat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Trebuchet MS" panose="020B0603020202020204" pitchFamily="34" charset="0"/>
            </a:endParaRPr>
          </a:p>
        </p:txBody>
      </p:sp>
    </p:spTree>
    <p:extLst>
      <p:ext uri="{BB962C8B-B14F-4D97-AF65-F5344CB8AC3E}">
        <p14:creationId xmlns:p14="http://schemas.microsoft.com/office/powerpoint/2010/main" val="337027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60F789-F554-744B-A89B-F591AB5F3B11}"/>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48081181-6495-744E-BEA3-56E7AB5567BD}"/>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271FC95-37BF-5D43-A3E1-342E45B98032}"/>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5" name="Marcador de pie de página 4">
            <a:extLst>
              <a:ext uri="{FF2B5EF4-FFF2-40B4-BE49-F238E27FC236}">
                <a16:creationId xmlns:a16="http://schemas.microsoft.com/office/drawing/2014/main" id="{2BD381F3-8B98-364A-AEF1-E249AD97437E}"/>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10F2C26B-888B-3346-9B9B-924B9DADE2FF}"/>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4071779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6CBBFC1-3045-964B-9FEC-5FDC940FC232}"/>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B928F909-7C2D-144B-AF64-61C964E40BB4}"/>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3759A3CD-D23E-2449-A72D-BC687FC9B7EE}"/>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5" name="Marcador de pie de página 4">
            <a:extLst>
              <a:ext uri="{FF2B5EF4-FFF2-40B4-BE49-F238E27FC236}">
                <a16:creationId xmlns:a16="http://schemas.microsoft.com/office/drawing/2014/main" id="{AA3FE493-118D-6545-B3D9-952D8923628F}"/>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AE8E6457-201A-9442-9DFD-69057545DE88}"/>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994323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522380-7B63-E440-AA39-28E11D3EEE1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184568B9-0FF1-1B4F-A8DD-148555D089E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A7E622F-4FA5-FA4E-8E3E-B024B3D23B34}"/>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5" name="Marcador de pie de página 4">
            <a:extLst>
              <a:ext uri="{FF2B5EF4-FFF2-40B4-BE49-F238E27FC236}">
                <a16:creationId xmlns:a16="http://schemas.microsoft.com/office/drawing/2014/main" id="{C9F42567-107D-0F4E-AEE7-755A72C52830}"/>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04714518-1ADA-B046-AD4F-EFE6F4EB7A45}"/>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40231620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0EB7CA-6E29-444F-B61C-3A096FA1F451}"/>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A5CD2F4F-3FD8-364F-8D3B-14FC949E1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413D203E-FA50-2043-BB09-104FAEF7435A}"/>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5" name="Marcador de pie de página 4">
            <a:extLst>
              <a:ext uri="{FF2B5EF4-FFF2-40B4-BE49-F238E27FC236}">
                <a16:creationId xmlns:a16="http://schemas.microsoft.com/office/drawing/2014/main" id="{605A4F66-2585-6A4D-B0C6-9208D0C35D94}"/>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6" name="Marcador de número de diapositiva 5">
            <a:extLst>
              <a:ext uri="{FF2B5EF4-FFF2-40B4-BE49-F238E27FC236}">
                <a16:creationId xmlns:a16="http://schemas.microsoft.com/office/drawing/2014/main" id="{8C19AEEB-E9EE-014D-B800-F6707B1DD9BF}"/>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25324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FD299D-61DE-294E-9B4A-9348279E380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0D12135-85FA-B545-8351-F4E04FDC5CFA}"/>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41E14E6A-2663-D944-BA55-A88B2A80A8A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082F45F7-D34C-1448-8BA3-69FB0271AF23}"/>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6" name="Marcador de pie de página 5">
            <a:extLst>
              <a:ext uri="{FF2B5EF4-FFF2-40B4-BE49-F238E27FC236}">
                <a16:creationId xmlns:a16="http://schemas.microsoft.com/office/drawing/2014/main" id="{60861D04-0F3A-B540-B2F1-1499C405AD46}"/>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986E44A1-9E75-7943-99D1-FC6151C47F86}"/>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283473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D71C95-000A-C247-B4C4-96A61DA8C7E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3A06FE64-7185-B64A-AD9A-8857EB875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FA6151E-77F4-DD4E-9607-0463DB3C82D9}"/>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2BD08FA1-26B4-5C4B-8F0D-63CF85761D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F3E54F2-0B10-D949-8F69-41ED3975CD1E}"/>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1A004740-FC23-0C46-8DEA-411381734529}"/>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8" name="Marcador de pie de página 7">
            <a:extLst>
              <a:ext uri="{FF2B5EF4-FFF2-40B4-BE49-F238E27FC236}">
                <a16:creationId xmlns:a16="http://schemas.microsoft.com/office/drawing/2014/main" id="{0FFB447E-48E6-9447-BB41-D37F207E9DFA}"/>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9" name="Marcador de número de diapositiva 8">
            <a:extLst>
              <a:ext uri="{FF2B5EF4-FFF2-40B4-BE49-F238E27FC236}">
                <a16:creationId xmlns:a16="http://schemas.microsoft.com/office/drawing/2014/main" id="{178ECCCB-C987-C041-8A95-FF8A17094961}"/>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175641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FD61F3-51C1-674F-B603-F15BFBB86084}"/>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267CA109-E149-CF46-851D-E8EB131E935D}"/>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4" name="Marcador de pie de página 3">
            <a:extLst>
              <a:ext uri="{FF2B5EF4-FFF2-40B4-BE49-F238E27FC236}">
                <a16:creationId xmlns:a16="http://schemas.microsoft.com/office/drawing/2014/main" id="{23967412-2D3E-C149-8F6C-D3B19955BB9F}"/>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5" name="Marcador de número de diapositiva 4">
            <a:extLst>
              <a:ext uri="{FF2B5EF4-FFF2-40B4-BE49-F238E27FC236}">
                <a16:creationId xmlns:a16="http://schemas.microsoft.com/office/drawing/2014/main" id="{C5C55BDA-FA1F-4743-B0EF-74BED4D42326}"/>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103841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2AE8AC-BDBC-4048-AFAC-DDB410E3C8BF}"/>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3" name="Marcador de pie de página 2">
            <a:extLst>
              <a:ext uri="{FF2B5EF4-FFF2-40B4-BE49-F238E27FC236}">
                <a16:creationId xmlns:a16="http://schemas.microsoft.com/office/drawing/2014/main" id="{72381BB3-C74E-D841-986A-65F88B64E08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4" name="Marcador de número de diapositiva 3">
            <a:extLst>
              <a:ext uri="{FF2B5EF4-FFF2-40B4-BE49-F238E27FC236}">
                <a16:creationId xmlns:a16="http://schemas.microsoft.com/office/drawing/2014/main" id="{45AEC469-5A55-3C4C-9B22-5A4882EA1503}"/>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3101377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F0144D-BADE-A84B-B43B-86F54CE7D1B5}"/>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66BF01A7-CE0E-FB41-BFA7-9B6E472D10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8BFF542-1BD1-4D40-B8AF-DECD3702F8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A2E6600-817A-4B45-ACA8-5E4F49FAD05D}"/>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6" name="Marcador de pie de página 5">
            <a:extLst>
              <a:ext uri="{FF2B5EF4-FFF2-40B4-BE49-F238E27FC236}">
                <a16:creationId xmlns:a16="http://schemas.microsoft.com/office/drawing/2014/main" id="{ED3241C6-66F7-D441-81C8-C6E232B7F6F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666A9605-8A66-8B49-82A2-4FE071F7DD98}"/>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237614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4D34F1-436A-CE4F-9E36-92EE540378E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2D8B9F70-9A11-BE4F-9183-443BF99D4F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19BE90C-1773-3F44-BCD9-CB94C432A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942095E-4854-734F-80E7-F311044FA23E}"/>
              </a:ext>
            </a:extLst>
          </p:cNvPr>
          <p:cNvSpPr>
            <a:spLocks noGrp="1"/>
          </p:cNvSpPr>
          <p:nvPr>
            <p:ph type="dt" sz="half" idx="10"/>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6" name="Marcador de pie de página 5">
            <a:extLst>
              <a:ext uri="{FF2B5EF4-FFF2-40B4-BE49-F238E27FC236}">
                <a16:creationId xmlns:a16="http://schemas.microsoft.com/office/drawing/2014/main" id="{EEFAEB30-3484-6943-BEF3-8A3D6E2B8F42}"/>
              </a:ext>
            </a:extLst>
          </p:cNvPr>
          <p:cNvSpPr>
            <a:spLocks noGrp="1"/>
          </p:cNvSpPr>
          <p:nvPr>
            <p:ph type="ftr" sz="quarter" idx="11"/>
          </p:nvPr>
        </p:nvSpPr>
        <p:spPr>
          <a:xfrm>
            <a:off x="4038600" y="6356350"/>
            <a:ext cx="4114800" cy="365125"/>
          </a:xfrm>
          <a:prstGeom prst="rect">
            <a:avLst/>
          </a:prstGeom>
        </p:spPr>
        <p:txBody>
          <a:bodyPr/>
          <a:lstStyle/>
          <a:p>
            <a:endParaRPr lang="es-MX"/>
          </a:p>
        </p:txBody>
      </p:sp>
      <p:sp>
        <p:nvSpPr>
          <p:cNvPr id="7" name="Marcador de número de diapositiva 6">
            <a:extLst>
              <a:ext uri="{FF2B5EF4-FFF2-40B4-BE49-F238E27FC236}">
                <a16:creationId xmlns:a16="http://schemas.microsoft.com/office/drawing/2014/main" id="{D8B89C1F-0391-5F46-92BC-DAE6FBE7198D}"/>
              </a:ext>
            </a:extLst>
          </p:cNvPr>
          <p:cNvSpPr>
            <a:spLocks noGrp="1"/>
          </p:cNvSpPr>
          <p:nvPr>
            <p:ph type="sldNum" sz="quarter" idx="12"/>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Tree>
    <p:extLst>
      <p:ext uri="{BB962C8B-B14F-4D97-AF65-F5344CB8AC3E}">
        <p14:creationId xmlns:p14="http://schemas.microsoft.com/office/powerpoint/2010/main" val="189311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E8A75A-400C-C546-B4FE-0C05B448E9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26B84DB-DF72-0D46-8425-BFC21AF40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2" name="Marcador de fecha 3">
            <a:extLst>
              <a:ext uri="{FF2B5EF4-FFF2-40B4-BE49-F238E27FC236}">
                <a16:creationId xmlns:a16="http://schemas.microsoft.com/office/drawing/2014/main" id="{AE30D888-8516-C2C7-7101-9BBB76842727}"/>
              </a:ext>
            </a:extLst>
          </p:cNvPr>
          <p:cNvSpPr>
            <a:spLocks noGrp="1"/>
          </p:cNvSpPr>
          <p:nvPr>
            <p:ph type="dt" sz="half" idx="2"/>
          </p:nvPr>
        </p:nvSpPr>
        <p:spPr>
          <a:xfrm>
            <a:off x="838200" y="6356350"/>
            <a:ext cx="2743200" cy="365125"/>
          </a:xfrm>
          <a:prstGeom prst="rect">
            <a:avLst/>
          </a:prstGeom>
        </p:spPr>
        <p:txBody>
          <a:bodyPr/>
          <a:lstStyle/>
          <a:p>
            <a:fld id="{27EF6522-EB21-394C-92CB-3604EDC7EBAB}" type="datetimeFigureOut">
              <a:rPr lang="es-MX" smtClean="0"/>
              <a:t>19/05/2025</a:t>
            </a:fld>
            <a:endParaRPr lang="es-MX"/>
          </a:p>
        </p:txBody>
      </p:sp>
      <p:sp>
        <p:nvSpPr>
          <p:cNvPr id="13" name="Marcador de pie de página 4">
            <a:extLst>
              <a:ext uri="{FF2B5EF4-FFF2-40B4-BE49-F238E27FC236}">
                <a16:creationId xmlns:a16="http://schemas.microsoft.com/office/drawing/2014/main" id="{6E4C4579-1240-0FA0-83AB-54F95CE33A0E}"/>
              </a:ext>
            </a:extLst>
          </p:cNvPr>
          <p:cNvSpPr>
            <a:spLocks noGrp="1"/>
          </p:cNvSpPr>
          <p:nvPr>
            <p:ph type="ftr" sz="quarter" idx="3"/>
          </p:nvPr>
        </p:nvSpPr>
        <p:spPr>
          <a:xfrm>
            <a:off x="4038600" y="6356350"/>
            <a:ext cx="4114800" cy="365125"/>
          </a:xfrm>
          <a:prstGeom prst="rect">
            <a:avLst/>
          </a:prstGeom>
        </p:spPr>
        <p:txBody>
          <a:bodyPr/>
          <a:lstStyle/>
          <a:p>
            <a:endParaRPr lang="es-MX"/>
          </a:p>
        </p:txBody>
      </p:sp>
      <p:sp>
        <p:nvSpPr>
          <p:cNvPr id="14" name="Marcador de número de diapositiva 5">
            <a:extLst>
              <a:ext uri="{FF2B5EF4-FFF2-40B4-BE49-F238E27FC236}">
                <a16:creationId xmlns:a16="http://schemas.microsoft.com/office/drawing/2014/main" id="{CFB09990-DE17-AE90-F803-37CF24D58CC0}"/>
              </a:ext>
            </a:extLst>
          </p:cNvPr>
          <p:cNvSpPr>
            <a:spLocks noGrp="1"/>
          </p:cNvSpPr>
          <p:nvPr>
            <p:ph type="sldNum" sz="quarter" idx="4"/>
          </p:nvPr>
        </p:nvSpPr>
        <p:spPr>
          <a:xfrm>
            <a:off x="8610600" y="6356350"/>
            <a:ext cx="2743200" cy="365125"/>
          </a:xfrm>
          <a:prstGeom prst="rect">
            <a:avLst/>
          </a:prstGeom>
        </p:spPr>
        <p:txBody>
          <a:bodyPr/>
          <a:lstStyle/>
          <a:p>
            <a:fld id="{A2A13B9F-E133-2F44-BAC5-23996212ED9F}" type="slidenum">
              <a:rPr lang="es-MX" smtClean="0"/>
              <a:t>‹Nº›</a:t>
            </a:fld>
            <a:endParaRPr lang="es-MX"/>
          </a:p>
        </p:txBody>
      </p:sp>
      <p:sp>
        <p:nvSpPr>
          <p:cNvPr id="15" name="Google Shape;102;p17">
            <a:extLst>
              <a:ext uri="{FF2B5EF4-FFF2-40B4-BE49-F238E27FC236}">
                <a16:creationId xmlns:a16="http://schemas.microsoft.com/office/drawing/2014/main" id="{6262DBF3-268D-9585-827B-609954CADCF3}"/>
              </a:ext>
            </a:extLst>
          </p:cNvPr>
          <p:cNvSpPr/>
          <p:nvPr userDrawn="1"/>
        </p:nvSpPr>
        <p:spPr>
          <a:xfrm>
            <a:off x="0" y="6247740"/>
            <a:ext cx="12192000" cy="610260"/>
          </a:xfrm>
          <a:prstGeom prst="rect">
            <a:avLst/>
          </a:prstGeom>
          <a:solidFill>
            <a:srgbClr val="1021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lang="es-MX" sz="1400" b="0" i="0" u="none" strike="noStrike" cap="none">
              <a:solidFill>
                <a:schemeClr val="lt1"/>
              </a:solidFill>
              <a:latin typeface="Trebuchet MS" panose="020B0603020202020204" pitchFamily="34" charset="0"/>
              <a:ea typeface="Calibri"/>
              <a:cs typeface="Calibri"/>
              <a:sym typeface="Calibri"/>
            </a:endParaRPr>
          </a:p>
        </p:txBody>
      </p:sp>
      <p:pic>
        <p:nvPicPr>
          <p:cNvPr id="16" name="Picture 13" descr="A picture containing bird&#10;&#10;Description automatically generated">
            <a:extLst>
              <a:ext uri="{FF2B5EF4-FFF2-40B4-BE49-F238E27FC236}">
                <a16:creationId xmlns:a16="http://schemas.microsoft.com/office/drawing/2014/main" id="{37EAC98F-F456-2137-6FE3-919D59B32E1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703294" y="6286613"/>
            <a:ext cx="552481" cy="552481"/>
          </a:xfrm>
          <a:prstGeom prst="rect">
            <a:avLst/>
          </a:prstGeom>
        </p:spPr>
      </p:pic>
      <p:pic>
        <p:nvPicPr>
          <p:cNvPr id="17" name="Imagen 16" descr="Imagen que contiene Logotipo&#10;&#10;Descripción generada automáticamente">
            <a:extLst>
              <a:ext uri="{FF2B5EF4-FFF2-40B4-BE49-F238E27FC236}">
                <a16:creationId xmlns:a16="http://schemas.microsoft.com/office/drawing/2014/main" id="{BDF0B955-F98C-8613-4F37-3F2D3C769A36}"/>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521898" y="6258436"/>
            <a:ext cx="2422942" cy="552710"/>
          </a:xfrm>
          <a:prstGeom prst="rect">
            <a:avLst/>
          </a:prstGeom>
        </p:spPr>
      </p:pic>
      <p:sp>
        <p:nvSpPr>
          <p:cNvPr id="18" name="Marcador de número de diapositiva 1">
            <a:extLst>
              <a:ext uri="{FF2B5EF4-FFF2-40B4-BE49-F238E27FC236}">
                <a16:creationId xmlns:a16="http://schemas.microsoft.com/office/drawing/2014/main" id="{C5A9143B-AC17-3F8C-CC4A-AA7AFE822EF3}"/>
              </a:ext>
            </a:extLst>
          </p:cNvPr>
          <p:cNvSpPr>
            <a:spLocks noGrp="1"/>
          </p:cNvSpPr>
          <p:nvPr userDrawn="1"/>
        </p:nvSpPr>
        <p:spPr>
          <a:xfrm>
            <a:off x="22428" y="6373451"/>
            <a:ext cx="602488" cy="400069"/>
          </a:xfrm>
          <a:prstGeom prst="rect">
            <a:avLst/>
          </a:prstGeom>
        </p:spPr>
        <p:txBody>
          <a:bodyPr vert="horz" lIns="91440" tIns="45720" rIns="91440" bIns="45720" rtlCol="0" anchor="ctr"/>
          <a:lstStyle>
            <a:defPPr>
              <a:defRPr lang="es-MX"/>
            </a:defPPr>
            <a:lvl1pPr marL="0" algn="r" defTabSz="914400" rtl="0" eaLnBrk="1" latinLnBrk="0" hangingPunct="1">
              <a:defRPr sz="1400" kern="1200">
                <a:solidFill>
                  <a:schemeClr val="bg1"/>
                </a:solidFill>
                <a:latin typeface="Avenir Next LT Pro" panose="020B05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06B727E-5233-49D9-B8FB-63A67908B2C2}" type="slidenum">
              <a:rPr kumimoji="0" lang="es-MX" sz="1400" b="0" i="0" u="none" strike="noStrike" kern="1200" cap="none" spc="0" normalizeH="0" baseline="0" noProof="0" smtClean="0">
                <a:ln>
                  <a:noFill/>
                </a:ln>
                <a:solidFill>
                  <a:prstClr val="white"/>
                </a:solidFill>
                <a:effectLst/>
                <a:uLnTx/>
                <a:uFillTx/>
                <a:latin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MX" sz="1400" b="0" i="0" u="none" strike="noStrike" kern="1200" cap="none" spc="0" normalizeH="0" baseline="0" noProof="0">
              <a:ln>
                <a:noFill/>
              </a:ln>
              <a:solidFill>
                <a:prstClr val="white"/>
              </a:solidFill>
              <a:effectLst/>
              <a:uLnTx/>
              <a:uFillTx/>
              <a:latin typeface="Trebuchet MS" panose="020B0603020202020204" pitchFamily="34" charset="0"/>
            </a:endParaRPr>
          </a:p>
        </p:txBody>
      </p:sp>
      <p:sp>
        <p:nvSpPr>
          <p:cNvPr id="19" name="Flecha: pentágono 16">
            <a:extLst>
              <a:ext uri="{FF2B5EF4-FFF2-40B4-BE49-F238E27FC236}">
                <a16:creationId xmlns:a16="http://schemas.microsoft.com/office/drawing/2014/main" id="{9B43198A-5EE8-72BC-EACE-961B72281259}"/>
              </a:ext>
            </a:extLst>
          </p:cNvPr>
          <p:cNvSpPr/>
          <p:nvPr userDrawn="1"/>
        </p:nvSpPr>
        <p:spPr>
          <a:xfrm rot="5400000" flipV="1">
            <a:off x="-6746" y="106198"/>
            <a:ext cx="694463" cy="468000"/>
          </a:xfrm>
          <a:prstGeom prst="homePlat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Trebuchet MS" panose="020B0603020202020204" pitchFamily="34" charset="0"/>
            </a:endParaRPr>
          </a:p>
        </p:txBody>
      </p:sp>
    </p:spTree>
    <p:extLst>
      <p:ext uri="{BB962C8B-B14F-4D97-AF65-F5344CB8AC3E}">
        <p14:creationId xmlns:p14="http://schemas.microsoft.com/office/powerpoint/2010/main" val="4244418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www.staconsultores.com/"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5.xml"/><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chart" Target="../charts/chart9.xml"/><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image" Target="../media/image42.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20.tiff"/></Relationships>
</file>

<file path=ppt/slides/_rels/slide1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1.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chart" Target="../charts/chart27.xml"/><Relationship Id="rId4" Type="http://schemas.openxmlformats.org/officeDocument/2006/relationships/chart" Target="../charts/chart26.xml"/></Relationships>
</file>

<file path=ppt/slides/_rels/slide24.xml.rels><?xml version="1.0" encoding="UTF-8" standalone="yes"?>
<Relationships xmlns="http://schemas.openxmlformats.org/package/2006/relationships"><Relationship Id="rId8" Type="http://schemas.openxmlformats.org/officeDocument/2006/relationships/image" Target="../media/image20.tiff"/><Relationship Id="rId3" Type="http://schemas.openxmlformats.org/officeDocument/2006/relationships/chart" Target="../charts/chart28.xml"/><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chart" Target="../charts/chart29.xml"/><Relationship Id="rId9" Type="http://schemas.openxmlformats.org/officeDocument/2006/relationships/image" Target="../media/image21.tiff"/></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3.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chart" Target="../charts/chart39.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8.sv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chart" Target="../charts/chart40.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34.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chart" Target="../charts/chart42.xml"/><Relationship Id="rId7"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chart" Target="../charts/chart43.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0.tif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62.jpeg"/><Relationship Id="rId5" Type="http://schemas.openxmlformats.org/officeDocument/2006/relationships/image" Target="../media/image7.png"/><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hart" Target="../charts/chart45.xml"/><Relationship Id="rId4" Type="http://schemas.openxmlformats.org/officeDocument/2006/relationships/chart" Target="../charts/chart44.xml"/></Relationships>
</file>

<file path=ppt/slides/_rels/slide39.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chart" Target="../charts/chart47.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1.tiff"/><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49.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52.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chart" Target="../charts/chart54.xml"/></Relationships>
</file>

<file path=ppt/slides/_rels/slide44.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5.sv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chart" Target="../charts/chart56.xml"/><Relationship Id="rId7" Type="http://schemas.openxmlformats.org/officeDocument/2006/relationships/image" Target="../media/image20.tif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57.xm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tiff"/><Relationship Id="rId4" Type="http://schemas.openxmlformats.org/officeDocument/2006/relationships/chart" Target="../charts/chart59.xml"/></Relationships>
</file>

<file path=ppt/slides/_rels/slide4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5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0.jpeg"/></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image" Target="../media/image72.svg"/></Relationships>
</file>

<file path=ppt/slides/_rels/slide5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4.jpeg"/></Relationships>
</file>

<file path=ppt/slides/_rels/slide5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65.xml"/><Relationship Id="rId4" Type="http://schemas.openxmlformats.org/officeDocument/2006/relationships/chart" Target="../charts/chart64.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67.xml"/><Relationship Id="rId4" Type="http://schemas.openxmlformats.org/officeDocument/2006/relationships/chart" Target="../charts/chart6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78.png"/></Relationships>
</file>

<file path=ppt/slides/_rels/slide58.xml.rels><?xml version="1.0" encoding="UTF-8" standalone="yes"?>
<Relationships xmlns="http://schemas.openxmlformats.org/package/2006/relationships"><Relationship Id="rId3" Type="http://schemas.openxmlformats.org/officeDocument/2006/relationships/chart" Target="../charts/chart70.xml"/><Relationship Id="rId7" Type="http://schemas.openxmlformats.org/officeDocument/2006/relationships/image" Target="../media/image21.tiff"/><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hart" Target="../charts/chart72.xml"/><Relationship Id="rId7" Type="http://schemas.openxmlformats.org/officeDocument/2006/relationships/image" Target="../media/image19.png"/><Relationship Id="rId2" Type="http://schemas.openxmlformats.org/officeDocument/2006/relationships/chart" Target="../charts/chart71.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80.sv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png"/><Relationship Id="rId9" Type="http://schemas.openxmlformats.org/officeDocument/2006/relationships/image" Target="../media/image17.svg"/></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image" Target="../media/image80.svg"/></Relationships>
</file>

<file path=ppt/slides/_rels/slide6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chart" Target="../charts/chart77.xml"/><Relationship Id="rId5" Type="http://schemas.openxmlformats.org/officeDocument/2006/relationships/chart" Target="../charts/chart76.xml"/><Relationship Id="rId4" Type="http://schemas.openxmlformats.org/officeDocument/2006/relationships/image" Target="../media/image83.svg"/></Relationships>
</file>

<file path=ppt/slides/_rels/slide6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8" Type="http://schemas.openxmlformats.org/officeDocument/2006/relationships/chart" Target="../charts/chart83.xml"/><Relationship Id="rId3" Type="http://schemas.openxmlformats.org/officeDocument/2006/relationships/chart" Target="../charts/chart80.xml"/><Relationship Id="rId7"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hart" Target="../charts/chart82.xml"/><Relationship Id="rId4" Type="http://schemas.openxmlformats.org/officeDocument/2006/relationships/chart" Target="../charts/chart81.xml"/></Relationships>
</file>

<file path=ppt/slides/_rels/slide6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chart" Target="../charts/chart87.xml"/><Relationship Id="rId4" Type="http://schemas.openxmlformats.org/officeDocument/2006/relationships/chart" Target="../charts/chart86.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chart" Target="../charts/chart89.xml"/><Relationship Id="rId4" Type="http://schemas.openxmlformats.org/officeDocument/2006/relationships/chart" Target="../charts/chart88.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hart" Target="../charts/chart91.xml"/><Relationship Id="rId4" Type="http://schemas.openxmlformats.org/officeDocument/2006/relationships/chart" Target="../charts/chart90.xml"/></Relationships>
</file>

<file path=ppt/slides/_rels/slide7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93.xml"/><Relationship Id="rId7"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79.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0.svg"/><Relationship Id="rId9" Type="http://schemas.openxmlformats.org/officeDocument/2006/relationships/image" Target="../media/image88.png"/></Relationships>
</file>

<file path=ppt/slides/_rels/slide76.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tiff"/></Relationships>
</file>

<file path=ppt/slides/_rels/slide7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2.jpeg"/></Relationships>
</file>

<file path=ppt/slides/_rels/slide79.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1.jpeg"/></Relationships>
</file>

<file path=ppt/slides/_rels/slide80.xml.rels><?xml version="1.0" encoding="UTF-8" standalone="yes"?>
<Relationships xmlns="http://schemas.openxmlformats.org/package/2006/relationships"><Relationship Id="rId3" Type="http://schemas.openxmlformats.org/officeDocument/2006/relationships/chart" Target="../charts/chart97.xml"/><Relationship Id="rId7" Type="http://schemas.openxmlformats.org/officeDocument/2006/relationships/image" Target="../media/image21.tiff"/><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81.xml.rels><?xml version="1.0" encoding="UTF-8" standalone="yes"?>
<Relationships xmlns="http://schemas.openxmlformats.org/package/2006/relationships"><Relationship Id="rId3" Type="http://schemas.openxmlformats.org/officeDocument/2006/relationships/chart" Target="../charts/chart98.xml"/><Relationship Id="rId7" Type="http://schemas.openxmlformats.org/officeDocument/2006/relationships/image" Target="../media/image21.tiff"/><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hart" Target="../charts/chart101.xml"/></Relationships>
</file>

<file path=ppt/slides/_rels/slide83.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20.tiff"/></Relationships>
</file>

<file path=ppt/slides/_rels/slide84.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taconsultores.com/" TargetMode="Externa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2.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os Cabos: Un paraíso entre dos mares">
            <a:extLst>
              <a:ext uri="{FF2B5EF4-FFF2-40B4-BE49-F238E27FC236}">
                <a16:creationId xmlns:a16="http://schemas.microsoft.com/office/drawing/2014/main" id="{3C712F0B-A6EF-434D-9AFD-A35DC1CD18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260" y="-59224"/>
            <a:ext cx="12048224" cy="6927769"/>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7059253E-B885-4F47-AC6C-4A071141DB6F}"/>
              </a:ext>
            </a:extLst>
          </p:cNvPr>
          <p:cNvSpPr/>
          <p:nvPr/>
        </p:nvSpPr>
        <p:spPr>
          <a:xfrm>
            <a:off x="-198261" y="-61343"/>
            <a:ext cx="12390261" cy="6941003"/>
          </a:xfrm>
          <a:prstGeom prst="rect">
            <a:avLst/>
          </a:prstGeom>
          <a:solidFill>
            <a:schemeClr val="tx1">
              <a:lumMod val="65000"/>
              <a:lumOff val="3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rebuchet MS" panose="020B0603020202020204" pitchFamily="34" charset="0"/>
            </a:endParaRPr>
          </a:p>
        </p:txBody>
      </p:sp>
      <p:sp>
        <p:nvSpPr>
          <p:cNvPr id="3" name="Pentágono regular 2">
            <a:extLst>
              <a:ext uri="{FF2B5EF4-FFF2-40B4-BE49-F238E27FC236}">
                <a16:creationId xmlns:a16="http://schemas.microsoft.com/office/drawing/2014/main" id="{74F927F5-A051-0642-B378-8D489048B825}"/>
              </a:ext>
            </a:extLst>
          </p:cNvPr>
          <p:cNvSpPr/>
          <p:nvPr/>
        </p:nvSpPr>
        <p:spPr>
          <a:xfrm>
            <a:off x="8267094" y="-101024"/>
            <a:ext cx="3924906" cy="6980684"/>
          </a:xfrm>
          <a:custGeom>
            <a:avLst/>
            <a:gdLst>
              <a:gd name="connsiteX0" fmla="*/ 6 w 5925312"/>
              <a:gd name="connsiteY0" fmla="*/ 2619516 h 6858000"/>
              <a:gd name="connsiteX1" fmla="*/ 2962656 w 5925312"/>
              <a:gd name="connsiteY1" fmla="*/ 0 h 6858000"/>
              <a:gd name="connsiteX2" fmla="*/ 5925306 w 5925312"/>
              <a:gd name="connsiteY2" fmla="*/ 2619516 h 6858000"/>
              <a:gd name="connsiteX3" fmla="*/ 4793674 w 5925312"/>
              <a:gd name="connsiteY3" fmla="*/ 6857983 h 6858000"/>
              <a:gd name="connsiteX4" fmla="*/ 1131638 w 5925312"/>
              <a:gd name="connsiteY4" fmla="*/ 6857983 h 6858000"/>
              <a:gd name="connsiteX5" fmla="*/ 6 w 5925312"/>
              <a:gd name="connsiteY5" fmla="*/ 2619516 h 6858000"/>
              <a:gd name="connsiteX0" fmla="*/ 0 w 5986260"/>
              <a:gd name="connsiteY0" fmla="*/ 2619516 h 6857983"/>
              <a:gd name="connsiteX1" fmla="*/ 2962650 w 5986260"/>
              <a:gd name="connsiteY1" fmla="*/ 0 h 6857983"/>
              <a:gd name="connsiteX2" fmla="*/ 5986260 w 5986260"/>
              <a:gd name="connsiteY2" fmla="*/ 632220 h 6857983"/>
              <a:gd name="connsiteX3" fmla="*/ 4793668 w 5986260"/>
              <a:gd name="connsiteY3" fmla="*/ 6857983 h 6857983"/>
              <a:gd name="connsiteX4" fmla="*/ 1131632 w 5986260"/>
              <a:gd name="connsiteY4" fmla="*/ 6857983 h 6857983"/>
              <a:gd name="connsiteX5" fmla="*/ 0 w 5986260"/>
              <a:gd name="connsiteY5" fmla="*/ 2619516 h 6857983"/>
              <a:gd name="connsiteX0" fmla="*/ 0 w 5949684"/>
              <a:gd name="connsiteY0" fmla="*/ 2619516 h 6857983"/>
              <a:gd name="connsiteX1" fmla="*/ 2962650 w 5949684"/>
              <a:gd name="connsiteY1" fmla="*/ 0 h 6857983"/>
              <a:gd name="connsiteX2" fmla="*/ 5949684 w 5949684"/>
              <a:gd name="connsiteY2" fmla="*/ 10428 h 6857983"/>
              <a:gd name="connsiteX3" fmla="*/ 4793668 w 5949684"/>
              <a:gd name="connsiteY3" fmla="*/ 6857983 h 6857983"/>
              <a:gd name="connsiteX4" fmla="*/ 1131632 w 5949684"/>
              <a:gd name="connsiteY4" fmla="*/ 6857983 h 6857983"/>
              <a:gd name="connsiteX5" fmla="*/ 0 w 5949684"/>
              <a:gd name="connsiteY5" fmla="*/ 2619516 h 6857983"/>
              <a:gd name="connsiteX0" fmla="*/ 0 w 5949684"/>
              <a:gd name="connsiteY0" fmla="*/ 2619516 h 6857983"/>
              <a:gd name="connsiteX1" fmla="*/ 2962650 w 5949684"/>
              <a:gd name="connsiteY1" fmla="*/ 0 h 6857983"/>
              <a:gd name="connsiteX2" fmla="*/ 5949684 w 5949684"/>
              <a:gd name="connsiteY2" fmla="*/ 10428 h 6857983"/>
              <a:gd name="connsiteX3" fmla="*/ 5903140 w 5949684"/>
              <a:gd name="connsiteY3" fmla="*/ 6833599 h 6857983"/>
              <a:gd name="connsiteX4" fmla="*/ 1131632 w 5949684"/>
              <a:gd name="connsiteY4" fmla="*/ 6857983 h 6857983"/>
              <a:gd name="connsiteX5" fmla="*/ 0 w 5949684"/>
              <a:gd name="connsiteY5" fmla="*/ 2619516 h 6857983"/>
              <a:gd name="connsiteX0" fmla="*/ 0 w 5949684"/>
              <a:gd name="connsiteY0" fmla="*/ 2619516 h 6857983"/>
              <a:gd name="connsiteX1" fmla="*/ 2962650 w 5949684"/>
              <a:gd name="connsiteY1" fmla="*/ 0 h 6857983"/>
              <a:gd name="connsiteX2" fmla="*/ 5949684 w 5949684"/>
              <a:gd name="connsiteY2" fmla="*/ 10428 h 6857983"/>
              <a:gd name="connsiteX3" fmla="*/ 5878756 w 5949684"/>
              <a:gd name="connsiteY3" fmla="*/ 6784831 h 6857983"/>
              <a:gd name="connsiteX4" fmla="*/ 1131632 w 5949684"/>
              <a:gd name="connsiteY4" fmla="*/ 6857983 h 6857983"/>
              <a:gd name="connsiteX5" fmla="*/ 0 w 5949684"/>
              <a:gd name="connsiteY5" fmla="*/ 2619516 h 6857983"/>
              <a:gd name="connsiteX0" fmla="*/ 0 w 5949684"/>
              <a:gd name="connsiteY0" fmla="*/ 2619516 h 6857983"/>
              <a:gd name="connsiteX1" fmla="*/ 2962650 w 5949684"/>
              <a:gd name="connsiteY1" fmla="*/ 0 h 6857983"/>
              <a:gd name="connsiteX2" fmla="*/ 5949684 w 5949684"/>
              <a:gd name="connsiteY2" fmla="*/ 10428 h 6857983"/>
              <a:gd name="connsiteX3" fmla="*/ 5927524 w 5949684"/>
              <a:gd name="connsiteY3" fmla="*/ 6857983 h 6857983"/>
              <a:gd name="connsiteX4" fmla="*/ 1131632 w 5949684"/>
              <a:gd name="connsiteY4" fmla="*/ 6857983 h 6857983"/>
              <a:gd name="connsiteX5" fmla="*/ 0 w 5949684"/>
              <a:gd name="connsiteY5" fmla="*/ 2619516 h 6857983"/>
              <a:gd name="connsiteX0" fmla="*/ 646182 w 6595866"/>
              <a:gd name="connsiteY0" fmla="*/ 2609088 h 6847555"/>
              <a:gd name="connsiteX1" fmla="*/ 0 w 6595866"/>
              <a:gd name="connsiteY1" fmla="*/ 1764 h 6847555"/>
              <a:gd name="connsiteX2" fmla="*/ 6595866 w 6595866"/>
              <a:gd name="connsiteY2" fmla="*/ 0 h 6847555"/>
              <a:gd name="connsiteX3" fmla="*/ 6573706 w 6595866"/>
              <a:gd name="connsiteY3" fmla="*/ 6847555 h 6847555"/>
              <a:gd name="connsiteX4" fmla="*/ 1777814 w 6595866"/>
              <a:gd name="connsiteY4" fmla="*/ 6847555 h 6847555"/>
              <a:gd name="connsiteX5" fmla="*/ 646182 w 6595866"/>
              <a:gd name="connsiteY5" fmla="*/ 2609088 h 6847555"/>
              <a:gd name="connsiteX0" fmla="*/ 646182 w 6595866"/>
              <a:gd name="connsiteY0" fmla="*/ 2609088 h 6859747"/>
              <a:gd name="connsiteX1" fmla="*/ 0 w 6595866"/>
              <a:gd name="connsiteY1" fmla="*/ 1764 h 6859747"/>
              <a:gd name="connsiteX2" fmla="*/ 6595866 w 6595866"/>
              <a:gd name="connsiteY2" fmla="*/ 0 h 6859747"/>
              <a:gd name="connsiteX3" fmla="*/ 6573706 w 6595866"/>
              <a:gd name="connsiteY3" fmla="*/ 6847555 h 6859747"/>
              <a:gd name="connsiteX4" fmla="*/ 107510 w 6595866"/>
              <a:gd name="connsiteY4" fmla="*/ 6859747 h 6859747"/>
              <a:gd name="connsiteX5" fmla="*/ 646182 w 6595866"/>
              <a:gd name="connsiteY5" fmla="*/ 2609088 h 6859747"/>
              <a:gd name="connsiteX0" fmla="*/ 660592 w 6610276"/>
              <a:gd name="connsiteY0" fmla="*/ 2609088 h 6859747"/>
              <a:gd name="connsiteX1" fmla="*/ 14410 w 6610276"/>
              <a:gd name="connsiteY1" fmla="*/ 1764 h 6859747"/>
              <a:gd name="connsiteX2" fmla="*/ 6610276 w 6610276"/>
              <a:gd name="connsiteY2" fmla="*/ 0 h 6859747"/>
              <a:gd name="connsiteX3" fmla="*/ 6588116 w 6610276"/>
              <a:gd name="connsiteY3" fmla="*/ 6847555 h 6859747"/>
              <a:gd name="connsiteX4" fmla="*/ 0 w 6610276"/>
              <a:gd name="connsiteY4" fmla="*/ 6859747 h 6859747"/>
              <a:gd name="connsiteX5" fmla="*/ 660592 w 6610276"/>
              <a:gd name="connsiteY5" fmla="*/ 2609088 h 6859747"/>
              <a:gd name="connsiteX0" fmla="*/ 1599376 w 6610276"/>
              <a:gd name="connsiteY0" fmla="*/ 3169920 h 6859747"/>
              <a:gd name="connsiteX1" fmla="*/ 14410 w 6610276"/>
              <a:gd name="connsiteY1" fmla="*/ 1764 h 6859747"/>
              <a:gd name="connsiteX2" fmla="*/ 6610276 w 6610276"/>
              <a:gd name="connsiteY2" fmla="*/ 0 h 6859747"/>
              <a:gd name="connsiteX3" fmla="*/ 6588116 w 6610276"/>
              <a:gd name="connsiteY3" fmla="*/ 6847555 h 6859747"/>
              <a:gd name="connsiteX4" fmla="*/ 0 w 6610276"/>
              <a:gd name="connsiteY4" fmla="*/ 6859747 h 6859747"/>
              <a:gd name="connsiteX5" fmla="*/ 1599376 w 6610276"/>
              <a:gd name="connsiteY5" fmla="*/ 3169920 h 6859747"/>
              <a:gd name="connsiteX0" fmla="*/ 1684720 w 6610276"/>
              <a:gd name="connsiteY0" fmla="*/ 3182112 h 6859747"/>
              <a:gd name="connsiteX1" fmla="*/ 14410 w 6610276"/>
              <a:gd name="connsiteY1" fmla="*/ 1764 h 6859747"/>
              <a:gd name="connsiteX2" fmla="*/ 6610276 w 6610276"/>
              <a:gd name="connsiteY2" fmla="*/ 0 h 6859747"/>
              <a:gd name="connsiteX3" fmla="*/ 6588116 w 6610276"/>
              <a:gd name="connsiteY3" fmla="*/ 6847555 h 6859747"/>
              <a:gd name="connsiteX4" fmla="*/ 0 w 6610276"/>
              <a:gd name="connsiteY4" fmla="*/ 6859747 h 6859747"/>
              <a:gd name="connsiteX5" fmla="*/ 1684720 w 6610276"/>
              <a:gd name="connsiteY5" fmla="*/ 3182112 h 6859747"/>
              <a:gd name="connsiteX0" fmla="*/ 1672020 w 6597576"/>
              <a:gd name="connsiteY0" fmla="*/ 3182112 h 6847555"/>
              <a:gd name="connsiteX1" fmla="*/ 1710 w 6597576"/>
              <a:gd name="connsiteY1" fmla="*/ 1764 h 6847555"/>
              <a:gd name="connsiteX2" fmla="*/ 6597576 w 6597576"/>
              <a:gd name="connsiteY2" fmla="*/ 0 h 6847555"/>
              <a:gd name="connsiteX3" fmla="*/ 6575416 w 6597576"/>
              <a:gd name="connsiteY3" fmla="*/ 6847555 h 6847555"/>
              <a:gd name="connsiteX4" fmla="*/ 0 w 6597576"/>
              <a:gd name="connsiteY4" fmla="*/ 6834347 h 6847555"/>
              <a:gd name="connsiteX5" fmla="*/ 1672020 w 6597576"/>
              <a:gd name="connsiteY5" fmla="*/ 3182112 h 6847555"/>
              <a:gd name="connsiteX0" fmla="*/ 1735520 w 6597576"/>
              <a:gd name="connsiteY0" fmla="*/ 3410712 h 6847555"/>
              <a:gd name="connsiteX1" fmla="*/ 1710 w 6597576"/>
              <a:gd name="connsiteY1" fmla="*/ 1764 h 6847555"/>
              <a:gd name="connsiteX2" fmla="*/ 6597576 w 6597576"/>
              <a:gd name="connsiteY2" fmla="*/ 0 h 6847555"/>
              <a:gd name="connsiteX3" fmla="*/ 6575416 w 6597576"/>
              <a:gd name="connsiteY3" fmla="*/ 6847555 h 6847555"/>
              <a:gd name="connsiteX4" fmla="*/ 0 w 6597576"/>
              <a:gd name="connsiteY4" fmla="*/ 6834347 h 6847555"/>
              <a:gd name="connsiteX5" fmla="*/ 1735520 w 6597576"/>
              <a:gd name="connsiteY5" fmla="*/ 3410712 h 6847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7576" h="6847555">
                <a:moveTo>
                  <a:pt x="1735520" y="3410712"/>
                </a:moveTo>
                <a:lnTo>
                  <a:pt x="1710" y="1764"/>
                </a:lnTo>
                <a:lnTo>
                  <a:pt x="6597576" y="0"/>
                </a:lnTo>
                <a:cubicBezTo>
                  <a:pt x="6590189" y="2282518"/>
                  <a:pt x="6582803" y="4565037"/>
                  <a:pt x="6575416" y="6847555"/>
                </a:cubicBezTo>
                <a:lnTo>
                  <a:pt x="0" y="6834347"/>
                </a:lnTo>
                <a:lnTo>
                  <a:pt x="1735520" y="3410712"/>
                </a:lnTo>
                <a:close/>
              </a:path>
            </a:pathLst>
          </a:cu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a:extLst>
              <a:ext uri="{FF2B5EF4-FFF2-40B4-BE49-F238E27FC236}">
                <a16:creationId xmlns:a16="http://schemas.microsoft.com/office/drawing/2014/main" id="{A4FD96C3-EA73-405A-BAA4-AA98E4AD21CB}"/>
              </a:ext>
            </a:extLst>
          </p:cNvPr>
          <p:cNvSpPr/>
          <p:nvPr/>
        </p:nvSpPr>
        <p:spPr>
          <a:xfrm>
            <a:off x="9589801" y="3111805"/>
            <a:ext cx="2026516" cy="523220"/>
          </a:xfrm>
          <a:prstGeom prst="rect">
            <a:avLst/>
          </a:prstGeom>
        </p:spPr>
        <p:txBody>
          <a:bodyPr wrap="square">
            <a:spAutoFit/>
          </a:bodyPr>
          <a:lstStyle/>
          <a:p>
            <a:pPr algn="r"/>
            <a:r>
              <a:rPr lang="es-MX" sz="2800" b="1">
                <a:solidFill>
                  <a:srgbClr val="FFFFFF"/>
                </a:solidFill>
                <a:latin typeface="Trebuchet MS" panose="020B0603020202020204" pitchFamily="34" charset="0"/>
                <a:ea typeface="+mj-ea"/>
                <a:cs typeface="+mj-cs"/>
              </a:rPr>
              <a:t>LOS CABOS</a:t>
            </a:r>
          </a:p>
        </p:txBody>
      </p:sp>
      <p:sp>
        <p:nvSpPr>
          <p:cNvPr id="10" name="Subtítulo 2">
            <a:extLst>
              <a:ext uri="{FF2B5EF4-FFF2-40B4-BE49-F238E27FC236}">
                <a16:creationId xmlns:a16="http://schemas.microsoft.com/office/drawing/2014/main" id="{10A85DF9-F5E8-2843-821D-D88A35E3D6B7}"/>
              </a:ext>
            </a:extLst>
          </p:cNvPr>
          <p:cNvSpPr txBox="1">
            <a:spLocks/>
          </p:cNvSpPr>
          <p:nvPr/>
        </p:nvSpPr>
        <p:spPr>
          <a:xfrm>
            <a:off x="11533" y="2216093"/>
            <a:ext cx="8936909" cy="1507101"/>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3600" b="1" dirty="0">
                <a:solidFill>
                  <a:srgbClr val="FFFFFF"/>
                </a:solidFill>
                <a:latin typeface="Trebuchet MS" panose="020B0603020202020204" pitchFamily="34" charset="0"/>
              </a:rPr>
              <a:t>ENCUESTA DE PERFIL Y SATISFACCIÓN DEL TURISTA</a:t>
            </a:r>
          </a:p>
          <a:p>
            <a:pPr algn="just"/>
            <a:r>
              <a:rPr lang="es-MX" sz="3600" b="1" dirty="0">
                <a:solidFill>
                  <a:srgbClr val="FFFFFF"/>
                </a:solidFill>
                <a:latin typeface="Trebuchet MS" panose="020B0603020202020204" pitchFamily="34" charset="0"/>
              </a:rPr>
              <a:t>Usuarios del vuelo </a:t>
            </a:r>
            <a:r>
              <a:rPr lang="en-US" sz="3600" b="1" dirty="0">
                <a:solidFill>
                  <a:srgbClr val="FFFFFF"/>
                </a:solidFill>
                <a:latin typeface="Trebuchet MS"/>
              </a:rPr>
              <a:t>SJD-Frankfurt Condor </a:t>
            </a:r>
          </a:p>
          <a:p>
            <a:pPr algn="just"/>
            <a:r>
              <a:rPr lang="es-MX" sz="3600" b="1" dirty="0">
                <a:solidFill>
                  <a:srgbClr val="FFFFFF"/>
                </a:solidFill>
                <a:latin typeface="Trebuchet MS"/>
              </a:rPr>
              <a:t>(Noviembre 2024 – Abril 2025)</a:t>
            </a:r>
          </a:p>
        </p:txBody>
      </p:sp>
      <p:sp>
        <p:nvSpPr>
          <p:cNvPr id="11" name="Subtítulo 2">
            <a:extLst>
              <a:ext uri="{FF2B5EF4-FFF2-40B4-BE49-F238E27FC236}">
                <a16:creationId xmlns:a16="http://schemas.microsoft.com/office/drawing/2014/main" id="{FA3B7DE5-48D9-BE4C-A33A-4CD0F319A961}"/>
              </a:ext>
            </a:extLst>
          </p:cNvPr>
          <p:cNvSpPr txBox="1">
            <a:spLocks/>
          </p:cNvSpPr>
          <p:nvPr/>
        </p:nvSpPr>
        <p:spPr>
          <a:xfrm>
            <a:off x="11533" y="6296548"/>
            <a:ext cx="4732276" cy="386935"/>
          </a:xfrm>
          <a:prstGeom prst="rect">
            <a:avLst/>
          </a:prstGeom>
          <a:noFill/>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a:solidFill>
                  <a:srgbClr val="FFFFFF"/>
                </a:solidFill>
                <a:latin typeface="Trebuchet MS" panose="020B0603020202020204" pitchFamily="34" charset="0"/>
              </a:rPr>
              <a:t>MEDICIÓN: NOVIEMBRE 2024 - ABRIL 2025</a:t>
            </a:r>
          </a:p>
        </p:txBody>
      </p:sp>
      <p:pic>
        <p:nvPicPr>
          <p:cNvPr id="2" name="Imagen 1">
            <a:extLst>
              <a:ext uri="{FF2B5EF4-FFF2-40B4-BE49-F238E27FC236}">
                <a16:creationId xmlns:a16="http://schemas.microsoft.com/office/drawing/2014/main" id="{43B6EBBD-72BD-438A-92AF-935C48EC08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95606" y="5811037"/>
            <a:ext cx="1121761" cy="896190"/>
          </a:xfrm>
          <a:prstGeom prst="rect">
            <a:avLst/>
          </a:prstGeom>
        </p:spPr>
      </p:pic>
      <p:grpSp>
        <p:nvGrpSpPr>
          <p:cNvPr id="13" name="Grupo 12">
            <a:extLst>
              <a:ext uri="{FF2B5EF4-FFF2-40B4-BE49-F238E27FC236}">
                <a16:creationId xmlns:a16="http://schemas.microsoft.com/office/drawing/2014/main" id="{257ED56E-2E9B-4BC7-B453-0627E869A1FC}"/>
              </a:ext>
            </a:extLst>
          </p:cNvPr>
          <p:cNvGrpSpPr/>
          <p:nvPr/>
        </p:nvGrpSpPr>
        <p:grpSpPr>
          <a:xfrm>
            <a:off x="0" y="4898718"/>
            <a:ext cx="6175712" cy="1163586"/>
            <a:chOff x="3758677" y="5407711"/>
            <a:chExt cx="6175712" cy="1163586"/>
          </a:xfrm>
        </p:grpSpPr>
        <p:sp>
          <p:nvSpPr>
            <p:cNvPr id="14" name="Google Shape;104;p17">
              <a:extLst>
                <a:ext uri="{FF2B5EF4-FFF2-40B4-BE49-F238E27FC236}">
                  <a16:creationId xmlns:a16="http://schemas.microsoft.com/office/drawing/2014/main" id="{5EF31810-14DD-4EF7-BF9B-E5AE038643BB}"/>
                </a:ext>
              </a:extLst>
            </p:cNvPr>
            <p:cNvSpPr txBox="1"/>
            <p:nvPr/>
          </p:nvSpPr>
          <p:spPr>
            <a:xfrm>
              <a:off x="5085781" y="5740390"/>
              <a:ext cx="4848608"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1200" b="1" spc="100">
                  <a:solidFill>
                    <a:schemeClr val="bg1"/>
                  </a:solidFill>
                  <a:latin typeface="Trebuchet MS" panose="020B0603020202020204" pitchFamily="34" charset="0"/>
                  <a:cs typeface="Calibri"/>
                  <a:sym typeface="Calibri"/>
                </a:rPr>
                <a:t>Elaborado por STA Consultores S.C.</a:t>
              </a:r>
            </a:p>
            <a:p>
              <a:pPr marL="0" marR="0" lvl="0" indent="0" rtl="0">
                <a:lnSpc>
                  <a:spcPct val="100000"/>
                </a:lnSpc>
                <a:spcBef>
                  <a:spcPts val="0"/>
                </a:spcBef>
                <a:spcAft>
                  <a:spcPts val="0"/>
                </a:spcAft>
                <a:buClr>
                  <a:srgbClr val="000000"/>
                </a:buClr>
                <a:buSzPts val="3200"/>
                <a:buFont typeface="Arial"/>
                <a:buNone/>
              </a:pPr>
              <a:r>
                <a:rPr lang="en-US" sz="1200" b="1" spc="100">
                  <a:solidFill>
                    <a:schemeClr val="bg1"/>
                  </a:solidFill>
                  <a:latin typeface="Trebuchet MS" panose="020B0603020202020204" pitchFamily="34" charset="0"/>
                  <a:cs typeface="Calibri"/>
                  <a:sym typeface="Calibri"/>
                  <a:hlinkClick r:id="rId5">
                    <a:extLst>
                      <a:ext uri="{A12FA001-AC4F-418D-AE19-62706E023703}">
                        <ahyp:hlinkClr xmlns:ahyp="http://schemas.microsoft.com/office/drawing/2018/hyperlinkcolor" val="tx"/>
                      </a:ext>
                    </a:extLst>
                  </a:hlinkClick>
                </a:rPr>
                <a:t>www.staconsultores.com</a:t>
              </a:r>
              <a:r>
                <a:rPr lang="en-US" sz="1200" b="1" spc="100">
                  <a:solidFill>
                    <a:schemeClr val="bg1"/>
                  </a:solidFill>
                  <a:latin typeface="Trebuchet MS" panose="020B0603020202020204" pitchFamily="34" charset="0"/>
                  <a:cs typeface="Calibri"/>
                  <a:sym typeface="Calibri"/>
                </a:rPr>
                <a:t>   |   info@staconsultores.com</a:t>
              </a:r>
            </a:p>
          </p:txBody>
        </p:sp>
        <p:pic>
          <p:nvPicPr>
            <p:cNvPr id="15" name="Imagen 14" descr="Logotipo&#10;&#10;Descripción generada automáticamente">
              <a:extLst>
                <a:ext uri="{FF2B5EF4-FFF2-40B4-BE49-F238E27FC236}">
                  <a16:creationId xmlns:a16="http://schemas.microsoft.com/office/drawing/2014/main" id="{8C049B8F-7CA0-4B1D-8444-3B00823B75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8677" y="5407711"/>
              <a:ext cx="1173430" cy="1163586"/>
            </a:xfrm>
            <a:prstGeom prst="rect">
              <a:avLst/>
            </a:prstGeom>
          </p:spPr>
        </p:pic>
      </p:grpSp>
      <p:sp>
        <p:nvSpPr>
          <p:cNvPr id="12" name="Subtítulo 2">
            <a:extLst>
              <a:ext uri="{FF2B5EF4-FFF2-40B4-BE49-F238E27FC236}">
                <a16:creationId xmlns:a16="http://schemas.microsoft.com/office/drawing/2014/main" id="{870F0326-8762-1448-A59F-8D442CB5FEBB}"/>
              </a:ext>
            </a:extLst>
          </p:cNvPr>
          <p:cNvSpPr txBox="1">
            <a:spLocks/>
          </p:cNvSpPr>
          <p:nvPr/>
        </p:nvSpPr>
        <p:spPr>
          <a:xfrm>
            <a:off x="8393558" y="6296548"/>
            <a:ext cx="2075585" cy="38693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1800" b="1">
                <a:solidFill>
                  <a:srgbClr val="FFFFFF"/>
                </a:solidFill>
                <a:latin typeface="Trebuchet MS" panose="020B0603020202020204" pitchFamily="34" charset="0"/>
              </a:rPr>
              <a:t>MAYO 2025</a:t>
            </a:r>
          </a:p>
        </p:txBody>
      </p:sp>
    </p:spTree>
    <p:extLst>
      <p:ext uri="{BB962C8B-B14F-4D97-AF65-F5344CB8AC3E}">
        <p14:creationId xmlns:p14="http://schemas.microsoft.com/office/powerpoint/2010/main" val="303291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 name="Tabla 65">
            <a:extLst>
              <a:ext uri="{FF2B5EF4-FFF2-40B4-BE49-F238E27FC236}">
                <a16:creationId xmlns:a16="http://schemas.microsoft.com/office/drawing/2014/main" id="{C4396A7A-DEE9-8742-B577-B9107FE7D579}"/>
              </a:ext>
            </a:extLst>
          </p:cNvPr>
          <p:cNvGraphicFramePr>
            <a:graphicFrameLocks noGrp="1"/>
          </p:cNvGraphicFramePr>
          <p:nvPr>
            <p:extLst>
              <p:ext uri="{D42A27DB-BD31-4B8C-83A1-F6EECF244321}">
                <p14:modId xmlns:p14="http://schemas.microsoft.com/office/powerpoint/2010/main" val="3959488358"/>
              </p:ext>
            </p:extLst>
          </p:nvPr>
        </p:nvGraphicFramePr>
        <p:xfrm>
          <a:off x="3442447" y="5887304"/>
          <a:ext cx="7061128" cy="285365"/>
        </p:xfrm>
        <a:graphic>
          <a:graphicData uri="http://schemas.openxmlformats.org/drawingml/2006/table">
            <a:tbl>
              <a:tblPr>
                <a:tableStyleId>{5C22544A-7EE6-4342-B048-85BDC9FD1C3A}</a:tableStyleId>
              </a:tblPr>
              <a:tblGrid>
                <a:gridCol w="469153">
                  <a:extLst>
                    <a:ext uri="{9D8B030D-6E8A-4147-A177-3AD203B41FA5}">
                      <a16:colId xmlns:a16="http://schemas.microsoft.com/office/drawing/2014/main" val="570821464"/>
                    </a:ext>
                  </a:extLst>
                </a:gridCol>
                <a:gridCol w="3933687">
                  <a:extLst>
                    <a:ext uri="{9D8B030D-6E8A-4147-A177-3AD203B41FA5}">
                      <a16:colId xmlns:a16="http://schemas.microsoft.com/office/drawing/2014/main" val="4018148861"/>
                    </a:ext>
                  </a:extLst>
                </a:gridCol>
                <a:gridCol w="993913">
                  <a:extLst>
                    <a:ext uri="{9D8B030D-6E8A-4147-A177-3AD203B41FA5}">
                      <a16:colId xmlns:a16="http://schemas.microsoft.com/office/drawing/2014/main" val="4019196760"/>
                    </a:ext>
                  </a:extLst>
                </a:gridCol>
                <a:gridCol w="1664375">
                  <a:extLst>
                    <a:ext uri="{9D8B030D-6E8A-4147-A177-3AD203B41FA5}">
                      <a16:colId xmlns:a16="http://schemas.microsoft.com/office/drawing/2014/main" val="3874355528"/>
                    </a:ext>
                  </a:extLst>
                </a:gridCol>
              </a:tblGrid>
              <a:tr h="285365">
                <a:tc>
                  <a:txBody>
                    <a:bodyPr/>
                    <a:lstStyle/>
                    <a:p>
                      <a:pPr algn="r" fontAlgn="b"/>
                      <a:r>
                        <a:rPr lang="es-MX" sz="1200" b="0" u="none" strike="noStrike">
                          <a:solidFill>
                            <a:schemeClr val="tx1">
                              <a:lumMod val="65000"/>
                              <a:lumOff val="35000"/>
                            </a:schemeClr>
                          </a:solidFill>
                          <a:effectLst/>
                          <a:latin typeface="Trebuchet MS" panose="020B0703020202090204" pitchFamily="34" charset="0"/>
                        </a:rPr>
                        <a:t>T2B:</a:t>
                      </a:r>
                      <a:endParaRPr lang="es-MX" sz="12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200" b="0" u="none" strike="noStrike">
                          <a:solidFill>
                            <a:schemeClr val="tx1">
                              <a:lumMod val="65000"/>
                              <a:lumOff val="35000"/>
                            </a:schemeClr>
                          </a:solidFill>
                          <a:effectLst/>
                          <a:latin typeface="Trebuchet MS" panose="020B0703020202090204" pitchFamily="34" charset="0"/>
                        </a:rPr>
                        <a:t>86%</a:t>
                      </a:r>
                      <a:endParaRPr lang="es-MX" sz="12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200" b="0" u="none" strike="noStrike">
                          <a:solidFill>
                            <a:schemeClr val="tx1">
                              <a:lumMod val="65000"/>
                              <a:lumOff val="35000"/>
                            </a:schemeClr>
                          </a:solidFill>
                          <a:effectLst/>
                          <a:latin typeface="Trebuchet MS" panose="020B0703020202090204" pitchFamily="34" charset="0"/>
                        </a:rPr>
                        <a:t>86%</a:t>
                      </a:r>
                      <a:endParaRPr lang="es-MX" sz="12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200" b="0" u="none" strike="noStrike">
                          <a:solidFill>
                            <a:schemeClr val="tx1">
                              <a:lumMod val="65000"/>
                              <a:lumOff val="35000"/>
                            </a:schemeClr>
                          </a:solidFill>
                          <a:effectLst/>
                          <a:latin typeface="Trebuchet MS" panose="020B0703020202090204" pitchFamily="34" charset="0"/>
                        </a:rPr>
                        <a:t>87%</a:t>
                      </a:r>
                      <a:endParaRPr lang="es-MX" sz="12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795549"/>
                  </a:ext>
                </a:extLst>
              </a:tr>
            </a:tbl>
          </a:graphicData>
        </a:graphic>
      </p:graphicFrame>
      <p:sp>
        <p:nvSpPr>
          <p:cNvPr id="29" name="Elipse 28">
            <a:extLst>
              <a:ext uri="{FF2B5EF4-FFF2-40B4-BE49-F238E27FC236}">
                <a16:creationId xmlns:a16="http://schemas.microsoft.com/office/drawing/2014/main" id="{CFCC2F67-2975-8E7E-9E79-A9974DD5B745}"/>
              </a:ext>
            </a:extLst>
          </p:cNvPr>
          <p:cNvSpPr/>
          <p:nvPr/>
        </p:nvSpPr>
        <p:spPr>
          <a:xfrm>
            <a:off x="6020754" y="4048073"/>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 name="Elipse 31">
            <a:extLst>
              <a:ext uri="{FF2B5EF4-FFF2-40B4-BE49-F238E27FC236}">
                <a16:creationId xmlns:a16="http://schemas.microsoft.com/office/drawing/2014/main" id="{255B9366-6AD1-5C8E-6D90-69CFF93CA24B}"/>
              </a:ext>
            </a:extLst>
          </p:cNvPr>
          <p:cNvSpPr/>
          <p:nvPr/>
        </p:nvSpPr>
        <p:spPr>
          <a:xfrm>
            <a:off x="6062958" y="5884266"/>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CuadroTexto 29">
            <a:extLst>
              <a:ext uri="{FF2B5EF4-FFF2-40B4-BE49-F238E27FC236}">
                <a16:creationId xmlns:a16="http://schemas.microsoft.com/office/drawing/2014/main" id="{E99C62CE-64AC-42CA-8E1D-4DACE475EDD5}"/>
              </a:ext>
            </a:extLst>
          </p:cNvPr>
          <p:cNvSpPr txBox="1"/>
          <p:nvPr/>
        </p:nvSpPr>
        <p:spPr>
          <a:xfrm>
            <a:off x="5938660" y="4047202"/>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92%</a:t>
            </a:r>
          </a:p>
        </p:txBody>
      </p:sp>
      <p:sp>
        <p:nvSpPr>
          <p:cNvPr id="33" name="CuadroTexto 32">
            <a:extLst>
              <a:ext uri="{FF2B5EF4-FFF2-40B4-BE49-F238E27FC236}">
                <a16:creationId xmlns:a16="http://schemas.microsoft.com/office/drawing/2014/main" id="{DD7D55B2-83F1-8BD2-462E-DE5259A90818}"/>
              </a:ext>
            </a:extLst>
          </p:cNvPr>
          <p:cNvSpPr txBox="1"/>
          <p:nvPr/>
        </p:nvSpPr>
        <p:spPr>
          <a:xfrm>
            <a:off x="5989708" y="5891487"/>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93%</a:t>
            </a:r>
          </a:p>
        </p:txBody>
      </p:sp>
      <p:graphicFrame>
        <p:nvGraphicFramePr>
          <p:cNvPr id="57" name="Tabla 56">
            <a:extLst>
              <a:ext uri="{FF2B5EF4-FFF2-40B4-BE49-F238E27FC236}">
                <a16:creationId xmlns:a16="http://schemas.microsoft.com/office/drawing/2014/main" id="{BA605AA5-B6CE-1643-A6EB-15105FC082D5}"/>
              </a:ext>
            </a:extLst>
          </p:cNvPr>
          <p:cNvGraphicFramePr>
            <a:graphicFrameLocks noGrp="1"/>
          </p:cNvGraphicFramePr>
          <p:nvPr>
            <p:extLst>
              <p:ext uri="{D42A27DB-BD31-4B8C-83A1-F6EECF244321}">
                <p14:modId xmlns:p14="http://schemas.microsoft.com/office/powerpoint/2010/main" val="3654710577"/>
              </p:ext>
            </p:extLst>
          </p:nvPr>
        </p:nvGraphicFramePr>
        <p:xfrm>
          <a:off x="6532904" y="2746303"/>
          <a:ext cx="4971457" cy="396333"/>
        </p:xfrm>
        <a:graphic>
          <a:graphicData uri="http://schemas.openxmlformats.org/drawingml/2006/table">
            <a:tbl>
              <a:tblPr>
                <a:tableStyleId>{5C22544A-7EE6-4342-B048-85BDC9FD1C3A}</a:tableStyleId>
              </a:tblPr>
              <a:tblGrid>
                <a:gridCol w="430604">
                  <a:extLst>
                    <a:ext uri="{9D8B030D-6E8A-4147-A177-3AD203B41FA5}">
                      <a16:colId xmlns:a16="http://schemas.microsoft.com/office/drawing/2014/main" val="1109663258"/>
                    </a:ext>
                  </a:extLst>
                </a:gridCol>
                <a:gridCol w="1271835">
                  <a:extLst>
                    <a:ext uri="{9D8B030D-6E8A-4147-A177-3AD203B41FA5}">
                      <a16:colId xmlns:a16="http://schemas.microsoft.com/office/drawing/2014/main" val="511384387"/>
                    </a:ext>
                  </a:extLst>
                </a:gridCol>
                <a:gridCol w="443932">
                  <a:extLst>
                    <a:ext uri="{9D8B030D-6E8A-4147-A177-3AD203B41FA5}">
                      <a16:colId xmlns:a16="http://schemas.microsoft.com/office/drawing/2014/main" val="485096970"/>
                    </a:ext>
                  </a:extLst>
                </a:gridCol>
                <a:gridCol w="1787856">
                  <a:extLst>
                    <a:ext uri="{9D8B030D-6E8A-4147-A177-3AD203B41FA5}">
                      <a16:colId xmlns:a16="http://schemas.microsoft.com/office/drawing/2014/main" val="12528729"/>
                    </a:ext>
                  </a:extLst>
                </a:gridCol>
                <a:gridCol w="1037230">
                  <a:extLst>
                    <a:ext uri="{9D8B030D-6E8A-4147-A177-3AD203B41FA5}">
                      <a16:colId xmlns:a16="http://schemas.microsoft.com/office/drawing/2014/main" val="1309905140"/>
                    </a:ext>
                  </a:extLst>
                </a:gridCol>
              </a:tblGrid>
              <a:tr h="396333">
                <a:tc>
                  <a:txBody>
                    <a:bodyPr/>
                    <a:lstStyle/>
                    <a:p>
                      <a:pPr algn="ctr" fontAlgn="b"/>
                      <a:r>
                        <a:rPr lang="es-MX" sz="1200" b="1" u="none" strike="noStrike">
                          <a:solidFill>
                            <a:srgbClr val="10213B"/>
                          </a:solidFill>
                          <a:effectLst/>
                          <a:latin typeface="Trebuchet MS" panose="020B0703020202090204" pitchFamily="34" charset="0"/>
                        </a:rPr>
                        <a:t>T2B:</a:t>
                      </a:r>
                      <a:endParaRPr lang="es-MX" sz="1200" b="1" i="0" u="none" strike="noStrike">
                        <a:solidFill>
                          <a:srgbClr val="10213B"/>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b="1" i="0" u="none" strike="noStrike" kern="1200">
                          <a:solidFill>
                            <a:srgbClr val="10213B"/>
                          </a:solidFill>
                          <a:effectLst/>
                          <a:latin typeface="Trebuchet MS" panose="020B0703020202090204" pitchFamily="34" charset="0"/>
                          <a:ea typeface="+mn-ea"/>
                          <a:cs typeface="+mn-cs"/>
                        </a:rPr>
                        <a:t>91%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200" b="1" i="0" u="none" strike="noStrike" kern="1200">
                        <a:solidFill>
                          <a:srgbClr val="10213B"/>
                        </a:solidFill>
                        <a:effectLst/>
                        <a:latin typeface="Trebuchet MS" panose="020B0703020202090204" pitchFamily="34" charset="0"/>
                        <a:ea typeface="+mn-ea"/>
                        <a:cs typeface="+mn-cs"/>
                      </a:endParaRP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b="1" i="0" u="none" strike="noStrike" kern="1200">
                          <a:solidFill>
                            <a:srgbClr val="10213B"/>
                          </a:solidFill>
                          <a:effectLst/>
                          <a:latin typeface="Trebuchet MS" panose="020B0703020202090204" pitchFamily="34" charset="0"/>
                          <a:ea typeface="+mn-ea"/>
                          <a:cs typeface="+mn-cs"/>
                        </a:rPr>
                        <a:t>91%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b="1" i="0" u="none" strike="noStrike" kern="1200">
                          <a:solidFill>
                            <a:srgbClr val="10213B"/>
                          </a:solidFill>
                          <a:effectLst/>
                          <a:latin typeface="Trebuchet MS" panose="020B0703020202090204" pitchFamily="34" charset="0"/>
                          <a:ea typeface="+mn-ea"/>
                          <a:cs typeface="+mn-cs"/>
                        </a:rPr>
                        <a:t>91%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8930904"/>
                  </a:ext>
                </a:extLst>
              </a:tr>
            </a:tbl>
          </a:graphicData>
        </a:graphic>
      </p:graphicFrame>
      <p:sp>
        <p:nvSpPr>
          <p:cNvPr id="11" name="Elipse 10">
            <a:extLst>
              <a:ext uri="{FF2B5EF4-FFF2-40B4-BE49-F238E27FC236}">
                <a16:creationId xmlns:a16="http://schemas.microsoft.com/office/drawing/2014/main" id="{E5F9A0C4-07E9-15E6-274F-4E422141ECB6}"/>
              </a:ext>
            </a:extLst>
          </p:cNvPr>
          <p:cNvSpPr/>
          <p:nvPr/>
        </p:nvSpPr>
        <p:spPr>
          <a:xfrm>
            <a:off x="8454516" y="1993673"/>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Elipse 25">
            <a:extLst>
              <a:ext uri="{FF2B5EF4-FFF2-40B4-BE49-F238E27FC236}">
                <a16:creationId xmlns:a16="http://schemas.microsoft.com/office/drawing/2014/main" id="{54085625-905D-EE69-3351-8FDE05B2868D}"/>
              </a:ext>
            </a:extLst>
          </p:cNvPr>
          <p:cNvSpPr/>
          <p:nvPr/>
        </p:nvSpPr>
        <p:spPr>
          <a:xfrm>
            <a:off x="8468580" y="2781510"/>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E39E0AA9-52DC-C860-AEB7-7C1CA8143F30}"/>
              </a:ext>
            </a:extLst>
          </p:cNvPr>
          <p:cNvSpPr txBox="1"/>
          <p:nvPr/>
        </p:nvSpPr>
        <p:spPr>
          <a:xfrm>
            <a:off x="8380856" y="1993673"/>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93%</a:t>
            </a:r>
          </a:p>
        </p:txBody>
      </p:sp>
      <p:sp>
        <p:nvSpPr>
          <p:cNvPr id="27" name="CuadroTexto 26">
            <a:extLst>
              <a:ext uri="{FF2B5EF4-FFF2-40B4-BE49-F238E27FC236}">
                <a16:creationId xmlns:a16="http://schemas.microsoft.com/office/drawing/2014/main" id="{3787EECA-B595-FB02-936B-BD8401D4AFED}"/>
              </a:ext>
            </a:extLst>
          </p:cNvPr>
          <p:cNvSpPr txBox="1"/>
          <p:nvPr/>
        </p:nvSpPr>
        <p:spPr>
          <a:xfrm>
            <a:off x="8395330" y="2787583"/>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94%</a:t>
            </a:r>
          </a:p>
        </p:txBody>
      </p:sp>
      <p:sp>
        <p:nvSpPr>
          <p:cNvPr id="7" name="Elipse 6">
            <a:extLst>
              <a:ext uri="{FF2B5EF4-FFF2-40B4-BE49-F238E27FC236}">
                <a16:creationId xmlns:a16="http://schemas.microsoft.com/office/drawing/2014/main" id="{D60DFBE0-E831-320F-3F85-95658ED84333}"/>
              </a:ext>
            </a:extLst>
          </p:cNvPr>
          <p:cNvSpPr/>
          <p:nvPr/>
        </p:nvSpPr>
        <p:spPr>
          <a:xfrm>
            <a:off x="5266014" y="1258643"/>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Elipse 15">
            <a:extLst>
              <a:ext uri="{FF2B5EF4-FFF2-40B4-BE49-F238E27FC236}">
                <a16:creationId xmlns:a16="http://schemas.microsoft.com/office/drawing/2014/main" id="{1E20D658-FE73-A7E4-6C0A-E085571768EC}"/>
              </a:ext>
            </a:extLst>
          </p:cNvPr>
          <p:cNvSpPr/>
          <p:nvPr/>
        </p:nvSpPr>
        <p:spPr>
          <a:xfrm>
            <a:off x="5266014" y="1675444"/>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Elipse 19">
            <a:extLst>
              <a:ext uri="{FF2B5EF4-FFF2-40B4-BE49-F238E27FC236}">
                <a16:creationId xmlns:a16="http://schemas.microsoft.com/office/drawing/2014/main" id="{E5886F9C-6203-F6B1-1235-2D50CE69CDA6}"/>
              </a:ext>
            </a:extLst>
          </p:cNvPr>
          <p:cNvSpPr/>
          <p:nvPr/>
        </p:nvSpPr>
        <p:spPr>
          <a:xfrm>
            <a:off x="5266014" y="2164999"/>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Elipse 22">
            <a:extLst>
              <a:ext uri="{FF2B5EF4-FFF2-40B4-BE49-F238E27FC236}">
                <a16:creationId xmlns:a16="http://schemas.microsoft.com/office/drawing/2014/main" id="{334BA38F-AC9C-CA8E-F622-4F34CB9FAE77}"/>
              </a:ext>
            </a:extLst>
          </p:cNvPr>
          <p:cNvSpPr/>
          <p:nvPr/>
        </p:nvSpPr>
        <p:spPr>
          <a:xfrm>
            <a:off x="5266014" y="2469998"/>
            <a:ext cx="291440" cy="29144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2B3CC550-16F1-B221-CD05-EE817C6830CF}"/>
              </a:ext>
            </a:extLst>
          </p:cNvPr>
          <p:cNvSpPr txBox="1"/>
          <p:nvPr/>
        </p:nvSpPr>
        <p:spPr>
          <a:xfrm>
            <a:off x="5209017" y="1265456"/>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FFFF"/>
                </a:solidFill>
                <a:latin typeface="Trebuchet MS" panose="020B0603020202020204" pitchFamily="34" charset="0"/>
              </a:rPr>
              <a:t>37</a:t>
            </a: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a:t>
            </a:r>
          </a:p>
        </p:txBody>
      </p:sp>
      <p:sp>
        <p:nvSpPr>
          <p:cNvPr id="18" name="CuadroTexto 17">
            <a:extLst>
              <a:ext uri="{FF2B5EF4-FFF2-40B4-BE49-F238E27FC236}">
                <a16:creationId xmlns:a16="http://schemas.microsoft.com/office/drawing/2014/main" id="{9FAAA5A0-F06B-45DB-7290-078006302B90}"/>
              </a:ext>
            </a:extLst>
          </p:cNvPr>
          <p:cNvSpPr txBox="1"/>
          <p:nvPr/>
        </p:nvSpPr>
        <p:spPr>
          <a:xfrm>
            <a:off x="5194507" y="1675444"/>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13%</a:t>
            </a:r>
          </a:p>
        </p:txBody>
      </p:sp>
      <p:sp>
        <p:nvSpPr>
          <p:cNvPr id="21" name="CuadroTexto 20">
            <a:extLst>
              <a:ext uri="{FF2B5EF4-FFF2-40B4-BE49-F238E27FC236}">
                <a16:creationId xmlns:a16="http://schemas.microsoft.com/office/drawing/2014/main" id="{F062966F-AA5D-70C7-CF58-0B3B1DDB98F2}"/>
              </a:ext>
            </a:extLst>
          </p:cNvPr>
          <p:cNvSpPr txBox="1"/>
          <p:nvPr/>
        </p:nvSpPr>
        <p:spPr>
          <a:xfrm>
            <a:off x="5191539" y="2182531"/>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FFFF"/>
                </a:solidFill>
                <a:latin typeface="Trebuchet MS" panose="020B0603020202020204" pitchFamily="34" charset="0"/>
              </a:rPr>
              <a:t>74</a:t>
            </a: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a:t>
            </a:r>
          </a:p>
        </p:txBody>
      </p:sp>
      <p:sp>
        <p:nvSpPr>
          <p:cNvPr id="24" name="CuadroTexto 23">
            <a:extLst>
              <a:ext uri="{FF2B5EF4-FFF2-40B4-BE49-F238E27FC236}">
                <a16:creationId xmlns:a16="http://schemas.microsoft.com/office/drawing/2014/main" id="{750D0EEE-A161-35DE-BD72-608FD98C5A3F}"/>
              </a:ext>
            </a:extLst>
          </p:cNvPr>
          <p:cNvSpPr txBox="1"/>
          <p:nvPr/>
        </p:nvSpPr>
        <p:spPr>
          <a:xfrm>
            <a:off x="5194852" y="2485217"/>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68%</a:t>
            </a: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7" y="24739"/>
            <a:ext cx="4275420"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Resumen ejecutivo</a:t>
            </a:r>
          </a:p>
        </p:txBody>
      </p:sp>
      <p:sp>
        <p:nvSpPr>
          <p:cNvPr id="17" name="CuadroTexto 16">
            <a:extLst>
              <a:ext uri="{FF2B5EF4-FFF2-40B4-BE49-F238E27FC236}">
                <a16:creationId xmlns:a16="http://schemas.microsoft.com/office/drawing/2014/main" id="{35E591D9-56CD-FC40-8261-834DAF3F3811}"/>
              </a:ext>
            </a:extLst>
          </p:cNvPr>
          <p:cNvSpPr txBox="1"/>
          <p:nvPr/>
        </p:nvSpPr>
        <p:spPr>
          <a:xfrm>
            <a:off x="1912674" y="810972"/>
            <a:ext cx="2193162" cy="3123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rPr>
              <a:t>Actividades realizadas</a:t>
            </a:r>
          </a:p>
        </p:txBody>
      </p:sp>
      <p:sp>
        <p:nvSpPr>
          <p:cNvPr id="102" name="Rectángulo: esquinas redondeadas 32">
            <a:extLst>
              <a:ext uri="{FF2B5EF4-FFF2-40B4-BE49-F238E27FC236}">
                <a16:creationId xmlns:a16="http://schemas.microsoft.com/office/drawing/2014/main" id="{FB86548E-5B07-6F43-ABF0-A5F6EB6BDD6C}"/>
              </a:ext>
            </a:extLst>
          </p:cNvPr>
          <p:cNvSpPr/>
          <p:nvPr/>
        </p:nvSpPr>
        <p:spPr>
          <a:xfrm>
            <a:off x="100805" y="739025"/>
            <a:ext cx="5816899" cy="2429063"/>
          </a:xfrm>
          <a:prstGeom prst="roundRect">
            <a:avLst>
              <a:gd name="adj" fmla="val 3627"/>
            </a:avLst>
          </a:prstGeom>
          <a:noFill/>
          <a:ln w="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8" name="CuadroTexto 107">
            <a:extLst>
              <a:ext uri="{FF2B5EF4-FFF2-40B4-BE49-F238E27FC236}">
                <a16:creationId xmlns:a16="http://schemas.microsoft.com/office/drawing/2014/main" id="{5A04AC86-F31D-3341-BB4F-696692408D90}"/>
              </a:ext>
            </a:extLst>
          </p:cNvPr>
          <p:cNvSpPr txBox="1"/>
          <p:nvPr/>
        </p:nvSpPr>
        <p:spPr>
          <a:xfrm>
            <a:off x="5084927" y="3290188"/>
            <a:ext cx="20149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rPr>
              <a:t>Recomendación (NPS)</a:t>
            </a:r>
          </a:p>
        </p:txBody>
      </p:sp>
      <p:sp>
        <p:nvSpPr>
          <p:cNvPr id="109" name="CuadroTexto 108">
            <a:extLst>
              <a:ext uri="{FF2B5EF4-FFF2-40B4-BE49-F238E27FC236}">
                <a16:creationId xmlns:a16="http://schemas.microsoft.com/office/drawing/2014/main" id="{017030B0-0546-D84A-9784-EC1CEDAA6E4D}"/>
              </a:ext>
            </a:extLst>
          </p:cNvPr>
          <p:cNvSpPr txBox="1"/>
          <p:nvPr/>
        </p:nvSpPr>
        <p:spPr>
          <a:xfrm>
            <a:off x="7856417" y="810972"/>
            <a:ext cx="24873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rPr>
              <a:t>Satisfacción general (NPS)</a:t>
            </a:r>
          </a:p>
        </p:txBody>
      </p:sp>
      <p:graphicFrame>
        <p:nvGraphicFramePr>
          <p:cNvPr id="35" name="Tabla 34">
            <a:extLst>
              <a:ext uri="{FF2B5EF4-FFF2-40B4-BE49-F238E27FC236}">
                <a16:creationId xmlns:a16="http://schemas.microsoft.com/office/drawing/2014/main" id="{C51417FA-3331-6E48-BE85-2834C267962C}"/>
              </a:ext>
            </a:extLst>
          </p:cNvPr>
          <p:cNvGraphicFramePr>
            <a:graphicFrameLocks noGrp="1"/>
          </p:cNvGraphicFramePr>
          <p:nvPr>
            <p:extLst>
              <p:ext uri="{D42A27DB-BD31-4B8C-83A1-F6EECF244321}">
                <p14:modId xmlns:p14="http://schemas.microsoft.com/office/powerpoint/2010/main" val="1784197256"/>
              </p:ext>
            </p:extLst>
          </p:nvPr>
        </p:nvGraphicFramePr>
        <p:xfrm>
          <a:off x="2590794" y="1214056"/>
          <a:ext cx="2361691" cy="793773"/>
        </p:xfrm>
        <a:graphic>
          <a:graphicData uri="http://schemas.openxmlformats.org/drawingml/2006/table">
            <a:tbl>
              <a:tblPr>
                <a:tableStyleId>{5C22544A-7EE6-4342-B048-85BDC9FD1C3A}</a:tableStyleId>
              </a:tblPr>
              <a:tblGrid>
                <a:gridCol w="1625437">
                  <a:extLst>
                    <a:ext uri="{9D8B030D-6E8A-4147-A177-3AD203B41FA5}">
                      <a16:colId xmlns:a16="http://schemas.microsoft.com/office/drawing/2014/main" val="372155872"/>
                    </a:ext>
                  </a:extLst>
                </a:gridCol>
                <a:gridCol w="736254">
                  <a:extLst>
                    <a:ext uri="{9D8B030D-6E8A-4147-A177-3AD203B41FA5}">
                      <a16:colId xmlns:a16="http://schemas.microsoft.com/office/drawing/2014/main" val="2741085849"/>
                    </a:ext>
                  </a:extLst>
                </a:gridCol>
              </a:tblGrid>
              <a:tr h="421663">
                <a:tc>
                  <a:txBody>
                    <a:bodyPr/>
                    <a:lstStyle/>
                    <a:p>
                      <a:pPr marL="0" algn="r" defTabSz="914400" rtl="0" eaLnBrk="1" fontAlgn="ctr" latinLnBrk="0" hangingPunct="1"/>
                      <a:r>
                        <a:rPr lang="es-MX" sz="1200" u="none" strike="noStrike" kern="1200">
                          <a:solidFill>
                            <a:schemeClr val="tx1">
                              <a:lumMod val="65000"/>
                              <a:lumOff val="35000"/>
                            </a:schemeClr>
                          </a:solidFill>
                          <a:effectLst/>
                          <a:latin typeface="Trebuchet MS" panose="020B0703020202090204" pitchFamily="34" charset="0"/>
                          <a:ea typeface="+mn-ea"/>
                          <a:cs typeface="+mn-cs"/>
                        </a:rPr>
                        <a:t>Visitar alguna playa</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02630">
                <a:tc>
                  <a:txBody>
                    <a:bodyPr/>
                    <a:lstStyle/>
                    <a:p>
                      <a:pPr marL="0" algn="r" defTabSz="914400" rtl="0" eaLnBrk="1" fontAlgn="ctr" latinLnBrk="0" hangingPunct="1"/>
                      <a:r>
                        <a:rPr lang="es-MX" sz="1200" u="none" strike="noStrike" kern="1200" dirty="0">
                          <a:solidFill>
                            <a:schemeClr val="tx1">
                              <a:lumMod val="65000"/>
                              <a:lumOff val="35000"/>
                            </a:schemeClr>
                          </a:solidFill>
                          <a:effectLst/>
                          <a:latin typeface="Trebuchet MS" panose="020B0703020202090204" pitchFamily="34" charset="0"/>
                          <a:ea typeface="+mn-ea"/>
                          <a:cs typeface="+mn-cs"/>
                        </a:rPr>
                        <a:t>Nado o avistamiento con especies marinas</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s-MX" sz="1200" b="0" i="0" u="none" strike="noStrike" dirty="0">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bl>
          </a:graphicData>
        </a:graphic>
      </p:graphicFrame>
      <p:graphicFrame>
        <p:nvGraphicFramePr>
          <p:cNvPr id="36" name="Gráfico 35">
            <a:extLst>
              <a:ext uri="{FF2B5EF4-FFF2-40B4-BE49-F238E27FC236}">
                <a16:creationId xmlns:a16="http://schemas.microsoft.com/office/drawing/2014/main" id="{2A1702D7-76F2-8044-9ED5-DB021019DB6C}"/>
              </a:ext>
            </a:extLst>
          </p:cNvPr>
          <p:cNvGraphicFramePr/>
          <p:nvPr>
            <p:extLst>
              <p:ext uri="{D42A27DB-BD31-4B8C-83A1-F6EECF244321}">
                <p14:modId xmlns:p14="http://schemas.microsoft.com/office/powerpoint/2010/main" val="4270966919"/>
              </p:ext>
            </p:extLst>
          </p:nvPr>
        </p:nvGraphicFramePr>
        <p:xfrm>
          <a:off x="4321044" y="1207535"/>
          <a:ext cx="799343" cy="786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Tabla 36">
            <a:extLst>
              <a:ext uri="{FF2B5EF4-FFF2-40B4-BE49-F238E27FC236}">
                <a16:creationId xmlns:a16="http://schemas.microsoft.com/office/drawing/2014/main" id="{3AE945CE-A622-F241-A43F-750031CB2698}"/>
              </a:ext>
            </a:extLst>
          </p:cNvPr>
          <p:cNvGraphicFramePr>
            <a:graphicFrameLocks noGrp="1"/>
          </p:cNvGraphicFramePr>
          <p:nvPr/>
        </p:nvGraphicFramePr>
        <p:xfrm>
          <a:off x="2618504" y="2182059"/>
          <a:ext cx="2361690" cy="582466"/>
        </p:xfrm>
        <a:graphic>
          <a:graphicData uri="http://schemas.openxmlformats.org/drawingml/2006/table">
            <a:tbl>
              <a:tblPr>
                <a:tableStyleId>{5C22544A-7EE6-4342-B048-85BDC9FD1C3A}</a:tableStyleId>
              </a:tblPr>
              <a:tblGrid>
                <a:gridCol w="1605182">
                  <a:extLst>
                    <a:ext uri="{9D8B030D-6E8A-4147-A177-3AD203B41FA5}">
                      <a16:colId xmlns:a16="http://schemas.microsoft.com/office/drawing/2014/main" val="372155872"/>
                    </a:ext>
                  </a:extLst>
                </a:gridCol>
                <a:gridCol w="756508">
                  <a:extLst>
                    <a:ext uri="{9D8B030D-6E8A-4147-A177-3AD203B41FA5}">
                      <a16:colId xmlns:a16="http://schemas.microsoft.com/office/drawing/2014/main" val="2741085849"/>
                    </a:ext>
                  </a:extLst>
                </a:gridCol>
              </a:tblGrid>
              <a:tr h="291233">
                <a:tc>
                  <a:txBody>
                    <a:bodyPr/>
                    <a:lstStyle/>
                    <a:p>
                      <a:pPr marL="0" algn="r" defTabSz="914400" rtl="0" eaLnBrk="1" fontAlgn="ctr" latinLnBrk="0" hangingPunct="1"/>
                      <a:r>
                        <a:rPr lang="es-MX" sz="1200" u="none" strike="noStrike" kern="1200">
                          <a:solidFill>
                            <a:schemeClr val="tx1">
                              <a:lumMod val="65000"/>
                              <a:lumOff val="35000"/>
                            </a:schemeClr>
                          </a:solidFill>
                          <a:effectLst/>
                          <a:latin typeface="Trebuchet MS" panose="020B0703020202090204" pitchFamily="34" charset="0"/>
                          <a:ea typeface="+mn-ea"/>
                          <a:cs typeface="+mn-cs"/>
                        </a:rPr>
                        <a:t>Visitar alguna playa</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291233">
                <a:tc>
                  <a:txBody>
                    <a:bodyPr/>
                    <a:lstStyle/>
                    <a:p>
                      <a:pPr marL="0" algn="r" defTabSz="914400" rtl="0" eaLnBrk="1" fontAlgn="ctr" latinLnBrk="0" hangingPunct="1"/>
                      <a:r>
                        <a:rPr lang="es-MX" sz="1200" u="none" strike="noStrike" kern="1200">
                          <a:solidFill>
                            <a:schemeClr val="tx1">
                              <a:lumMod val="65000"/>
                              <a:lumOff val="35000"/>
                            </a:schemeClr>
                          </a:solidFill>
                          <a:effectLst/>
                          <a:latin typeface="Trebuchet MS" panose="020B0703020202090204" pitchFamily="34" charset="0"/>
                          <a:ea typeface="+mn-ea"/>
                          <a:cs typeface="+mn-cs"/>
                        </a:rPr>
                        <a:t>Comer en restaurantes</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bl>
          </a:graphicData>
        </a:graphic>
      </p:graphicFrame>
      <p:graphicFrame>
        <p:nvGraphicFramePr>
          <p:cNvPr id="39" name="Gráfico 38">
            <a:extLst>
              <a:ext uri="{FF2B5EF4-FFF2-40B4-BE49-F238E27FC236}">
                <a16:creationId xmlns:a16="http://schemas.microsoft.com/office/drawing/2014/main" id="{65D71C48-72C9-2847-A0AB-D32E1954CC29}"/>
              </a:ext>
            </a:extLst>
          </p:cNvPr>
          <p:cNvGraphicFramePr/>
          <p:nvPr>
            <p:extLst>
              <p:ext uri="{D42A27DB-BD31-4B8C-83A1-F6EECF244321}">
                <p14:modId xmlns:p14="http://schemas.microsoft.com/office/powerpoint/2010/main" val="3948613270"/>
              </p:ext>
            </p:extLst>
          </p:nvPr>
        </p:nvGraphicFramePr>
        <p:xfrm>
          <a:off x="4321044" y="2167354"/>
          <a:ext cx="913941" cy="594432"/>
        </p:xfrm>
        <a:graphic>
          <a:graphicData uri="http://schemas.openxmlformats.org/drawingml/2006/chart">
            <c:chart xmlns:c="http://schemas.openxmlformats.org/drawingml/2006/chart" xmlns:r="http://schemas.openxmlformats.org/officeDocument/2006/relationships" r:id="rId4"/>
          </a:graphicData>
        </a:graphic>
      </p:graphicFrame>
      <p:sp>
        <p:nvSpPr>
          <p:cNvPr id="43" name="Rectángulo 42">
            <a:extLst>
              <a:ext uri="{FF2B5EF4-FFF2-40B4-BE49-F238E27FC236}">
                <a16:creationId xmlns:a16="http://schemas.microsoft.com/office/drawing/2014/main" id="{2EDCD20E-B438-9649-A804-13EC4F57CB57}"/>
              </a:ext>
            </a:extLst>
          </p:cNvPr>
          <p:cNvSpPr/>
          <p:nvPr/>
        </p:nvSpPr>
        <p:spPr>
          <a:xfrm>
            <a:off x="728613" y="1368084"/>
            <a:ext cx="1519968"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Actividad principal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(Respuesta única)*</a:t>
            </a:r>
          </a:p>
        </p:txBody>
      </p:sp>
      <p:sp>
        <p:nvSpPr>
          <p:cNvPr id="44" name="Abrir llave 43">
            <a:extLst>
              <a:ext uri="{FF2B5EF4-FFF2-40B4-BE49-F238E27FC236}">
                <a16:creationId xmlns:a16="http://schemas.microsoft.com/office/drawing/2014/main" id="{D1EA7D68-E07E-664A-8CCC-89574B5DA5F4}"/>
              </a:ext>
            </a:extLst>
          </p:cNvPr>
          <p:cNvSpPr/>
          <p:nvPr/>
        </p:nvSpPr>
        <p:spPr>
          <a:xfrm>
            <a:off x="2330216" y="1215163"/>
            <a:ext cx="166875" cy="737986"/>
          </a:xfrm>
          <a:prstGeom prst="leftBrace">
            <a:avLst/>
          </a:prstGeom>
          <a:ln w="127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5" name="Rectángulo 44">
            <a:extLst>
              <a:ext uri="{FF2B5EF4-FFF2-40B4-BE49-F238E27FC236}">
                <a16:creationId xmlns:a16="http://schemas.microsoft.com/office/drawing/2014/main" id="{13C86C91-3B28-4A41-ACBE-81E603665DC2}"/>
              </a:ext>
            </a:extLst>
          </p:cNvPr>
          <p:cNvSpPr/>
          <p:nvPr/>
        </p:nvSpPr>
        <p:spPr>
          <a:xfrm>
            <a:off x="468270" y="2260399"/>
            <a:ext cx="181812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Actividades secundarias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(Respuesta múltiple)*</a:t>
            </a:r>
          </a:p>
        </p:txBody>
      </p:sp>
      <p:sp>
        <p:nvSpPr>
          <p:cNvPr id="46" name="Abrir llave 45">
            <a:extLst>
              <a:ext uri="{FF2B5EF4-FFF2-40B4-BE49-F238E27FC236}">
                <a16:creationId xmlns:a16="http://schemas.microsoft.com/office/drawing/2014/main" id="{2F71A5F8-2009-0F46-A493-D4B4F43AF86F}"/>
              </a:ext>
            </a:extLst>
          </p:cNvPr>
          <p:cNvSpPr/>
          <p:nvPr/>
        </p:nvSpPr>
        <p:spPr>
          <a:xfrm>
            <a:off x="2335929" y="2167354"/>
            <a:ext cx="155448" cy="591188"/>
          </a:xfrm>
          <a:prstGeom prst="leftBrace">
            <a:avLst/>
          </a:prstGeom>
          <a:ln w="12700">
            <a:solidFill>
              <a:srgbClr val="7F7F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7" name="Rectángulo 46">
            <a:extLst>
              <a:ext uri="{FF2B5EF4-FFF2-40B4-BE49-F238E27FC236}">
                <a16:creationId xmlns:a16="http://schemas.microsoft.com/office/drawing/2014/main" id="{5A633867-5600-3B4F-93F6-A640EC552742}"/>
              </a:ext>
            </a:extLst>
          </p:cNvPr>
          <p:cNvSpPr/>
          <p:nvPr/>
        </p:nvSpPr>
        <p:spPr>
          <a:xfrm>
            <a:off x="100805" y="2923424"/>
            <a:ext cx="313258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*Se muestran las menciones con mayor porcentaje.</a:t>
            </a:r>
          </a:p>
        </p:txBody>
      </p:sp>
      <p:graphicFrame>
        <p:nvGraphicFramePr>
          <p:cNvPr id="53" name="Tabla 52">
            <a:extLst>
              <a:ext uri="{FF2B5EF4-FFF2-40B4-BE49-F238E27FC236}">
                <a16:creationId xmlns:a16="http://schemas.microsoft.com/office/drawing/2014/main" id="{977EC78B-326D-DD4D-965E-5069993514AA}"/>
              </a:ext>
            </a:extLst>
          </p:cNvPr>
          <p:cNvGraphicFramePr>
            <a:graphicFrameLocks noGrp="1"/>
          </p:cNvGraphicFramePr>
          <p:nvPr/>
        </p:nvGraphicFramePr>
        <p:xfrm>
          <a:off x="8821118" y="1655377"/>
          <a:ext cx="2885543" cy="338296"/>
        </p:xfrm>
        <a:graphic>
          <a:graphicData uri="http://schemas.openxmlformats.org/drawingml/2006/table">
            <a:tbl>
              <a:tblPr>
                <a:tableStyleId>{5C22544A-7EE6-4342-B048-85BDC9FD1C3A}</a:tableStyleId>
              </a:tblPr>
              <a:tblGrid>
                <a:gridCol w="1434527">
                  <a:extLst>
                    <a:ext uri="{9D8B030D-6E8A-4147-A177-3AD203B41FA5}">
                      <a16:colId xmlns:a16="http://schemas.microsoft.com/office/drawing/2014/main" val="3986005730"/>
                    </a:ext>
                  </a:extLst>
                </a:gridCol>
                <a:gridCol w="1451016">
                  <a:extLst>
                    <a:ext uri="{9D8B030D-6E8A-4147-A177-3AD203B41FA5}">
                      <a16:colId xmlns:a16="http://schemas.microsoft.com/office/drawing/2014/main" val="784703769"/>
                    </a:ext>
                  </a:extLst>
                </a:gridCol>
              </a:tblGrid>
              <a:tr h="153888">
                <a:tc>
                  <a:txBody>
                    <a:bodyPr/>
                    <a:lstStyle/>
                    <a:p>
                      <a:pPr algn="ctr" fontAlgn="ctr"/>
                      <a:r>
                        <a:rPr lang="es-MX" sz="1050" b="1" i="0" u="none" strike="noStrike">
                          <a:solidFill>
                            <a:schemeClr val="tx1">
                              <a:lumMod val="65000"/>
                              <a:lumOff val="35000"/>
                            </a:schemeClr>
                          </a:solidFill>
                          <a:effectLst/>
                          <a:latin typeface="Trebuchet MS" panose="020B0703020202090204" pitchFamily="34" charset="0"/>
                        </a:rPr>
                        <a:t>Naturaleza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050" b="1" i="0" u="none" strike="noStrike">
                          <a:solidFill>
                            <a:schemeClr val="tx1">
                              <a:lumMod val="65000"/>
                              <a:lumOff val="35000"/>
                            </a:schemeClr>
                          </a:solidFill>
                          <a:effectLst/>
                          <a:latin typeface="Trebuchet MS" panose="020B0703020202090204" pitchFamily="34" charset="0"/>
                        </a:rPr>
                        <a:t>Otros</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62992"/>
                  </a:ext>
                </a:extLst>
              </a:tr>
              <a:tr h="153888">
                <a:tc>
                  <a:txBody>
                    <a:bodyPr/>
                    <a:lstStyle/>
                    <a:p>
                      <a:pPr algn="ctr" fontAlgn="ctr"/>
                      <a:endParaRPr lang="es-MX" sz="105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05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354332"/>
                  </a:ext>
                </a:extLst>
              </a:tr>
            </a:tbl>
          </a:graphicData>
        </a:graphic>
      </p:graphicFrame>
      <p:graphicFrame>
        <p:nvGraphicFramePr>
          <p:cNvPr id="59" name="Gráfico 58">
            <a:extLst>
              <a:ext uri="{FF2B5EF4-FFF2-40B4-BE49-F238E27FC236}">
                <a16:creationId xmlns:a16="http://schemas.microsoft.com/office/drawing/2014/main" id="{25639397-27E6-EC42-A1B1-545F031AAEA6}"/>
              </a:ext>
            </a:extLst>
          </p:cNvPr>
          <p:cNvGraphicFramePr/>
          <p:nvPr>
            <p:extLst>
              <p:ext uri="{D42A27DB-BD31-4B8C-83A1-F6EECF244321}">
                <p14:modId xmlns:p14="http://schemas.microsoft.com/office/powerpoint/2010/main" val="4227381802"/>
              </p:ext>
            </p:extLst>
          </p:nvPr>
        </p:nvGraphicFramePr>
        <p:xfrm>
          <a:off x="8891635" y="1717459"/>
          <a:ext cx="2744507" cy="1199798"/>
        </p:xfrm>
        <a:graphic>
          <a:graphicData uri="http://schemas.openxmlformats.org/drawingml/2006/chart">
            <c:chart xmlns:c="http://schemas.openxmlformats.org/drawingml/2006/chart" xmlns:r="http://schemas.openxmlformats.org/officeDocument/2006/relationships" r:id="rId5"/>
          </a:graphicData>
        </a:graphic>
      </p:graphicFrame>
      <p:sp>
        <p:nvSpPr>
          <p:cNvPr id="61" name="Elipse 60">
            <a:extLst>
              <a:ext uri="{FF2B5EF4-FFF2-40B4-BE49-F238E27FC236}">
                <a16:creationId xmlns:a16="http://schemas.microsoft.com/office/drawing/2014/main" id="{F6503C03-4FAC-BF46-BBEA-9A05AB7F869E}"/>
              </a:ext>
            </a:extLst>
          </p:cNvPr>
          <p:cNvSpPr/>
          <p:nvPr/>
        </p:nvSpPr>
        <p:spPr>
          <a:xfrm>
            <a:off x="7138830" y="1655377"/>
            <a:ext cx="914400" cy="914400"/>
          </a:xfrm>
          <a:prstGeom prst="ellips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CuadroTexto 61">
            <a:extLst>
              <a:ext uri="{FF2B5EF4-FFF2-40B4-BE49-F238E27FC236}">
                <a16:creationId xmlns:a16="http://schemas.microsoft.com/office/drawing/2014/main" id="{F57AA225-FBB3-CF4F-BD7C-0BF65A763FA4}"/>
              </a:ext>
            </a:extLst>
          </p:cNvPr>
          <p:cNvSpPr txBox="1"/>
          <p:nvPr/>
        </p:nvSpPr>
        <p:spPr>
          <a:xfrm>
            <a:off x="7107967" y="1760451"/>
            <a:ext cx="99738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4000" b="1">
                <a:solidFill>
                  <a:srgbClr val="FFFFFF"/>
                </a:solidFill>
                <a:latin typeface="Trebuchet MS" panose="020B0603020202020204" pitchFamily="34" charset="0"/>
              </a:rPr>
              <a:t>90</a:t>
            </a:r>
            <a:r>
              <a:rPr kumimoji="0" lang="es-MX" sz="24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a:t>
            </a:r>
            <a:endParaRPr kumimoji="0" lang="es-MX" sz="4000" b="1"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63" name="Rectángulo: esquinas redondeadas 32">
            <a:extLst>
              <a:ext uri="{FF2B5EF4-FFF2-40B4-BE49-F238E27FC236}">
                <a16:creationId xmlns:a16="http://schemas.microsoft.com/office/drawing/2014/main" id="{7CB73BA7-C7D9-D646-BA4F-F620E260F40C}"/>
              </a:ext>
            </a:extLst>
          </p:cNvPr>
          <p:cNvSpPr/>
          <p:nvPr/>
        </p:nvSpPr>
        <p:spPr>
          <a:xfrm>
            <a:off x="1856407" y="3269252"/>
            <a:ext cx="8644146" cy="2939812"/>
          </a:xfrm>
          <a:prstGeom prst="roundRect">
            <a:avLst>
              <a:gd name="adj" fmla="val 3627"/>
            </a:avLst>
          </a:prstGeom>
          <a:noFill/>
          <a:ln w="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7" name="Gráfico 66">
            <a:extLst>
              <a:ext uri="{FF2B5EF4-FFF2-40B4-BE49-F238E27FC236}">
                <a16:creationId xmlns:a16="http://schemas.microsoft.com/office/drawing/2014/main" id="{C26B8AAB-2BDA-0141-8287-6D3732916B49}"/>
              </a:ext>
            </a:extLst>
          </p:cNvPr>
          <p:cNvGraphicFramePr/>
          <p:nvPr>
            <p:extLst>
              <p:ext uri="{D42A27DB-BD31-4B8C-83A1-F6EECF244321}">
                <p14:modId xmlns:p14="http://schemas.microsoft.com/office/powerpoint/2010/main" val="2175895263"/>
              </p:ext>
            </p:extLst>
          </p:nvPr>
        </p:nvGraphicFramePr>
        <p:xfrm>
          <a:off x="1769295" y="4410310"/>
          <a:ext cx="8728236" cy="1442328"/>
        </p:xfrm>
        <a:graphic>
          <a:graphicData uri="http://schemas.openxmlformats.org/drawingml/2006/chart">
            <c:chart xmlns:c="http://schemas.openxmlformats.org/drawingml/2006/chart" xmlns:r="http://schemas.openxmlformats.org/officeDocument/2006/relationships" r:id="rId6"/>
          </a:graphicData>
        </a:graphic>
      </p:graphicFrame>
      <p:sp>
        <p:nvSpPr>
          <p:cNvPr id="70" name="CuadroTexto 69">
            <a:extLst>
              <a:ext uri="{FF2B5EF4-FFF2-40B4-BE49-F238E27FC236}">
                <a16:creationId xmlns:a16="http://schemas.microsoft.com/office/drawing/2014/main" id="{755C179E-9A5F-974F-8443-A3FC72989DD1}"/>
              </a:ext>
            </a:extLst>
          </p:cNvPr>
          <p:cNvSpPr txBox="1"/>
          <p:nvPr/>
        </p:nvSpPr>
        <p:spPr>
          <a:xfrm>
            <a:off x="4683617" y="4021824"/>
            <a:ext cx="137730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a:ln>
                  <a:noFill/>
                </a:ln>
                <a:solidFill>
                  <a:srgbClr val="00587A"/>
                </a:solidFill>
                <a:effectLst/>
                <a:uLnTx/>
                <a:uFillTx/>
                <a:latin typeface="Trebuchet MS" panose="020B0603020202020204" pitchFamily="34" charset="0"/>
                <a:ea typeface="+mn-ea"/>
                <a:cs typeface="+mn-cs"/>
              </a:rPr>
              <a:t>NPS:      </a:t>
            </a:r>
            <a:r>
              <a:rPr lang="es-MX" sz="1600" b="1" kern="0">
                <a:solidFill>
                  <a:srgbClr val="10213B"/>
                </a:solidFill>
                <a:latin typeface="Trebuchet MS" panose="020B0603020202020204" pitchFamily="34" charset="0"/>
              </a:rPr>
              <a:t>82</a:t>
            </a:r>
            <a:r>
              <a:rPr kumimoji="0" lang="es-MX" sz="1600" b="1" i="0" u="none" strike="noStrike" kern="0" cap="none" spc="0" normalizeH="0" baseline="0" noProof="0">
                <a:ln>
                  <a:noFill/>
                </a:ln>
                <a:solidFill>
                  <a:srgbClr val="10213B"/>
                </a:solidFill>
                <a:effectLst/>
                <a:uLnTx/>
                <a:uFillTx/>
                <a:latin typeface="Trebuchet MS" panose="020B0603020202020204" pitchFamily="34" charset="0"/>
                <a:ea typeface="+mn-ea"/>
                <a:cs typeface="+mn-cs"/>
              </a:rPr>
              <a:t>%</a:t>
            </a:r>
          </a:p>
        </p:txBody>
      </p:sp>
      <p:graphicFrame>
        <p:nvGraphicFramePr>
          <p:cNvPr id="73" name="Tabla 72">
            <a:extLst>
              <a:ext uri="{FF2B5EF4-FFF2-40B4-BE49-F238E27FC236}">
                <a16:creationId xmlns:a16="http://schemas.microsoft.com/office/drawing/2014/main" id="{59F1836F-ABF9-A344-B9E6-43691BCB59E7}"/>
              </a:ext>
            </a:extLst>
          </p:cNvPr>
          <p:cNvGraphicFramePr>
            <a:graphicFrameLocks noGrp="1"/>
          </p:cNvGraphicFramePr>
          <p:nvPr/>
        </p:nvGraphicFramePr>
        <p:xfrm>
          <a:off x="7595959" y="3893233"/>
          <a:ext cx="2777325" cy="407258"/>
        </p:xfrm>
        <a:graphic>
          <a:graphicData uri="http://schemas.openxmlformats.org/drawingml/2006/table">
            <a:tbl>
              <a:tblPr>
                <a:tableStyleId>{5C22544A-7EE6-4342-B048-85BDC9FD1C3A}</a:tableStyleId>
              </a:tblPr>
              <a:tblGrid>
                <a:gridCol w="1380727">
                  <a:extLst>
                    <a:ext uri="{9D8B030D-6E8A-4147-A177-3AD203B41FA5}">
                      <a16:colId xmlns:a16="http://schemas.microsoft.com/office/drawing/2014/main" val="3986005730"/>
                    </a:ext>
                  </a:extLst>
                </a:gridCol>
                <a:gridCol w="1396598">
                  <a:extLst>
                    <a:ext uri="{9D8B030D-6E8A-4147-A177-3AD203B41FA5}">
                      <a16:colId xmlns:a16="http://schemas.microsoft.com/office/drawing/2014/main" val="784703769"/>
                    </a:ext>
                  </a:extLst>
                </a:gridCol>
              </a:tblGrid>
              <a:tr h="203629">
                <a:tc>
                  <a:txBody>
                    <a:bodyPr/>
                    <a:lstStyle/>
                    <a:p>
                      <a:pPr algn="ctr" fontAlgn="ctr"/>
                      <a:r>
                        <a:rPr lang="es-MX" sz="1050" b="1" i="0" u="none" strike="noStrike">
                          <a:solidFill>
                            <a:schemeClr val="tx1">
                              <a:lumMod val="65000"/>
                              <a:lumOff val="35000"/>
                            </a:schemeClr>
                          </a:solidFill>
                          <a:effectLst/>
                          <a:latin typeface="Trebuchet MS" panose="020B0703020202090204" pitchFamily="34" charset="0"/>
                        </a:rPr>
                        <a:t>Naturaleza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050" b="1" i="0" u="none" strike="noStrike">
                          <a:solidFill>
                            <a:schemeClr val="tx1">
                              <a:lumMod val="65000"/>
                              <a:lumOff val="35000"/>
                            </a:schemeClr>
                          </a:solidFill>
                          <a:effectLst/>
                          <a:latin typeface="Trebuchet MS" panose="020B0703020202090204" pitchFamily="34" charset="0"/>
                        </a:rPr>
                        <a:t>Otros</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62992"/>
                  </a:ext>
                </a:extLst>
              </a:tr>
              <a:tr h="203629">
                <a:tc>
                  <a:txBody>
                    <a:bodyPr/>
                    <a:lstStyle/>
                    <a:p>
                      <a:pPr algn="ctr" fontAlgn="ctr"/>
                      <a:endParaRPr lang="es-MX" sz="105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105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354332"/>
                  </a:ext>
                </a:extLst>
              </a:tr>
            </a:tbl>
          </a:graphicData>
        </a:graphic>
      </p:graphicFrame>
      <p:sp>
        <p:nvSpPr>
          <p:cNvPr id="74" name="CuadroTexto 73">
            <a:extLst>
              <a:ext uri="{FF2B5EF4-FFF2-40B4-BE49-F238E27FC236}">
                <a16:creationId xmlns:a16="http://schemas.microsoft.com/office/drawing/2014/main" id="{C2C11BFF-D0B4-BA40-B8A3-52A12713F270}"/>
              </a:ext>
            </a:extLst>
          </p:cNvPr>
          <p:cNvSpPr txBox="1"/>
          <p:nvPr/>
        </p:nvSpPr>
        <p:spPr>
          <a:xfrm>
            <a:off x="8068164" y="4029943"/>
            <a:ext cx="56618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0">
                <a:solidFill>
                  <a:srgbClr val="10213B"/>
                </a:solidFill>
                <a:latin typeface="Trebuchet MS" panose="020B0603020202020204" pitchFamily="34" charset="0"/>
              </a:rPr>
              <a:t>83</a:t>
            </a:r>
            <a:r>
              <a:rPr kumimoji="0" lang="es-MX" sz="1600" b="1" i="0" u="none" strike="noStrike" kern="0" cap="none" spc="0" normalizeH="0" baseline="0" noProof="0">
                <a:ln>
                  <a:noFill/>
                </a:ln>
                <a:solidFill>
                  <a:srgbClr val="10213B"/>
                </a:solidFill>
                <a:effectLst/>
                <a:uLnTx/>
                <a:uFillTx/>
                <a:latin typeface="Trebuchet MS" panose="020B0603020202020204" pitchFamily="34" charset="0"/>
                <a:ea typeface="+mn-ea"/>
                <a:cs typeface="+mn-cs"/>
              </a:rPr>
              <a:t>%</a:t>
            </a:r>
          </a:p>
        </p:txBody>
      </p:sp>
      <p:sp>
        <p:nvSpPr>
          <p:cNvPr id="75" name="CuadroTexto 74">
            <a:extLst>
              <a:ext uri="{FF2B5EF4-FFF2-40B4-BE49-F238E27FC236}">
                <a16:creationId xmlns:a16="http://schemas.microsoft.com/office/drawing/2014/main" id="{542E4367-8E9E-314F-AE2D-83FCB6056E03}"/>
              </a:ext>
            </a:extLst>
          </p:cNvPr>
          <p:cNvSpPr txBox="1"/>
          <p:nvPr/>
        </p:nvSpPr>
        <p:spPr>
          <a:xfrm>
            <a:off x="9355743" y="4028702"/>
            <a:ext cx="56618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600" b="1" kern="0">
                <a:solidFill>
                  <a:srgbClr val="10213B"/>
                </a:solidFill>
                <a:latin typeface="Trebuchet MS" panose="020B0603020202020204" pitchFamily="34" charset="0"/>
              </a:rPr>
              <a:t>81</a:t>
            </a:r>
            <a:r>
              <a:rPr kumimoji="0" lang="es-MX" sz="1600" b="1" i="0" u="none" strike="noStrike" kern="0" cap="none" spc="0" normalizeH="0" baseline="0" noProof="0">
                <a:ln>
                  <a:noFill/>
                </a:ln>
                <a:solidFill>
                  <a:srgbClr val="10213B"/>
                </a:solidFill>
                <a:effectLst/>
                <a:uLnTx/>
                <a:uFillTx/>
                <a:latin typeface="Trebuchet MS" panose="020B0603020202020204" pitchFamily="34" charset="0"/>
                <a:ea typeface="+mn-ea"/>
                <a:cs typeface="+mn-cs"/>
              </a:rPr>
              <a:t>%</a:t>
            </a:r>
          </a:p>
        </p:txBody>
      </p:sp>
      <p:sp>
        <p:nvSpPr>
          <p:cNvPr id="41" name="CuadroTexto 40">
            <a:extLst>
              <a:ext uri="{FF2B5EF4-FFF2-40B4-BE49-F238E27FC236}">
                <a16:creationId xmlns:a16="http://schemas.microsoft.com/office/drawing/2014/main" id="{AB8535D9-63D6-5745-8188-C686BEF66E52}"/>
              </a:ext>
            </a:extLst>
          </p:cNvPr>
          <p:cNvSpPr txBox="1"/>
          <p:nvPr/>
        </p:nvSpPr>
        <p:spPr>
          <a:xfrm>
            <a:off x="5325883" y="3762847"/>
            <a:ext cx="92846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a:solidFill>
                  <a:srgbClr val="000000">
                    <a:lumMod val="65000"/>
                    <a:lumOff val="35000"/>
                  </a:srgbClr>
                </a:solidFill>
                <a:latin typeface="Trebuchet MS" panose="020B0603020202020204" pitchFamily="34" charset="0"/>
              </a:rPr>
              <a:t>Alemania</a:t>
            </a:r>
            <a:endParaRPr kumimoji="0" lang="es-MX" sz="1400" b="0" i="0" u="none" strike="noStrike" kern="1200" cap="none" spc="0" normalizeH="0" baseline="0" noProof="0">
              <a:ln>
                <a:noFill/>
              </a:ln>
              <a:solidFill>
                <a:srgbClr val="000000">
                  <a:lumMod val="65000"/>
                  <a:lumOff val="35000"/>
                </a:srgbClr>
              </a:solidFill>
              <a:effectLst/>
              <a:uLnTx/>
              <a:uFillTx/>
              <a:latin typeface="Trebuchet MS" panose="020B0603020202020204" pitchFamily="34" charset="0"/>
              <a:ea typeface="+mn-ea"/>
              <a:cs typeface="+mn-cs"/>
            </a:endParaRPr>
          </a:p>
        </p:txBody>
      </p:sp>
      <p:sp>
        <p:nvSpPr>
          <p:cNvPr id="34" name="Elipse 33">
            <a:extLst>
              <a:ext uri="{FF2B5EF4-FFF2-40B4-BE49-F238E27FC236}">
                <a16:creationId xmlns:a16="http://schemas.microsoft.com/office/drawing/2014/main" id="{1A492020-A2A3-4D43-5743-63E6A071EE4D}"/>
              </a:ext>
            </a:extLst>
          </p:cNvPr>
          <p:cNvSpPr/>
          <p:nvPr/>
        </p:nvSpPr>
        <p:spPr>
          <a:xfrm>
            <a:off x="194106" y="5912456"/>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BEA5D52A-CA28-D718-EA44-C31A310F770D}"/>
              </a:ext>
            </a:extLst>
          </p:cNvPr>
          <p:cNvSpPr txBox="1"/>
          <p:nvPr/>
        </p:nvSpPr>
        <p:spPr>
          <a:xfrm>
            <a:off x="161295" y="5861068"/>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a:ln>
                <a:noFill/>
              </a:ln>
              <a:solidFill>
                <a:srgbClr val="FFCC00"/>
              </a:solidFill>
              <a:effectLst/>
              <a:uLnTx/>
              <a:uFillTx/>
              <a:latin typeface="Trebuchet MS" panose="020B0603020202020204" pitchFamily="34" charset="0"/>
              <a:ea typeface="+mn-ea"/>
              <a:cs typeface="+mn-cs"/>
            </a:endParaRPr>
          </a:p>
        </p:txBody>
      </p:sp>
      <p:sp>
        <p:nvSpPr>
          <p:cNvPr id="14" name="CuadroTexto 13">
            <a:extLst>
              <a:ext uri="{FF2B5EF4-FFF2-40B4-BE49-F238E27FC236}">
                <a16:creationId xmlns:a16="http://schemas.microsoft.com/office/drawing/2014/main" id="{F0C64362-2CFC-986C-8B36-435E62669C30}"/>
              </a:ext>
            </a:extLst>
          </p:cNvPr>
          <p:cNvSpPr txBox="1"/>
          <p:nvPr/>
        </p:nvSpPr>
        <p:spPr>
          <a:xfrm>
            <a:off x="7046805" y="1386805"/>
            <a:ext cx="1061061"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10213B"/>
                </a:solidFill>
                <a:latin typeface="Trebuchet MS" panose="020B0603020202020204" pitchFamily="34" charset="0"/>
              </a:rPr>
              <a:t>(A) Alemania</a:t>
            </a:r>
            <a:endParaRPr kumimoji="0" lang="es-MX" sz="1200" b="0" i="0" u="none" strike="noStrike" kern="1200" cap="none" spc="0" normalizeH="0" baseline="0" noProof="0">
              <a:ln>
                <a:noFill/>
              </a:ln>
              <a:solidFill>
                <a:srgbClr val="10213B"/>
              </a:solidFill>
              <a:effectLst/>
              <a:uLnTx/>
              <a:uFillTx/>
              <a:latin typeface="Trebuchet MS" panose="020B0603020202020204" pitchFamily="34" charset="0"/>
              <a:ea typeface="+mn-ea"/>
              <a:cs typeface="+mn-cs"/>
            </a:endParaRPr>
          </a:p>
        </p:txBody>
      </p:sp>
      <p:sp>
        <p:nvSpPr>
          <p:cNvPr id="40" name="CuadroTexto 39">
            <a:extLst>
              <a:ext uri="{FF2B5EF4-FFF2-40B4-BE49-F238E27FC236}">
                <a16:creationId xmlns:a16="http://schemas.microsoft.com/office/drawing/2014/main" id="{B1495AB4-3932-AF65-82E0-D82C617C2802}"/>
              </a:ext>
            </a:extLst>
          </p:cNvPr>
          <p:cNvSpPr txBox="1"/>
          <p:nvPr/>
        </p:nvSpPr>
        <p:spPr>
          <a:xfrm>
            <a:off x="7948244" y="1378635"/>
            <a:ext cx="12801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CC00"/>
                </a:solidFill>
                <a:effectLst/>
                <a:uLnTx/>
                <a:uFillTx/>
                <a:latin typeface="Trebuchet MS" panose="020B0603020202020204" pitchFamily="34" charset="0"/>
                <a:ea typeface="+mn-ea"/>
                <a:cs typeface="+mn-cs"/>
              </a:rPr>
              <a:t>(B) Otros orígenes </a:t>
            </a:r>
            <a:endParaRPr kumimoji="0" lang="es-MX" sz="1200" b="1" i="0" u="none" strike="noStrike" kern="1200" cap="none" spc="0" normalizeH="0" baseline="0" noProof="0">
              <a:ln>
                <a:noFill/>
              </a:ln>
              <a:solidFill>
                <a:srgbClr val="FFCC00"/>
              </a:solidFill>
              <a:effectLst/>
              <a:uLnTx/>
              <a:uFillTx/>
              <a:latin typeface="Trebuchet MS" panose="020B0603020202020204" pitchFamily="34" charset="0"/>
              <a:ea typeface="+mn-ea"/>
              <a:cs typeface="+mn-cs"/>
            </a:endParaRPr>
          </a:p>
        </p:txBody>
      </p:sp>
      <p:pic>
        <p:nvPicPr>
          <p:cNvPr id="42" name="Picture 36" descr="bosque">
            <a:extLst>
              <a:ext uri="{FF2B5EF4-FFF2-40B4-BE49-F238E27FC236}">
                <a16:creationId xmlns:a16="http://schemas.microsoft.com/office/drawing/2014/main" id="{D133155C-8715-E0C8-4DC0-A1787EF0BC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6685" y="1180066"/>
            <a:ext cx="464967" cy="4649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4" descr="Lista de tareas">
            <a:extLst>
              <a:ext uri="{FF2B5EF4-FFF2-40B4-BE49-F238E27FC236}">
                <a16:creationId xmlns:a16="http://schemas.microsoft.com/office/drawing/2014/main" id="{4E69B46D-BC4C-4800-6042-50F8338EE7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72790" y="1215223"/>
            <a:ext cx="366515" cy="36651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6" descr="bosque">
            <a:extLst>
              <a:ext uri="{FF2B5EF4-FFF2-40B4-BE49-F238E27FC236}">
                <a16:creationId xmlns:a16="http://schemas.microsoft.com/office/drawing/2014/main" id="{4FF77A05-FFDF-AE44-C4EB-04E9698E5A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8588" y="3470755"/>
            <a:ext cx="464967" cy="46496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4" descr="Lista de tareas">
            <a:extLst>
              <a:ext uri="{FF2B5EF4-FFF2-40B4-BE49-F238E27FC236}">
                <a16:creationId xmlns:a16="http://schemas.microsoft.com/office/drawing/2014/main" id="{7A7124F4-92EE-BC85-EFFE-10AB21AC4D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04353" y="3505912"/>
            <a:ext cx="366515" cy="3665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FDE66B48-A5CC-1A54-7903-8BC801A5886D}"/>
              </a:ext>
            </a:extLst>
          </p:cNvPr>
          <p:cNvGrpSpPr/>
          <p:nvPr/>
        </p:nvGrpSpPr>
        <p:grpSpPr>
          <a:xfrm>
            <a:off x="194106" y="5614551"/>
            <a:ext cx="2136110" cy="276999"/>
            <a:chOff x="162372" y="5287823"/>
            <a:chExt cx="2136110" cy="276999"/>
          </a:xfrm>
        </p:grpSpPr>
        <p:sp>
          <p:nvSpPr>
            <p:cNvPr id="4" name="CuadroTexto 3">
              <a:extLst>
                <a:ext uri="{FF2B5EF4-FFF2-40B4-BE49-F238E27FC236}">
                  <a16:creationId xmlns:a16="http://schemas.microsoft.com/office/drawing/2014/main" id="{7D428FC4-2EB8-853A-E5D5-A058A3274D4E}"/>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5" name="Elipse 4">
              <a:extLst>
                <a:ext uri="{FF2B5EF4-FFF2-40B4-BE49-F238E27FC236}">
                  <a16:creationId xmlns:a16="http://schemas.microsoft.com/office/drawing/2014/main" id="{C0690EDF-B178-318F-2DB2-A07CC2F9629F}"/>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0012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áfico 57">
            <a:extLst>
              <a:ext uri="{FF2B5EF4-FFF2-40B4-BE49-F238E27FC236}">
                <a16:creationId xmlns:a16="http://schemas.microsoft.com/office/drawing/2014/main" id="{C7CEAE4B-CA7F-6043-92B4-318310A7433B}"/>
              </a:ext>
            </a:extLst>
          </p:cNvPr>
          <p:cNvGraphicFramePr/>
          <p:nvPr>
            <p:extLst>
              <p:ext uri="{D42A27DB-BD31-4B8C-83A1-F6EECF244321}">
                <p14:modId xmlns:p14="http://schemas.microsoft.com/office/powerpoint/2010/main" val="2454265350"/>
              </p:ext>
            </p:extLst>
          </p:nvPr>
        </p:nvGraphicFramePr>
        <p:xfrm>
          <a:off x="9702889" y="1767726"/>
          <a:ext cx="1549400" cy="3776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05EF8E92-41F2-E0F0-C6B3-232E19913335}"/>
              </a:ext>
            </a:extLst>
          </p:cNvPr>
          <p:cNvGraphicFramePr>
            <a:graphicFrameLocks noGrp="1"/>
          </p:cNvGraphicFramePr>
          <p:nvPr>
            <p:extLst>
              <p:ext uri="{D42A27DB-BD31-4B8C-83A1-F6EECF244321}">
                <p14:modId xmlns:p14="http://schemas.microsoft.com/office/powerpoint/2010/main" val="4182725559"/>
              </p:ext>
            </p:extLst>
          </p:nvPr>
        </p:nvGraphicFramePr>
        <p:xfrm>
          <a:off x="10881252" y="1767726"/>
          <a:ext cx="669312" cy="3776074"/>
        </p:xfrm>
        <a:graphic>
          <a:graphicData uri="http://schemas.openxmlformats.org/drawingml/2006/table">
            <a:tbl>
              <a:tblPr>
                <a:tableStyleId>{5C22544A-7EE6-4342-B048-85BDC9FD1C3A}</a:tableStyleId>
              </a:tblPr>
              <a:tblGrid>
                <a:gridCol w="669312">
                  <a:extLst>
                    <a:ext uri="{9D8B030D-6E8A-4147-A177-3AD203B41FA5}">
                      <a16:colId xmlns:a16="http://schemas.microsoft.com/office/drawing/2014/main" val="1648297433"/>
                    </a:ext>
                  </a:extLst>
                </a:gridCol>
              </a:tblGrid>
              <a:tr h="616380">
                <a:tc>
                  <a:txBody>
                    <a:bodyPr/>
                    <a:lstStyle/>
                    <a:p>
                      <a:pPr algn="ctr" fontAlgn="ctr"/>
                      <a:r>
                        <a:rPr lang="es-MX" sz="1200" b="0" i="0" u="none" strike="noStrike" kern="1200" dirty="0">
                          <a:solidFill>
                            <a:srgbClr val="FFC000"/>
                          </a:solidFill>
                          <a:effectLst/>
                          <a:latin typeface="Trebuchet MS" panose="020B0603020202020204" pitchFamily="34" charset="0"/>
                          <a:ea typeface="+mn-ea"/>
                          <a:cs typeface="+mn-cs"/>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16380">
                <a:tc>
                  <a:txBody>
                    <a:bodyPr/>
                    <a:lstStyle/>
                    <a:p>
                      <a:pPr algn="ctr" fontAlgn="ctr"/>
                      <a:r>
                        <a:rPr lang="es-MX" sz="1200" b="0" i="0" u="none" strike="noStrike" kern="1200" dirty="0">
                          <a:solidFill>
                            <a:srgbClr val="FFC000"/>
                          </a:solidFill>
                          <a:effectLst/>
                          <a:latin typeface="Trebuchet MS" panose="020B0603020202020204" pitchFamily="34" charset="0"/>
                          <a:ea typeface="+mn-ea"/>
                          <a:cs typeface="+mn-cs"/>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654157">
                <a:tc>
                  <a:txBody>
                    <a:bodyPr/>
                    <a:lstStyle/>
                    <a:p>
                      <a:pPr marL="0" algn="ctr" defTabSz="914400" rtl="0" eaLnBrk="1" fontAlgn="ctr" latinLnBrk="0" hangingPunct="1"/>
                      <a:r>
                        <a:rPr lang="es-MX" sz="1200" b="0" i="0" u="none" strike="noStrike" kern="1200" dirty="0">
                          <a:solidFill>
                            <a:srgbClr val="FFC000"/>
                          </a:solidFill>
                          <a:effectLst/>
                          <a:latin typeface="Trebuchet MS" panose="020B0603020202020204" pitchFamily="34" charset="0"/>
                          <a:ea typeface="+mn-ea"/>
                          <a:cs typeface="+mn-cs"/>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656397">
                <a:tc>
                  <a:txBody>
                    <a:bodyPr/>
                    <a:lstStyle/>
                    <a:p>
                      <a:pPr marL="0" algn="ctr" defTabSz="914400" rtl="0" eaLnBrk="1" fontAlgn="ctr" latinLnBrk="0" hangingPunct="1"/>
                      <a:r>
                        <a:rPr lang="es-MX" sz="1200" b="0" i="0" u="none" strike="noStrike" kern="1200" dirty="0">
                          <a:solidFill>
                            <a:srgbClr val="FFC000"/>
                          </a:solidFill>
                          <a:effectLst/>
                          <a:latin typeface="Trebuchet MS" panose="020B0603020202020204" pitchFamily="34" charset="0"/>
                          <a:ea typeface="+mn-ea"/>
                          <a:cs typeface="+mn-cs"/>
                        </a:rPr>
                        <a:t>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616380">
                <a:tc>
                  <a:txBody>
                    <a:bodyPr/>
                    <a:lstStyle/>
                    <a:p>
                      <a:pPr marL="0" algn="ctr" defTabSz="914400" rtl="0" eaLnBrk="1" fontAlgn="ctr" latinLnBrk="0" hangingPunct="1"/>
                      <a:r>
                        <a:rPr lang="es-MX" sz="1200" b="0" i="0" u="none" strike="noStrike" kern="1200" dirty="0">
                          <a:solidFill>
                            <a:srgbClr val="FFC000"/>
                          </a:solidFill>
                          <a:effectLst/>
                          <a:latin typeface="Trebuchet MS" panose="020B0603020202020204" pitchFamily="34" charset="0"/>
                          <a:ea typeface="+mn-ea"/>
                          <a:cs typeface="+mn-cs"/>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r h="616380">
                <a:tc>
                  <a:txBody>
                    <a:bodyPr/>
                    <a:lstStyle/>
                    <a:p>
                      <a:pPr marL="0" algn="ctr" defTabSz="914400" rtl="0" eaLnBrk="1" fontAlgn="ctr" latinLnBrk="0" hangingPunct="1"/>
                      <a:r>
                        <a:rPr lang="es-MX" sz="1200" b="0" i="0" u="none" strike="noStrike" kern="1200" dirty="0">
                          <a:solidFill>
                            <a:srgbClr val="FFC000"/>
                          </a:solidFill>
                          <a:effectLst/>
                          <a:latin typeface="Trebuchet MS" panose="020B0603020202020204" pitchFamily="34" charset="0"/>
                          <a:ea typeface="+mn-ea"/>
                          <a:cs typeface="+mn-cs"/>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058537"/>
                  </a:ext>
                </a:extLst>
              </a:tr>
            </a:tbl>
          </a:graphicData>
        </a:graphic>
      </p:graphicFrame>
      <p:sp>
        <p:nvSpPr>
          <p:cNvPr id="11" name="CuadroTexto 10">
            <a:extLst>
              <a:ext uri="{FF2B5EF4-FFF2-40B4-BE49-F238E27FC236}">
                <a16:creationId xmlns:a16="http://schemas.microsoft.com/office/drawing/2014/main" id="{B2D15F37-5079-FE60-3DDE-811D42A69E00}"/>
              </a:ext>
            </a:extLst>
          </p:cNvPr>
          <p:cNvSpPr txBox="1"/>
          <p:nvPr/>
        </p:nvSpPr>
        <p:spPr>
          <a:xfrm>
            <a:off x="10719587" y="1561514"/>
            <a:ext cx="970669" cy="4141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C000"/>
                </a:solidFill>
                <a:effectLst/>
                <a:uLnTx/>
                <a:uFillTx/>
                <a:latin typeface="Trebuchet MS" panose="020B0603020202020204" pitchFamily="34" charset="0"/>
                <a:ea typeface="+mn-ea"/>
                <a:cs typeface="+mn-cs"/>
              </a:rPr>
              <a:t>Otros orígenes </a:t>
            </a:r>
            <a:endParaRPr kumimoji="0" lang="es-MX" sz="1000" b="1" i="0" u="none" strike="noStrike" kern="1200" cap="none" spc="0" normalizeH="0" baseline="0" noProof="0">
              <a:ln>
                <a:noFill/>
              </a:ln>
              <a:solidFill>
                <a:srgbClr val="FFC000"/>
              </a:solidFill>
              <a:effectLst/>
              <a:uLnTx/>
              <a:uFillTx/>
              <a:latin typeface="Trebuchet MS" panose="020B0603020202020204" pitchFamily="34" charset="0"/>
              <a:ea typeface="+mn-ea"/>
              <a:cs typeface="+mn-cs"/>
            </a:endParaRPr>
          </a:p>
        </p:txBody>
      </p:sp>
      <p:graphicFrame>
        <p:nvGraphicFramePr>
          <p:cNvPr id="56" name="Tabla 55">
            <a:extLst>
              <a:ext uri="{FF2B5EF4-FFF2-40B4-BE49-F238E27FC236}">
                <a16:creationId xmlns:a16="http://schemas.microsoft.com/office/drawing/2014/main" id="{98B7F7C3-6801-FB4C-95FA-0CC754814B0D}"/>
              </a:ext>
            </a:extLst>
          </p:cNvPr>
          <p:cNvGraphicFramePr>
            <a:graphicFrameLocks noGrp="1"/>
          </p:cNvGraphicFramePr>
          <p:nvPr>
            <p:extLst>
              <p:ext uri="{D42A27DB-BD31-4B8C-83A1-F6EECF244321}">
                <p14:modId xmlns:p14="http://schemas.microsoft.com/office/powerpoint/2010/main" val="3918117406"/>
              </p:ext>
            </p:extLst>
          </p:nvPr>
        </p:nvGraphicFramePr>
        <p:xfrm>
          <a:off x="6357256" y="1759355"/>
          <a:ext cx="3240844" cy="3792816"/>
        </p:xfrm>
        <a:graphic>
          <a:graphicData uri="http://schemas.openxmlformats.org/drawingml/2006/table">
            <a:tbl>
              <a:tblPr>
                <a:tableStyleId>{5C22544A-7EE6-4342-B048-85BDC9FD1C3A}</a:tableStyleId>
              </a:tblPr>
              <a:tblGrid>
                <a:gridCol w="3240844">
                  <a:extLst>
                    <a:ext uri="{9D8B030D-6E8A-4147-A177-3AD203B41FA5}">
                      <a16:colId xmlns:a16="http://schemas.microsoft.com/office/drawing/2014/main" val="1648297433"/>
                    </a:ext>
                  </a:extLst>
                </a:gridCol>
              </a:tblGrid>
              <a:tr h="632136">
                <a:tc>
                  <a:txBody>
                    <a:bodyPr/>
                    <a:lstStyle/>
                    <a:p>
                      <a:pPr algn="r" rtl="0" fontAlgn="ctr"/>
                      <a:r>
                        <a:rPr lang="es-MX" sz="1200" b="1" i="0" u="none" strike="noStrike" kern="1200">
                          <a:solidFill>
                            <a:srgbClr val="595959"/>
                          </a:solidFill>
                          <a:effectLst/>
                          <a:latin typeface="Trebuchet MS" panose="020B0603020202020204" pitchFamily="34" charset="0"/>
                          <a:ea typeface="+mn-ea"/>
                          <a:cs typeface="+mn-cs"/>
                        </a:rPr>
                        <a:t>La experiencia general con el transporte local en los lugares que visitó (P21)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3213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a:solidFill>
                            <a:srgbClr val="595959"/>
                          </a:solidFill>
                          <a:effectLst/>
                          <a:latin typeface="Trebuchet MS" panose="020B0603020202020204" pitchFamily="34" charset="0"/>
                          <a:ea typeface="+mn-ea"/>
                          <a:cs typeface="+mn-cs"/>
                        </a:rPr>
                        <a:t>La relación calidad / precio en el hospedaje (P17)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63213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a:solidFill>
                            <a:srgbClr val="595959"/>
                          </a:solidFill>
                          <a:effectLst/>
                          <a:latin typeface="Trebuchet MS" panose="020B0603020202020204" pitchFamily="34" charset="0"/>
                          <a:ea typeface="+mn-ea"/>
                          <a:cs typeface="+mn-cs"/>
                        </a:rPr>
                        <a:t>La relación calidad / precio en los alimentos (P19)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63213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a:solidFill>
                            <a:srgbClr val="595959"/>
                          </a:solidFill>
                          <a:effectLst/>
                          <a:latin typeface="Trebuchet MS" panose="020B0603020202020204" pitchFamily="34" charset="0"/>
                          <a:ea typeface="+mn-ea"/>
                          <a:cs typeface="+mn-cs"/>
                        </a:rPr>
                        <a:t>El precio pagado por el hospedaje (P17)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63213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a:solidFill>
                            <a:srgbClr val="595959"/>
                          </a:solidFill>
                          <a:effectLst/>
                          <a:latin typeface="Trebuchet MS" panose="020B0603020202020204" pitchFamily="34" charset="0"/>
                          <a:ea typeface="+mn-ea"/>
                          <a:cs typeface="+mn-cs"/>
                        </a:rPr>
                        <a:t>La limpieza general de calles y áreas públicas (P22)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r h="632136">
                <a:tc>
                  <a:txBody>
                    <a:bodyPr/>
                    <a:lstStyle/>
                    <a:p>
                      <a:pPr algn="r" rtl="0" fontAlgn="ctr"/>
                      <a:r>
                        <a:rPr lang="es-MX" sz="1200" b="1" i="0" u="none" strike="noStrike" kern="1200">
                          <a:solidFill>
                            <a:srgbClr val="595959"/>
                          </a:solidFill>
                          <a:effectLst/>
                          <a:latin typeface="Trebuchet MS" panose="020B0603020202020204" pitchFamily="34" charset="0"/>
                          <a:ea typeface="+mn-ea"/>
                          <a:cs typeface="+mn-cs"/>
                        </a:rPr>
                        <a:t>El precio pagado por alimentos y bebidas (P19)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058537"/>
                  </a:ext>
                </a:extLst>
              </a:tr>
            </a:tbl>
          </a:graphicData>
        </a:graphic>
      </p:graphicFrame>
      <p:sp>
        <p:nvSpPr>
          <p:cNvPr id="9" name="CuadroTexto 8">
            <a:extLst>
              <a:ext uri="{FF2B5EF4-FFF2-40B4-BE49-F238E27FC236}">
                <a16:creationId xmlns:a16="http://schemas.microsoft.com/office/drawing/2014/main" id="{AD1DDFE5-09A3-B6FC-2A02-E4FE3C83F0CF}"/>
              </a:ext>
            </a:extLst>
          </p:cNvPr>
          <p:cNvSpPr txBox="1"/>
          <p:nvPr/>
        </p:nvSpPr>
        <p:spPr>
          <a:xfrm>
            <a:off x="5176913" y="1561514"/>
            <a:ext cx="970669" cy="4141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C000"/>
                </a:solidFill>
                <a:effectLst/>
                <a:uLnTx/>
                <a:uFillTx/>
                <a:latin typeface="Trebuchet MS" panose="020B0603020202020204" pitchFamily="34" charset="0"/>
                <a:ea typeface="+mn-ea"/>
                <a:cs typeface="+mn-cs"/>
              </a:rPr>
              <a:t>Otros orígenes </a:t>
            </a:r>
            <a:endParaRPr kumimoji="0" lang="es-MX" sz="1000" b="1" i="0" u="none" strike="noStrike" kern="1200" cap="none" spc="0" normalizeH="0" baseline="0" noProof="0">
              <a:ln>
                <a:noFill/>
              </a:ln>
              <a:solidFill>
                <a:srgbClr val="FFC000"/>
              </a:solidFill>
              <a:effectLst/>
              <a:uLnTx/>
              <a:uFillTx/>
              <a:latin typeface="Trebuchet MS" panose="020B0603020202020204" pitchFamily="34" charset="0"/>
              <a:ea typeface="+mn-ea"/>
              <a:cs typeface="+mn-cs"/>
            </a:endParaRPr>
          </a:p>
        </p:txBody>
      </p:sp>
      <p:graphicFrame>
        <p:nvGraphicFramePr>
          <p:cNvPr id="64" name="Tabla 63">
            <a:extLst>
              <a:ext uri="{FF2B5EF4-FFF2-40B4-BE49-F238E27FC236}">
                <a16:creationId xmlns:a16="http://schemas.microsoft.com/office/drawing/2014/main" id="{62FB235E-52BC-7043-BFF1-1C83EA66D0EE}"/>
              </a:ext>
            </a:extLst>
          </p:cNvPr>
          <p:cNvGraphicFramePr>
            <a:graphicFrameLocks noGrp="1"/>
          </p:cNvGraphicFramePr>
          <p:nvPr>
            <p:extLst>
              <p:ext uri="{D42A27DB-BD31-4B8C-83A1-F6EECF244321}">
                <p14:modId xmlns:p14="http://schemas.microsoft.com/office/powerpoint/2010/main" val="2154035676"/>
              </p:ext>
            </p:extLst>
          </p:nvPr>
        </p:nvGraphicFramePr>
        <p:xfrm>
          <a:off x="618676" y="1767726"/>
          <a:ext cx="3439722" cy="3776074"/>
        </p:xfrm>
        <a:graphic>
          <a:graphicData uri="http://schemas.openxmlformats.org/drawingml/2006/table">
            <a:tbl>
              <a:tblPr>
                <a:tableStyleId>{5C22544A-7EE6-4342-B048-85BDC9FD1C3A}</a:tableStyleId>
              </a:tblPr>
              <a:tblGrid>
                <a:gridCol w="3439722">
                  <a:extLst>
                    <a:ext uri="{9D8B030D-6E8A-4147-A177-3AD203B41FA5}">
                      <a16:colId xmlns:a16="http://schemas.microsoft.com/office/drawing/2014/main" val="1648297433"/>
                    </a:ext>
                  </a:extLst>
                </a:gridCol>
              </a:tblGrid>
              <a:tr h="6163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dirty="0">
                          <a:solidFill>
                            <a:srgbClr val="595959"/>
                          </a:solidFill>
                          <a:effectLst/>
                          <a:latin typeface="Trebuchet MS" panose="020B0603020202020204" pitchFamily="34" charset="0"/>
                          <a:ea typeface="+mn-ea"/>
                          <a:cs typeface="+mn-cs"/>
                        </a:rPr>
                        <a:t>La hospitalidad de la gente (P22)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1638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dirty="0">
                          <a:solidFill>
                            <a:srgbClr val="595959"/>
                          </a:solidFill>
                          <a:effectLst/>
                          <a:latin typeface="Trebuchet MS" panose="020B0603020202020204" pitchFamily="34" charset="0"/>
                          <a:ea typeface="+mn-ea"/>
                          <a:cs typeface="+mn-cs"/>
                        </a:rPr>
                        <a:t>La experiencia general de su viaje (P22)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654157">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1" i="0" u="none" strike="noStrike" kern="1200" dirty="0">
                          <a:solidFill>
                            <a:srgbClr val="595959"/>
                          </a:solidFill>
                          <a:effectLst/>
                          <a:latin typeface="Trebuchet MS" panose="020B0603020202020204" pitchFamily="34" charset="0"/>
                          <a:ea typeface="+mn-ea"/>
                          <a:cs typeface="+mn-cs"/>
                        </a:rPr>
                        <a:t>El servicio / atención que ofrece el destino en general (P11)</a:t>
                      </a:r>
                    </a:p>
                    <a:p>
                      <a:pPr algn="r" rtl="0" fontAlgn="ctr"/>
                      <a:endParaRPr lang="es-MX" sz="1200" b="1" i="0" u="none" strike="noStrike" kern="1200" dirty="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656397">
                <a:tc>
                  <a:txBody>
                    <a:bodyPr/>
                    <a:lstStyle/>
                    <a:p>
                      <a:pPr algn="r" rtl="0" fontAlgn="ctr"/>
                      <a:r>
                        <a:rPr lang="es-MX" sz="1200" b="1" i="0" u="none" strike="noStrike" kern="1200" dirty="0">
                          <a:solidFill>
                            <a:srgbClr val="595959"/>
                          </a:solidFill>
                          <a:effectLst/>
                          <a:latin typeface="Trebuchet MS" panose="020B0603020202020204" pitchFamily="34" charset="0"/>
                          <a:ea typeface="+mn-ea"/>
                          <a:cs typeface="+mn-cs"/>
                        </a:rPr>
                        <a:t>La percepción de seguridad general durante su visita (asaltos, violencia en la calle) (P22)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616380">
                <a:tc>
                  <a:txBody>
                    <a:bodyPr/>
                    <a:lstStyle/>
                    <a:p>
                      <a:pPr algn="r" rtl="0" fontAlgn="ctr"/>
                      <a:r>
                        <a:rPr lang="es-MX" sz="1200" b="1" i="0" u="none" strike="noStrike" kern="1200" dirty="0">
                          <a:solidFill>
                            <a:srgbClr val="595959"/>
                          </a:solidFill>
                          <a:effectLst/>
                          <a:latin typeface="Trebuchet MS" panose="020B0603020202020204" pitchFamily="34" charset="0"/>
                          <a:ea typeface="+mn-ea"/>
                          <a:cs typeface="+mn-cs"/>
                        </a:rPr>
                        <a:t>La experiencia general en sus comidas y bebidas (P11)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r h="616380">
                <a:tc>
                  <a:txBody>
                    <a:bodyPr/>
                    <a:lstStyle/>
                    <a:p>
                      <a:pPr algn="r" rtl="0" fontAlgn="ctr"/>
                      <a:r>
                        <a:rPr lang="es-MX" sz="1200" b="1" i="0" u="none" strike="noStrike" kern="1200" dirty="0">
                          <a:solidFill>
                            <a:srgbClr val="595959"/>
                          </a:solidFill>
                          <a:effectLst/>
                          <a:latin typeface="Trebuchet MS" panose="020B0603020202020204" pitchFamily="34" charset="0"/>
                          <a:ea typeface="+mn-ea"/>
                          <a:cs typeface="+mn-cs"/>
                        </a:rPr>
                        <a:t> La calidad de los alimentos y bebidas (P11)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058537"/>
                  </a:ext>
                </a:extLst>
              </a:tr>
            </a:tbl>
          </a:graphicData>
        </a:graphic>
      </p:graphicFrame>
      <p:graphicFrame>
        <p:nvGraphicFramePr>
          <p:cNvPr id="65" name="Gráfico 64">
            <a:extLst>
              <a:ext uri="{FF2B5EF4-FFF2-40B4-BE49-F238E27FC236}">
                <a16:creationId xmlns:a16="http://schemas.microsoft.com/office/drawing/2014/main" id="{3DAFFFFE-D5CF-BF4B-AA44-7329AC15DBEE}"/>
              </a:ext>
            </a:extLst>
          </p:cNvPr>
          <p:cNvGraphicFramePr/>
          <p:nvPr>
            <p:extLst>
              <p:ext uri="{D42A27DB-BD31-4B8C-83A1-F6EECF244321}">
                <p14:modId xmlns:p14="http://schemas.microsoft.com/office/powerpoint/2010/main" val="1443897368"/>
              </p:ext>
            </p:extLst>
          </p:nvPr>
        </p:nvGraphicFramePr>
        <p:xfrm>
          <a:off x="4078552" y="1767726"/>
          <a:ext cx="1549400" cy="37760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1B0CC758-222D-56B8-3DBF-D0D3FF869C9B}"/>
              </a:ext>
            </a:extLst>
          </p:cNvPr>
          <p:cNvGraphicFramePr>
            <a:graphicFrameLocks noGrp="1"/>
          </p:cNvGraphicFramePr>
          <p:nvPr>
            <p:extLst>
              <p:ext uri="{D42A27DB-BD31-4B8C-83A1-F6EECF244321}">
                <p14:modId xmlns:p14="http://schemas.microsoft.com/office/powerpoint/2010/main" val="956613386"/>
              </p:ext>
            </p:extLst>
          </p:nvPr>
        </p:nvGraphicFramePr>
        <p:xfrm>
          <a:off x="5340573" y="1756840"/>
          <a:ext cx="669312" cy="3776074"/>
        </p:xfrm>
        <a:graphic>
          <a:graphicData uri="http://schemas.openxmlformats.org/drawingml/2006/table">
            <a:tbl>
              <a:tblPr>
                <a:tableStyleId>{5C22544A-7EE6-4342-B048-85BDC9FD1C3A}</a:tableStyleId>
              </a:tblPr>
              <a:tblGrid>
                <a:gridCol w="669312">
                  <a:extLst>
                    <a:ext uri="{9D8B030D-6E8A-4147-A177-3AD203B41FA5}">
                      <a16:colId xmlns:a16="http://schemas.microsoft.com/office/drawing/2014/main" val="1648297433"/>
                    </a:ext>
                  </a:extLst>
                </a:gridCol>
              </a:tblGrid>
              <a:tr h="616380">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16380">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96%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654157">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656397">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91%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616380">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88%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r h="616380">
                <a:tc>
                  <a:txBody>
                    <a:bodyPr/>
                    <a:lstStyle/>
                    <a:p>
                      <a:pPr algn="ctr" fontAlgn="ctr"/>
                      <a:r>
                        <a:rPr lang="es-MX" sz="1400" b="0" i="0" u="none" strike="noStrike" kern="1200" dirty="0">
                          <a:solidFill>
                            <a:srgbClr val="FFC000"/>
                          </a:solidFill>
                          <a:effectLst/>
                          <a:latin typeface="Trebuchet MS" panose="020B0603020202020204" pitchFamily="34" charset="0"/>
                          <a:ea typeface="+mn-ea"/>
                          <a:cs typeface="+mn-cs"/>
                        </a:rPr>
                        <a:t>87%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058537"/>
                  </a:ext>
                </a:extLst>
              </a:tr>
            </a:tbl>
          </a:graphicData>
        </a:graphic>
      </p:graphicFrame>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0800"/>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Resumen ejecutivo</a:t>
            </a:r>
          </a:p>
        </p:txBody>
      </p:sp>
      <p:sp>
        <p:nvSpPr>
          <p:cNvPr id="17" name="CuadroTexto 16">
            <a:extLst>
              <a:ext uri="{FF2B5EF4-FFF2-40B4-BE49-F238E27FC236}">
                <a16:creationId xmlns:a16="http://schemas.microsoft.com/office/drawing/2014/main" id="{35E591D9-56CD-FC40-8261-834DAF3F3811}"/>
              </a:ext>
            </a:extLst>
          </p:cNvPr>
          <p:cNvSpPr txBox="1"/>
          <p:nvPr/>
        </p:nvSpPr>
        <p:spPr>
          <a:xfrm>
            <a:off x="1926120" y="1248661"/>
            <a:ext cx="284166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C19306"/>
                </a:solidFill>
                <a:effectLst/>
                <a:uLnTx/>
                <a:uFillTx/>
                <a:latin typeface="Trebuchet MS" panose="020B0703020202090204" pitchFamily="34" charset="0"/>
                <a:ea typeface="+mn-ea"/>
                <a:cs typeface="+mn-cs"/>
              </a:rPr>
              <a:t>Evaluaciones positivas (NPS)</a:t>
            </a:r>
          </a:p>
        </p:txBody>
      </p:sp>
      <p:sp>
        <p:nvSpPr>
          <p:cNvPr id="40" name="CuadroTexto 39">
            <a:extLst>
              <a:ext uri="{FF2B5EF4-FFF2-40B4-BE49-F238E27FC236}">
                <a16:creationId xmlns:a16="http://schemas.microsoft.com/office/drawing/2014/main" id="{2C1DC02E-EEBD-6D40-830E-6B420742EBA1}"/>
              </a:ext>
            </a:extLst>
          </p:cNvPr>
          <p:cNvSpPr txBox="1"/>
          <p:nvPr/>
        </p:nvSpPr>
        <p:spPr>
          <a:xfrm>
            <a:off x="7477651" y="1248661"/>
            <a:ext cx="30579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587A"/>
                </a:solidFill>
                <a:effectLst/>
                <a:uLnTx/>
                <a:uFillTx/>
                <a:latin typeface="Trebuchet MS" panose="020B0703020202090204" pitchFamily="34" charset="0"/>
                <a:ea typeface="+mn-ea"/>
                <a:cs typeface="+mn-cs"/>
              </a:rPr>
              <a:t>Evaluaciones negativas (NPS)</a:t>
            </a:r>
          </a:p>
        </p:txBody>
      </p:sp>
      <p:sp>
        <p:nvSpPr>
          <p:cNvPr id="69" name="Rectángulo: esquinas redondeadas 32">
            <a:extLst>
              <a:ext uri="{FF2B5EF4-FFF2-40B4-BE49-F238E27FC236}">
                <a16:creationId xmlns:a16="http://schemas.microsoft.com/office/drawing/2014/main" id="{777B5FF2-8137-4642-B387-8C3A8A919213}"/>
              </a:ext>
            </a:extLst>
          </p:cNvPr>
          <p:cNvSpPr/>
          <p:nvPr/>
        </p:nvSpPr>
        <p:spPr>
          <a:xfrm>
            <a:off x="673100" y="1536744"/>
            <a:ext cx="5409058" cy="4061442"/>
          </a:xfrm>
          <a:prstGeom prst="roundRect">
            <a:avLst>
              <a:gd name="adj" fmla="val 3627"/>
            </a:avLst>
          </a:prstGeom>
          <a:noFill/>
          <a:ln w="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Rectángulo: esquinas redondeadas 32">
            <a:extLst>
              <a:ext uri="{FF2B5EF4-FFF2-40B4-BE49-F238E27FC236}">
                <a16:creationId xmlns:a16="http://schemas.microsoft.com/office/drawing/2014/main" id="{5F82747A-609F-1A4E-B3AB-87FE5C1465E4}"/>
              </a:ext>
            </a:extLst>
          </p:cNvPr>
          <p:cNvSpPr/>
          <p:nvPr/>
        </p:nvSpPr>
        <p:spPr>
          <a:xfrm>
            <a:off x="6251143" y="1519311"/>
            <a:ext cx="5410973" cy="4078874"/>
          </a:xfrm>
          <a:prstGeom prst="roundRect">
            <a:avLst>
              <a:gd name="adj" fmla="val 3627"/>
            </a:avLst>
          </a:prstGeom>
          <a:noFill/>
          <a:ln w="0">
            <a:solidFill>
              <a:srgbClr val="0058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Gráfico 24" descr="Thumbs up sign con relleno sólido">
            <a:extLst>
              <a:ext uri="{FF2B5EF4-FFF2-40B4-BE49-F238E27FC236}">
                <a16:creationId xmlns:a16="http://schemas.microsoft.com/office/drawing/2014/main" id="{C310152F-1F4E-F54E-92BB-5EDAABCC365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55488" y="700410"/>
            <a:ext cx="582930" cy="582930"/>
          </a:xfrm>
          <a:prstGeom prst="rect">
            <a:avLst/>
          </a:prstGeom>
        </p:spPr>
      </p:pic>
      <p:pic>
        <p:nvPicPr>
          <p:cNvPr id="26" name="Gráfico 25" descr="Thumbs up sign con relleno sólido">
            <a:extLst>
              <a:ext uri="{FF2B5EF4-FFF2-40B4-BE49-F238E27FC236}">
                <a16:creationId xmlns:a16="http://schemas.microsoft.com/office/drawing/2014/main" id="{A264CB25-96F5-B847-BB71-D86D651732F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V="1">
            <a:off x="8715161" y="700410"/>
            <a:ext cx="582930" cy="582930"/>
          </a:xfrm>
          <a:prstGeom prst="rect">
            <a:avLst/>
          </a:prstGeom>
        </p:spPr>
      </p:pic>
      <p:sp>
        <p:nvSpPr>
          <p:cNvPr id="8" name="CuadroTexto 7">
            <a:extLst>
              <a:ext uri="{FF2B5EF4-FFF2-40B4-BE49-F238E27FC236}">
                <a16:creationId xmlns:a16="http://schemas.microsoft.com/office/drawing/2014/main" id="{35005E87-CE6E-8D3A-CDBE-E3F13AEA1C2E}"/>
              </a:ext>
            </a:extLst>
          </p:cNvPr>
          <p:cNvSpPr txBox="1"/>
          <p:nvPr/>
        </p:nvSpPr>
        <p:spPr>
          <a:xfrm>
            <a:off x="4146981" y="1659989"/>
            <a:ext cx="755335"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a:solidFill>
                  <a:srgbClr val="10213B"/>
                </a:solidFill>
                <a:latin typeface="Trebuchet MS" panose="020B0603020202020204" pitchFamily="34" charset="0"/>
              </a:rPr>
              <a:t>Alemania </a:t>
            </a:r>
            <a:endParaRPr kumimoji="0" lang="es-MX" sz="1000" b="0" i="0" u="none" strike="noStrike" kern="1200" cap="none" spc="0" normalizeH="0" baseline="0" noProof="0">
              <a:ln>
                <a:noFill/>
              </a:ln>
              <a:solidFill>
                <a:srgbClr val="10213B"/>
              </a:solidFill>
              <a:effectLst/>
              <a:uLnTx/>
              <a:uFillTx/>
              <a:latin typeface="Trebuchet MS" panose="020B0603020202020204" pitchFamily="34" charset="0"/>
              <a:ea typeface="+mn-ea"/>
              <a:cs typeface="+mn-cs"/>
            </a:endParaRPr>
          </a:p>
        </p:txBody>
      </p:sp>
      <p:sp>
        <p:nvSpPr>
          <p:cNvPr id="10" name="CuadroTexto 9">
            <a:extLst>
              <a:ext uri="{FF2B5EF4-FFF2-40B4-BE49-F238E27FC236}">
                <a16:creationId xmlns:a16="http://schemas.microsoft.com/office/drawing/2014/main" id="{028783B0-B6EC-8D95-61FC-C9993A5494B8}"/>
              </a:ext>
            </a:extLst>
          </p:cNvPr>
          <p:cNvSpPr txBox="1"/>
          <p:nvPr/>
        </p:nvSpPr>
        <p:spPr>
          <a:xfrm>
            <a:off x="9708890" y="1659989"/>
            <a:ext cx="716863"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000">
                <a:solidFill>
                  <a:srgbClr val="10213B"/>
                </a:solidFill>
                <a:latin typeface="Trebuchet MS" panose="020B0603020202020204" pitchFamily="34" charset="0"/>
              </a:rPr>
              <a:t>Alemania</a:t>
            </a:r>
            <a:endParaRPr kumimoji="0" lang="es-MX" sz="1000" b="0" i="0" u="none" strike="noStrike" kern="1200" cap="none" spc="0" normalizeH="0" baseline="0" noProof="0">
              <a:ln>
                <a:noFill/>
              </a:ln>
              <a:solidFill>
                <a:srgbClr val="10213B"/>
              </a:solidFill>
              <a:effectLst/>
              <a:uLnTx/>
              <a:uFillTx/>
              <a:latin typeface="Trebuchet MS" panose="020B0603020202020204" pitchFamily="34" charset="0"/>
              <a:ea typeface="+mn-ea"/>
              <a:cs typeface="+mn-cs"/>
            </a:endParaRPr>
          </a:p>
        </p:txBody>
      </p:sp>
      <p:grpSp>
        <p:nvGrpSpPr>
          <p:cNvPr id="2" name="Grupo 1">
            <a:extLst>
              <a:ext uri="{FF2B5EF4-FFF2-40B4-BE49-F238E27FC236}">
                <a16:creationId xmlns:a16="http://schemas.microsoft.com/office/drawing/2014/main" id="{5D1F7D5F-2EC4-631D-A9D2-09D95CB74111}"/>
              </a:ext>
            </a:extLst>
          </p:cNvPr>
          <p:cNvGrpSpPr/>
          <p:nvPr/>
        </p:nvGrpSpPr>
        <p:grpSpPr>
          <a:xfrm>
            <a:off x="414276" y="5896144"/>
            <a:ext cx="2136110" cy="276999"/>
            <a:chOff x="162372" y="5287823"/>
            <a:chExt cx="2136110" cy="276999"/>
          </a:xfrm>
        </p:grpSpPr>
        <p:sp>
          <p:nvSpPr>
            <p:cNvPr id="4" name="CuadroTexto 3">
              <a:extLst>
                <a:ext uri="{FF2B5EF4-FFF2-40B4-BE49-F238E27FC236}">
                  <a16:creationId xmlns:a16="http://schemas.microsoft.com/office/drawing/2014/main" id="{26DD6263-C703-6F5F-A811-3802A2B68085}"/>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6" name="Elipse 5">
              <a:extLst>
                <a:ext uri="{FF2B5EF4-FFF2-40B4-BE49-F238E27FC236}">
                  <a16:creationId xmlns:a16="http://schemas.microsoft.com/office/drawing/2014/main" id="{EDFA2C6A-606D-563E-EFFA-F950BEF61778}"/>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Grupo 6">
            <a:extLst>
              <a:ext uri="{FF2B5EF4-FFF2-40B4-BE49-F238E27FC236}">
                <a16:creationId xmlns:a16="http://schemas.microsoft.com/office/drawing/2014/main" id="{B67836BF-9C5B-BF30-9323-9679C0F736EA}"/>
              </a:ext>
            </a:extLst>
          </p:cNvPr>
          <p:cNvGrpSpPr/>
          <p:nvPr/>
        </p:nvGrpSpPr>
        <p:grpSpPr>
          <a:xfrm>
            <a:off x="1408207" y="5896144"/>
            <a:ext cx="1902147" cy="276999"/>
            <a:chOff x="1641674" y="5896144"/>
            <a:chExt cx="1902147" cy="276999"/>
          </a:xfrm>
        </p:grpSpPr>
        <p:sp>
          <p:nvSpPr>
            <p:cNvPr id="19" name="CuadroTexto 18">
              <a:extLst>
                <a:ext uri="{FF2B5EF4-FFF2-40B4-BE49-F238E27FC236}">
                  <a16:creationId xmlns:a16="http://schemas.microsoft.com/office/drawing/2014/main" id="{621167C7-C452-EFCB-FEAC-5F85A457913D}"/>
                </a:ext>
              </a:extLst>
            </p:cNvPr>
            <p:cNvSpPr txBox="1"/>
            <p:nvPr/>
          </p:nvSpPr>
          <p:spPr>
            <a:xfrm>
              <a:off x="1641674" y="5896144"/>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endParaRPr>
            </a:p>
          </p:txBody>
        </p:sp>
        <p:sp>
          <p:nvSpPr>
            <p:cNvPr id="20" name="Elipse 19">
              <a:extLst>
                <a:ext uri="{FF2B5EF4-FFF2-40B4-BE49-F238E27FC236}">
                  <a16:creationId xmlns:a16="http://schemas.microsoft.com/office/drawing/2014/main" id="{B1205101-3AA7-B270-C4E9-D6F4362EF48B}"/>
                </a:ext>
              </a:extLst>
            </p:cNvPr>
            <p:cNvSpPr/>
            <p:nvPr/>
          </p:nvSpPr>
          <p:spPr>
            <a:xfrm>
              <a:off x="1674485" y="5947531"/>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2916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854F5D4B-2BBC-455F-A5A5-F0EB3B1F25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6198"/>
            <a:ext cx="5407089" cy="6866965"/>
          </a:xfrm>
          <a:prstGeom prst="rect">
            <a:avLst/>
          </a:prstGeom>
        </p:spPr>
      </p:pic>
      <p:pic>
        <p:nvPicPr>
          <p:cNvPr id="20" name="Imagen 19" descr="Imagen que contiene Logotipo&#10;&#10;Descripción generada automáticamente">
            <a:extLst>
              <a:ext uri="{FF2B5EF4-FFF2-40B4-BE49-F238E27FC236}">
                <a16:creationId xmlns:a16="http://schemas.microsoft.com/office/drawing/2014/main" id="{B752F6F3-4D71-4810-BF5D-2CEF8A043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pic>
        <p:nvPicPr>
          <p:cNvPr id="3" name="Imagen 2">
            <a:extLst>
              <a:ext uri="{FF2B5EF4-FFF2-40B4-BE49-F238E27FC236}">
                <a16:creationId xmlns:a16="http://schemas.microsoft.com/office/drawing/2014/main" id="{43005090-1354-9247-9EEE-195C9BA345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50"/>
          <a:stretch/>
        </p:blipFill>
        <p:spPr>
          <a:xfrm>
            <a:off x="5407089" y="0"/>
            <a:ext cx="6784907" cy="6866965"/>
          </a:xfrm>
          <a:prstGeom prst="rect">
            <a:avLst/>
          </a:prstGeom>
        </p:spPr>
      </p:pic>
      <p:sp>
        <p:nvSpPr>
          <p:cNvPr id="8" name="Google Shape;104;p17">
            <a:extLst>
              <a:ext uri="{FF2B5EF4-FFF2-40B4-BE49-F238E27FC236}">
                <a16:creationId xmlns:a16="http://schemas.microsoft.com/office/drawing/2014/main" id="{88374473-3E2C-4546-B91C-53B3871F45C8}"/>
              </a:ext>
            </a:extLst>
          </p:cNvPr>
          <p:cNvSpPr txBox="1"/>
          <p:nvPr/>
        </p:nvSpPr>
        <p:spPr>
          <a:xfrm>
            <a:off x="239175" y="5454909"/>
            <a:ext cx="48447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PERFIL DEL TURISTA</a:t>
            </a:r>
            <a:endParaRPr lang="en-US" sz="2800" b="1" i="0" u="none" strike="noStrike" cap="none" spc="100">
              <a:solidFill>
                <a:srgbClr val="FAA21A"/>
              </a:solidFill>
              <a:latin typeface="Trebuchet MS" panose="020B0603020202020204" pitchFamily="34" charset="0"/>
              <a:sym typeface="Arial"/>
            </a:endParaRPr>
          </a:p>
        </p:txBody>
      </p:sp>
      <p:pic>
        <p:nvPicPr>
          <p:cNvPr id="11" name="Imagen 10" descr="Logotipo&#10;&#10;Descripción generada automáticamente">
            <a:extLst>
              <a:ext uri="{FF2B5EF4-FFF2-40B4-BE49-F238E27FC236}">
                <a16:creationId xmlns:a16="http://schemas.microsoft.com/office/drawing/2014/main" id="{ACA16B70-FBAB-4F89-A54C-E766738F32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504FECF8-F58A-1CD7-E55D-36384FA19FA5}"/>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27129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31">
            <a:extLst>
              <a:ext uri="{FF2B5EF4-FFF2-40B4-BE49-F238E27FC236}">
                <a16:creationId xmlns:a16="http://schemas.microsoft.com/office/drawing/2014/main" id="{E78E766F-466E-4EA3-91B6-8CAD077CE89D}"/>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Segmentación por actividad principal.</a:t>
            </a:r>
          </a:p>
        </p:txBody>
      </p:sp>
      <p:grpSp>
        <p:nvGrpSpPr>
          <p:cNvPr id="15" name="Grupo 14">
            <a:extLst>
              <a:ext uri="{FF2B5EF4-FFF2-40B4-BE49-F238E27FC236}">
                <a16:creationId xmlns:a16="http://schemas.microsoft.com/office/drawing/2014/main" id="{2D131DB2-1F75-2196-9D99-2E809BBE8A4E}"/>
              </a:ext>
            </a:extLst>
          </p:cNvPr>
          <p:cNvGrpSpPr/>
          <p:nvPr/>
        </p:nvGrpSpPr>
        <p:grpSpPr>
          <a:xfrm>
            <a:off x="568030" y="3958064"/>
            <a:ext cx="936475" cy="687114"/>
            <a:chOff x="568030" y="3734320"/>
            <a:chExt cx="936475" cy="687114"/>
          </a:xfrm>
        </p:grpSpPr>
        <p:sp>
          <p:nvSpPr>
            <p:cNvPr id="39" name="Elipse 38">
              <a:extLst>
                <a:ext uri="{FF2B5EF4-FFF2-40B4-BE49-F238E27FC236}">
                  <a16:creationId xmlns:a16="http://schemas.microsoft.com/office/drawing/2014/main" id="{7E96F912-B525-4E37-B58F-B7D418C629B1}"/>
                </a:ext>
              </a:extLst>
            </p:cNvPr>
            <p:cNvSpPr>
              <a:spLocks noChangeAspect="1"/>
            </p:cNvSpPr>
            <p:nvPr/>
          </p:nvSpPr>
          <p:spPr>
            <a:xfrm>
              <a:off x="692710" y="3734320"/>
              <a:ext cx="687114" cy="687114"/>
            </a:xfrm>
            <a:prstGeom prst="ellips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chemeClr val="bg1"/>
                </a:solidFill>
                <a:latin typeface="Trebuchet MS" panose="020B0603020202020204" pitchFamily="34" charset="0"/>
              </a:endParaRPr>
            </a:p>
          </p:txBody>
        </p:sp>
        <p:sp>
          <p:nvSpPr>
            <p:cNvPr id="43" name="CuadroTexto 42">
              <a:extLst>
                <a:ext uri="{FF2B5EF4-FFF2-40B4-BE49-F238E27FC236}">
                  <a16:creationId xmlns:a16="http://schemas.microsoft.com/office/drawing/2014/main" id="{96785DEB-C984-4844-A353-3D558CA3E8BE}"/>
                </a:ext>
              </a:extLst>
            </p:cNvPr>
            <p:cNvSpPr txBox="1"/>
            <p:nvPr/>
          </p:nvSpPr>
          <p:spPr>
            <a:xfrm>
              <a:off x="568030" y="3847045"/>
              <a:ext cx="936475" cy="461665"/>
            </a:xfrm>
            <a:prstGeom prst="rect">
              <a:avLst/>
            </a:prstGeom>
            <a:noFill/>
          </p:spPr>
          <p:txBody>
            <a:bodyPr wrap="square" rtlCol="0">
              <a:spAutoFit/>
            </a:bodyPr>
            <a:lstStyle/>
            <a:p>
              <a:pPr algn="ctr"/>
              <a:r>
                <a:rPr lang="es-MX" sz="2400" b="1">
                  <a:solidFill>
                    <a:schemeClr val="bg1"/>
                  </a:solidFill>
                  <a:latin typeface="Trebuchet MS" panose="020B0603020202020204" pitchFamily="34" charset="0"/>
                </a:rPr>
                <a:t>35%</a:t>
              </a:r>
            </a:p>
          </p:txBody>
        </p:sp>
      </p:grpSp>
      <p:sp>
        <p:nvSpPr>
          <p:cNvPr id="44" name="Rectángulo 43">
            <a:extLst>
              <a:ext uri="{FF2B5EF4-FFF2-40B4-BE49-F238E27FC236}">
                <a16:creationId xmlns:a16="http://schemas.microsoft.com/office/drawing/2014/main" id="{7A705C16-4FD5-4F0E-BD84-C161FDC8FF9E}"/>
              </a:ext>
            </a:extLst>
          </p:cNvPr>
          <p:cNvSpPr/>
          <p:nvPr/>
        </p:nvSpPr>
        <p:spPr>
          <a:xfrm>
            <a:off x="100806" y="3462612"/>
            <a:ext cx="1909809" cy="468000"/>
          </a:xfrm>
          <a:prstGeom prst="rect">
            <a:avLst/>
          </a:prstGeom>
        </p:spPr>
        <p:txBody>
          <a:bodyPr wrap="square">
            <a:spAutoFit/>
          </a:bodyPr>
          <a:lstStyle/>
          <a:p>
            <a:pPr algn="ctr"/>
            <a:r>
              <a:rPr lang="es-MX" sz="1200" b="1">
                <a:latin typeface="Trebuchet MS" panose="020B0603020202020204" pitchFamily="34" charset="0"/>
              </a:rPr>
              <a:t>Actividades de naturaleza acuática</a:t>
            </a:r>
          </a:p>
        </p:txBody>
      </p:sp>
      <p:graphicFrame>
        <p:nvGraphicFramePr>
          <p:cNvPr id="45" name="Tabla 44">
            <a:extLst>
              <a:ext uri="{FF2B5EF4-FFF2-40B4-BE49-F238E27FC236}">
                <a16:creationId xmlns:a16="http://schemas.microsoft.com/office/drawing/2014/main" id="{E216C446-A4D2-4525-BB69-6DBCB8640691}"/>
              </a:ext>
            </a:extLst>
          </p:cNvPr>
          <p:cNvGraphicFramePr>
            <a:graphicFrameLocks noGrp="1"/>
          </p:cNvGraphicFramePr>
          <p:nvPr>
            <p:extLst>
              <p:ext uri="{D42A27DB-BD31-4B8C-83A1-F6EECF244321}">
                <p14:modId xmlns:p14="http://schemas.microsoft.com/office/powerpoint/2010/main" val="1559428458"/>
              </p:ext>
            </p:extLst>
          </p:nvPr>
        </p:nvGraphicFramePr>
        <p:xfrm>
          <a:off x="2007908" y="3063413"/>
          <a:ext cx="2384799" cy="2274570"/>
        </p:xfrm>
        <a:graphic>
          <a:graphicData uri="http://schemas.openxmlformats.org/drawingml/2006/table">
            <a:tbl>
              <a:tblPr firstRow="1" bandRow="1">
                <a:tableStyleId>{5C22544A-7EE6-4342-B048-85BDC9FD1C3A}</a:tableStyleId>
              </a:tblPr>
              <a:tblGrid>
                <a:gridCol w="2384799">
                  <a:extLst>
                    <a:ext uri="{9D8B030D-6E8A-4147-A177-3AD203B41FA5}">
                      <a16:colId xmlns:a16="http://schemas.microsoft.com/office/drawing/2014/main" val="2911085533"/>
                    </a:ext>
                  </a:extLst>
                </a:gridCol>
              </a:tblGrid>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Buceo</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2041539"/>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Snorkeling, snuba</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689078"/>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Kayak</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102977"/>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Paddle board, flyboard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528493"/>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Surf, kitesurf</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3982074"/>
                  </a:ext>
                </a:extLst>
              </a:tr>
              <a:tr h="82084">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Avistamiento o nado con ballenas, delfines y/o tiburón ballena</a:t>
                      </a:r>
                    </a:p>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Visitar los arcos</a:t>
                      </a:r>
                    </a:p>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Natación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6677952"/>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Paseo en barco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886360"/>
                  </a:ext>
                </a:extLst>
              </a:tr>
              <a:tr h="138939">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Motos acuáticas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1337973"/>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Paseo en catamarán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54208807"/>
                  </a:ext>
                </a:extLst>
              </a:tr>
              <a:tr h="42176">
                <a:tc>
                  <a:txBody>
                    <a:bodyPr/>
                    <a:lstStyle/>
                    <a:p>
                      <a:pPr marL="171450" indent="-171450" algn="l" fontAlgn="b">
                        <a:buFont typeface="Arial" panose="020B0604020202020204" pitchFamily="34" charset="0"/>
                        <a:buChar char="•"/>
                      </a:pPr>
                      <a:r>
                        <a:rPr lang="es-MX" sz="1100" b="0" i="0" u="none" strike="noStrike">
                          <a:solidFill>
                            <a:srgbClr val="000000"/>
                          </a:solidFill>
                          <a:effectLst/>
                          <a:latin typeface="Trebuchet MS" panose="020B0703020202090204" pitchFamily="34" charset="0"/>
                        </a:rPr>
                        <a:t>Crucero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9523461"/>
                  </a:ext>
                </a:extLst>
              </a:tr>
            </a:tbl>
          </a:graphicData>
        </a:graphic>
      </p:graphicFrame>
      <p:sp>
        <p:nvSpPr>
          <p:cNvPr id="46" name="Cerrar llave 45">
            <a:extLst>
              <a:ext uri="{FF2B5EF4-FFF2-40B4-BE49-F238E27FC236}">
                <a16:creationId xmlns:a16="http://schemas.microsoft.com/office/drawing/2014/main" id="{9BE8F286-93A8-4135-BC08-C793125B3456}"/>
              </a:ext>
            </a:extLst>
          </p:cNvPr>
          <p:cNvSpPr/>
          <p:nvPr/>
        </p:nvSpPr>
        <p:spPr>
          <a:xfrm>
            <a:off x="4479234" y="924627"/>
            <a:ext cx="196786" cy="4422335"/>
          </a:xfrm>
          <a:prstGeom prst="rightBrace">
            <a:avLst/>
          </a:prstGeom>
          <a:ln w="25400">
            <a:solidFill>
              <a:srgbClr val="F1B5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Trebuchet MS" panose="020B0603020202020204" pitchFamily="34" charset="0"/>
            </a:endParaRPr>
          </a:p>
        </p:txBody>
      </p:sp>
      <p:sp>
        <p:nvSpPr>
          <p:cNvPr id="47" name="Cerrar llave 46">
            <a:extLst>
              <a:ext uri="{FF2B5EF4-FFF2-40B4-BE49-F238E27FC236}">
                <a16:creationId xmlns:a16="http://schemas.microsoft.com/office/drawing/2014/main" id="{3E9D12BC-6381-4F8A-8711-8E470AF4B2BF}"/>
              </a:ext>
            </a:extLst>
          </p:cNvPr>
          <p:cNvSpPr/>
          <p:nvPr/>
        </p:nvSpPr>
        <p:spPr>
          <a:xfrm rot="10800000">
            <a:off x="8012659" y="486404"/>
            <a:ext cx="219593" cy="5099218"/>
          </a:xfrm>
          <a:prstGeom prst="rightBrace">
            <a:avLst/>
          </a:prstGeom>
          <a:ln w="25400">
            <a:solidFill>
              <a:srgbClr val="FFE2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Trebuchet MS" panose="020B0603020202020204" pitchFamily="34" charset="0"/>
            </a:endParaRPr>
          </a:p>
        </p:txBody>
      </p:sp>
      <p:graphicFrame>
        <p:nvGraphicFramePr>
          <p:cNvPr id="49" name="Gráfico 48">
            <a:extLst>
              <a:ext uri="{FF2B5EF4-FFF2-40B4-BE49-F238E27FC236}">
                <a16:creationId xmlns:a16="http://schemas.microsoft.com/office/drawing/2014/main" id="{EF3D1DF5-3375-462B-9AC5-7EB4A71F4CCC}"/>
              </a:ext>
            </a:extLst>
          </p:cNvPr>
          <p:cNvGraphicFramePr/>
          <p:nvPr>
            <p:extLst>
              <p:ext uri="{D42A27DB-BD31-4B8C-83A1-F6EECF244321}">
                <p14:modId xmlns:p14="http://schemas.microsoft.com/office/powerpoint/2010/main" val="1922633152"/>
              </p:ext>
            </p:extLst>
          </p:nvPr>
        </p:nvGraphicFramePr>
        <p:xfrm>
          <a:off x="5104672" y="1733034"/>
          <a:ext cx="2445735" cy="2494594"/>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Grupo 49">
            <a:extLst>
              <a:ext uri="{FF2B5EF4-FFF2-40B4-BE49-F238E27FC236}">
                <a16:creationId xmlns:a16="http://schemas.microsoft.com/office/drawing/2014/main" id="{FC398F10-9D61-45F6-8B71-E336A1AE1ECD}"/>
              </a:ext>
            </a:extLst>
          </p:cNvPr>
          <p:cNvGrpSpPr/>
          <p:nvPr/>
        </p:nvGrpSpPr>
        <p:grpSpPr>
          <a:xfrm>
            <a:off x="5019737" y="1407382"/>
            <a:ext cx="1164387" cy="276999"/>
            <a:chOff x="4902919" y="1525770"/>
            <a:chExt cx="1164387" cy="276999"/>
          </a:xfrm>
        </p:grpSpPr>
        <p:sp>
          <p:nvSpPr>
            <p:cNvPr id="51" name="CuadroTexto 50">
              <a:extLst>
                <a:ext uri="{FF2B5EF4-FFF2-40B4-BE49-F238E27FC236}">
                  <a16:creationId xmlns:a16="http://schemas.microsoft.com/office/drawing/2014/main" id="{71E43B41-95E4-4B52-AEFB-2EEE4C82FCE8}"/>
                </a:ext>
              </a:extLst>
            </p:cNvPr>
            <p:cNvSpPr txBox="1"/>
            <p:nvPr/>
          </p:nvSpPr>
          <p:spPr>
            <a:xfrm>
              <a:off x="5106787" y="1525770"/>
              <a:ext cx="960519" cy="276999"/>
            </a:xfrm>
            <a:prstGeom prst="rect">
              <a:avLst/>
            </a:prstGeom>
            <a:noFill/>
          </p:spPr>
          <p:txBody>
            <a:bodyPr wrap="none" rtlCol="0">
              <a:spAutoFit/>
            </a:bodyPr>
            <a:lstStyle/>
            <a:p>
              <a:r>
                <a:rPr lang="es-MX" sz="1200" b="1">
                  <a:solidFill>
                    <a:srgbClr val="10213B"/>
                  </a:solidFill>
                  <a:latin typeface="Trebuchet MS" panose="020B0603020202020204" pitchFamily="34" charset="0"/>
                </a:rPr>
                <a:t>Naturaleza</a:t>
              </a:r>
            </a:p>
          </p:txBody>
        </p:sp>
        <p:sp>
          <p:nvSpPr>
            <p:cNvPr id="52" name="Elipse 51">
              <a:extLst>
                <a:ext uri="{FF2B5EF4-FFF2-40B4-BE49-F238E27FC236}">
                  <a16:creationId xmlns:a16="http://schemas.microsoft.com/office/drawing/2014/main" id="{D78B138B-4467-427E-84EB-EE55D0E02252}"/>
                </a:ext>
              </a:extLst>
            </p:cNvPr>
            <p:cNvSpPr>
              <a:spLocks noChangeAspect="1"/>
            </p:cNvSpPr>
            <p:nvPr/>
          </p:nvSpPr>
          <p:spPr>
            <a:xfrm>
              <a:off x="4902919" y="1558855"/>
              <a:ext cx="216000" cy="216000"/>
            </a:xfrm>
            <a:prstGeom prst="ellips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grpSp>
      <p:grpSp>
        <p:nvGrpSpPr>
          <p:cNvPr id="53" name="Grupo 52">
            <a:extLst>
              <a:ext uri="{FF2B5EF4-FFF2-40B4-BE49-F238E27FC236}">
                <a16:creationId xmlns:a16="http://schemas.microsoft.com/office/drawing/2014/main" id="{612B8442-5B59-4B41-9E5A-C68400C398F2}"/>
              </a:ext>
            </a:extLst>
          </p:cNvPr>
          <p:cNvGrpSpPr/>
          <p:nvPr/>
        </p:nvGrpSpPr>
        <p:grpSpPr>
          <a:xfrm>
            <a:off x="6744594" y="1407382"/>
            <a:ext cx="1271590" cy="461665"/>
            <a:chOff x="6959552" y="1525769"/>
            <a:chExt cx="1271590" cy="461665"/>
          </a:xfrm>
        </p:grpSpPr>
        <p:sp>
          <p:nvSpPr>
            <p:cNvPr id="54" name="CuadroTexto 53">
              <a:extLst>
                <a:ext uri="{FF2B5EF4-FFF2-40B4-BE49-F238E27FC236}">
                  <a16:creationId xmlns:a16="http://schemas.microsoft.com/office/drawing/2014/main" id="{972FA9E5-443F-4E31-9A28-47BF14091F15}"/>
                </a:ext>
              </a:extLst>
            </p:cNvPr>
            <p:cNvSpPr txBox="1"/>
            <p:nvPr/>
          </p:nvSpPr>
          <p:spPr>
            <a:xfrm>
              <a:off x="7175551" y="1525769"/>
              <a:ext cx="1055591" cy="461665"/>
            </a:xfrm>
            <a:prstGeom prst="rect">
              <a:avLst/>
            </a:prstGeom>
            <a:noFill/>
          </p:spPr>
          <p:txBody>
            <a:bodyPr wrap="square" rtlCol="0">
              <a:spAutoFit/>
            </a:bodyPr>
            <a:lstStyle/>
            <a:p>
              <a:r>
                <a:rPr lang="es-MX" sz="1200" b="1" dirty="0">
                  <a:solidFill>
                    <a:srgbClr val="00B0F0"/>
                  </a:solidFill>
                  <a:latin typeface="Trebuchet MS" panose="020B0603020202020204" pitchFamily="34" charset="0"/>
                </a:rPr>
                <a:t>Otras actividades</a:t>
              </a:r>
            </a:p>
          </p:txBody>
        </p:sp>
        <p:sp>
          <p:nvSpPr>
            <p:cNvPr id="57" name="Elipse 56">
              <a:extLst>
                <a:ext uri="{FF2B5EF4-FFF2-40B4-BE49-F238E27FC236}">
                  <a16:creationId xmlns:a16="http://schemas.microsoft.com/office/drawing/2014/main" id="{BB5C40A7-99A5-4BA9-9D00-5B80AF71D5BA}"/>
                </a:ext>
              </a:extLst>
            </p:cNvPr>
            <p:cNvSpPr>
              <a:spLocks noChangeAspect="1"/>
            </p:cNvSpPr>
            <p:nvPr/>
          </p:nvSpPr>
          <p:spPr>
            <a:xfrm>
              <a:off x="6959552" y="1558855"/>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grpSp>
      <p:pic>
        <p:nvPicPr>
          <p:cNvPr id="58" name="Gráfico 57">
            <a:extLst>
              <a:ext uri="{FF2B5EF4-FFF2-40B4-BE49-F238E27FC236}">
                <a16:creationId xmlns:a16="http://schemas.microsoft.com/office/drawing/2014/main" id="{69965168-4DBD-4E0F-B9F0-23179D06BE6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94842" y="660023"/>
            <a:ext cx="586492" cy="633954"/>
          </a:xfrm>
          <a:prstGeom prst="rect">
            <a:avLst/>
          </a:prstGeom>
        </p:spPr>
      </p:pic>
      <p:pic>
        <p:nvPicPr>
          <p:cNvPr id="59" name="Gráfico 58">
            <a:extLst>
              <a:ext uri="{FF2B5EF4-FFF2-40B4-BE49-F238E27FC236}">
                <a16:creationId xmlns:a16="http://schemas.microsoft.com/office/drawing/2014/main" id="{CEFA6E6F-8F95-4A4F-ABEA-7809D261376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096301" y="638055"/>
            <a:ext cx="546935" cy="677891"/>
          </a:xfrm>
          <a:prstGeom prst="rect">
            <a:avLst/>
          </a:prstGeom>
        </p:spPr>
      </p:pic>
      <p:grpSp>
        <p:nvGrpSpPr>
          <p:cNvPr id="14" name="Grupo 13">
            <a:extLst>
              <a:ext uri="{FF2B5EF4-FFF2-40B4-BE49-F238E27FC236}">
                <a16:creationId xmlns:a16="http://schemas.microsoft.com/office/drawing/2014/main" id="{8417F423-1C80-5406-5A60-2E1FA7E2C18E}"/>
              </a:ext>
            </a:extLst>
          </p:cNvPr>
          <p:cNvGrpSpPr/>
          <p:nvPr/>
        </p:nvGrpSpPr>
        <p:grpSpPr>
          <a:xfrm>
            <a:off x="657798" y="1916910"/>
            <a:ext cx="756938" cy="687114"/>
            <a:chOff x="673625" y="1693166"/>
            <a:chExt cx="756938" cy="687114"/>
          </a:xfrm>
        </p:grpSpPr>
        <p:sp>
          <p:nvSpPr>
            <p:cNvPr id="40" name="Elipse 39">
              <a:extLst>
                <a:ext uri="{FF2B5EF4-FFF2-40B4-BE49-F238E27FC236}">
                  <a16:creationId xmlns:a16="http://schemas.microsoft.com/office/drawing/2014/main" id="{5FE55CC7-BF36-4E60-ACB1-AE722E7892CF}"/>
                </a:ext>
              </a:extLst>
            </p:cNvPr>
            <p:cNvSpPr>
              <a:spLocks noChangeAspect="1"/>
            </p:cNvSpPr>
            <p:nvPr/>
          </p:nvSpPr>
          <p:spPr>
            <a:xfrm>
              <a:off x="708537" y="1693166"/>
              <a:ext cx="687114" cy="687114"/>
            </a:xfrm>
            <a:prstGeom prst="ellipse">
              <a:avLst/>
            </a:prstGeom>
            <a:solidFill>
              <a:srgbClr val="102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solidFill>
                  <a:schemeClr val="bg1"/>
                </a:solidFill>
                <a:latin typeface="Trebuchet MS" panose="020B0603020202020204" pitchFamily="34" charset="0"/>
              </a:endParaRPr>
            </a:p>
          </p:txBody>
        </p:sp>
        <p:sp>
          <p:nvSpPr>
            <p:cNvPr id="62" name="CuadroTexto 61">
              <a:extLst>
                <a:ext uri="{FF2B5EF4-FFF2-40B4-BE49-F238E27FC236}">
                  <a16:creationId xmlns:a16="http://schemas.microsoft.com/office/drawing/2014/main" id="{9DBF4812-3683-45FD-BAB5-B72F4A6ACD3B}"/>
                </a:ext>
              </a:extLst>
            </p:cNvPr>
            <p:cNvSpPr txBox="1"/>
            <p:nvPr/>
          </p:nvSpPr>
          <p:spPr>
            <a:xfrm>
              <a:off x="673625" y="1805891"/>
              <a:ext cx="756938" cy="461665"/>
            </a:xfrm>
            <a:prstGeom prst="rect">
              <a:avLst/>
            </a:prstGeom>
            <a:noFill/>
          </p:spPr>
          <p:txBody>
            <a:bodyPr wrap="none" rtlCol="0">
              <a:spAutoFit/>
            </a:bodyPr>
            <a:lstStyle/>
            <a:p>
              <a:pPr algn="ctr"/>
              <a:r>
                <a:rPr lang="es-MX" sz="2400" b="1">
                  <a:solidFill>
                    <a:schemeClr val="bg1"/>
                  </a:solidFill>
                  <a:latin typeface="Trebuchet MS" panose="020B0603020202020204" pitchFamily="34" charset="0"/>
                </a:rPr>
                <a:t>40%</a:t>
              </a:r>
            </a:p>
          </p:txBody>
        </p:sp>
      </p:grpSp>
      <p:sp>
        <p:nvSpPr>
          <p:cNvPr id="63" name="Rectángulo 62">
            <a:extLst>
              <a:ext uri="{FF2B5EF4-FFF2-40B4-BE49-F238E27FC236}">
                <a16:creationId xmlns:a16="http://schemas.microsoft.com/office/drawing/2014/main" id="{A6A3AE46-768C-4BEC-89FC-5082D16AF44F}"/>
              </a:ext>
            </a:extLst>
          </p:cNvPr>
          <p:cNvSpPr/>
          <p:nvPr/>
        </p:nvSpPr>
        <p:spPr>
          <a:xfrm>
            <a:off x="123560" y="1417147"/>
            <a:ext cx="1864301" cy="468000"/>
          </a:xfrm>
          <a:prstGeom prst="rect">
            <a:avLst/>
          </a:prstGeom>
        </p:spPr>
        <p:txBody>
          <a:bodyPr wrap="square">
            <a:spAutoFit/>
          </a:bodyPr>
          <a:lstStyle/>
          <a:p>
            <a:pPr algn="ctr"/>
            <a:r>
              <a:rPr lang="es-MX" sz="1200" b="1">
                <a:latin typeface="Trebuchet MS" panose="020B0603020202020204" pitchFamily="34" charset="0"/>
              </a:rPr>
              <a:t>Actividades de naturaleza terrestre</a:t>
            </a:r>
          </a:p>
        </p:txBody>
      </p:sp>
      <p:graphicFrame>
        <p:nvGraphicFramePr>
          <p:cNvPr id="66" name="Tabla 65">
            <a:extLst>
              <a:ext uri="{FF2B5EF4-FFF2-40B4-BE49-F238E27FC236}">
                <a16:creationId xmlns:a16="http://schemas.microsoft.com/office/drawing/2014/main" id="{B9DBF09B-DFCC-41D9-A0C7-265F01D332F0}"/>
              </a:ext>
            </a:extLst>
          </p:cNvPr>
          <p:cNvGraphicFramePr>
            <a:graphicFrameLocks noGrp="1"/>
          </p:cNvGraphicFramePr>
          <p:nvPr>
            <p:extLst>
              <p:ext uri="{D42A27DB-BD31-4B8C-83A1-F6EECF244321}">
                <p14:modId xmlns:p14="http://schemas.microsoft.com/office/powerpoint/2010/main" val="2183284257"/>
              </p:ext>
            </p:extLst>
          </p:nvPr>
        </p:nvGraphicFramePr>
        <p:xfrm>
          <a:off x="2039133" y="1135859"/>
          <a:ext cx="2384799" cy="1565910"/>
        </p:xfrm>
        <a:graphic>
          <a:graphicData uri="http://schemas.openxmlformats.org/drawingml/2006/table">
            <a:tbl>
              <a:tblPr firstRow="1" bandRow="1">
                <a:tableStyleId>{5C22544A-7EE6-4342-B048-85BDC9FD1C3A}</a:tableStyleId>
              </a:tblPr>
              <a:tblGrid>
                <a:gridCol w="2384799">
                  <a:extLst>
                    <a:ext uri="{9D8B030D-6E8A-4147-A177-3AD203B41FA5}">
                      <a16:colId xmlns:a16="http://schemas.microsoft.com/office/drawing/2014/main" val="2911085533"/>
                    </a:ext>
                  </a:extLst>
                </a:gridCol>
              </a:tblGrid>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Visitar alguna playa</a:t>
                      </a:r>
                      <a:endParaRPr lang="es-MX" sz="1100" b="0" i="0" u="none" strike="noStrike">
                        <a:solidFill>
                          <a:schemeClr val="tx1"/>
                        </a:solidFill>
                        <a:effectLst/>
                        <a:latin typeface="Trebuchet MS" panose="020B0703020202090204" pitchFamily="34" charset="0"/>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2041539"/>
                  </a:ext>
                </a:extLst>
              </a:tr>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Campismo y senderismo</a:t>
                      </a:r>
                      <a:endParaRPr lang="es-MX" sz="1100" b="0" i="0" u="none" strike="noStrike">
                        <a:solidFill>
                          <a:schemeClr val="tx1"/>
                        </a:solidFill>
                        <a:effectLst/>
                        <a:latin typeface="Trebuchet MS" panose="020B070302020209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689078"/>
                  </a:ext>
                </a:extLst>
              </a:tr>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Ciclismo de montaña</a:t>
                      </a:r>
                      <a:endParaRPr lang="es-MX" sz="1100" b="0" i="0" u="none" strike="noStrike">
                        <a:solidFill>
                          <a:schemeClr val="tx1"/>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102977"/>
                  </a:ext>
                </a:extLst>
              </a:tr>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ATV´s / todo terreno</a:t>
                      </a:r>
                      <a:endParaRPr lang="es-MX" sz="1100" b="0" i="0" u="none" strike="noStrike">
                        <a:solidFill>
                          <a:schemeClr val="tx1"/>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528493"/>
                  </a:ext>
                </a:extLst>
              </a:tr>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Paseo en camello o caballo</a:t>
                      </a:r>
                      <a:endParaRPr lang="es-MX" sz="1100" b="0" i="0" u="none" strike="noStrike">
                        <a:solidFill>
                          <a:schemeClr val="tx1"/>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03982074"/>
                  </a:ext>
                </a:extLst>
              </a:tr>
              <a:tr h="92046">
                <a:tc>
                  <a:txBody>
                    <a:bodyPr/>
                    <a:lstStyle/>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Rapel</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MX" sz="1100" b="0" u="none" strike="noStrike">
                          <a:solidFill>
                            <a:schemeClr val="tx1"/>
                          </a:solidFill>
                          <a:effectLst/>
                          <a:latin typeface="Trebuchet MS" panose="020B0703020202090204" pitchFamily="34" charset="0"/>
                        </a:rPr>
                        <a:t>Visitar a los cactus</a:t>
                      </a:r>
                      <a:endParaRPr lang="es-MX" sz="1100" b="0" i="0" u="none" strike="noStrike">
                        <a:solidFill>
                          <a:schemeClr val="tx1"/>
                        </a:solidFill>
                        <a:effectLst/>
                        <a:latin typeface="Trebuchet MS" panose="020B0703020202090204" pitchFamily="34" charset="0"/>
                      </a:endParaRPr>
                    </a:p>
                    <a:p>
                      <a:pPr marL="171450" indent="-171450" algn="l" fontAlgn="b">
                        <a:buFont typeface="Arial" panose="020B0604020202020204" pitchFamily="34" charset="0"/>
                        <a:buChar char="•"/>
                      </a:pPr>
                      <a:r>
                        <a:rPr lang="es-MX" sz="1100" b="0" u="none" strike="noStrike">
                          <a:solidFill>
                            <a:schemeClr val="tx1"/>
                          </a:solidFill>
                          <a:effectLst/>
                          <a:latin typeface="Trebuchet MS" panose="020B0703020202090204" pitchFamily="34" charset="0"/>
                        </a:rPr>
                        <a:t>Tirolesa</a:t>
                      </a:r>
                    </a:p>
                    <a:p>
                      <a:pPr marL="171450" indent="-171450" algn="l" fontAlgn="b">
                        <a:buFont typeface="Arial" panose="020B0604020202020204" pitchFamily="34" charset="0"/>
                        <a:buChar char="•"/>
                      </a:pPr>
                      <a:r>
                        <a:rPr lang="es-MX" sz="1100" b="0" i="0" u="none" strike="noStrike">
                          <a:solidFill>
                            <a:schemeClr val="tx1"/>
                          </a:solidFill>
                          <a:effectLst/>
                          <a:latin typeface="Trebuchet MS" panose="020B0703020202090204" pitchFamily="34" charset="0"/>
                        </a:rPr>
                        <a:t>Visitar la Marina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6677952"/>
                  </a:ext>
                </a:extLst>
              </a:tr>
            </a:tbl>
          </a:graphicData>
        </a:graphic>
      </p:graphicFrame>
      <p:sp>
        <p:nvSpPr>
          <p:cNvPr id="2" name="Rectángulo 1">
            <a:extLst>
              <a:ext uri="{FF2B5EF4-FFF2-40B4-BE49-F238E27FC236}">
                <a16:creationId xmlns:a16="http://schemas.microsoft.com/office/drawing/2014/main" id="{616355A8-208D-BE4F-B369-7A5BDDA9147B}"/>
              </a:ext>
            </a:extLst>
          </p:cNvPr>
          <p:cNvSpPr/>
          <p:nvPr/>
        </p:nvSpPr>
        <p:spPr>
          <a:xfrm>
            <a:off x="4706065" y="4186719"/>
            <a:ext cx="3341361" cy="1754326"/>
          </a:xfrm>
          <a:prstGeom prst="rect">
            <a:avLst/>
          </a:prstGeom>
          <a:solidFill>
            <a:schemeClr val="bg1">
              <a:lumMod val="85000"/>
            </a:schemeClr>
          </a:solidFill>
        </p:spPr>
        <p:txBody>
          <a:bodyPr wrap="square">
            <a:spAutoFit/>
          </a:bodyPr>
          <a:lstStyle/>
          <a:p>
            <a:pPr algn="just"/>
            <a:r>
              <a:rPr lang="es-MX" sz="1200">
                <a:solidFill>
                  <a:srgbClr val="000000"/>
                </a:solidFill>
                <a:latin typeface="Trebuchet MS" panose="020B0703020202090204" pitchFamily="34" charset="0"/>
              </a:rPr>
              <a:t>En esta lámina se presenta una segmentación por actividad principal realizada en el destino. Primero se les solicita a los turistas que seleccionen todas las actividades que realizaron en el destino, después se les pregunta ¿cuál fue la actividad principal que propició el viaje a Los Cabos? Dependiendo de esta segunda pregunta se les cataloga en las categorías que aparecen en esta lámina.</a:t>
            </a:r>
            <a:endParaRPr lang="es-MX" sz="1200">
              <a:latin typeface="Trebuchet MS" panose="020B0703020202090204" pitchFamily="34" charset="0"/>
            </a:endParaRPr>
          </a:p>
        </p:txBody>
      </p:sp>
      <p:graphicFrame>
        <p:nvGraphicFramePr>
          <p:cNvPr id="61" name="Tabla 60">
            <a:extLst>
              <a:ext uri="{FF2B5EF4-FFF2-40B4-BE49-F238E27FC236}">
                <a16:creationId xmlns:a16="http://schemas.microsoft.com/office/drawing/2014/main" id="{E904A538-FF89-41AF-A430-3BDA1C70E45F}"/>
              </a:ext>
            </a:extLst>
          </p:cNvPr>
          <p:cNvGraphicFramePr>
            <a:graphicFrameLocks noGrp="1"/>
          </p:cNvGraphicFramePr>
          <p:nvPr>
            <p:extLst>
              <p:ext uri="{D42A27DB-BD31-4B8C-83A1-F6EECF244321}">
                <p14:modId xmlns:p14="http://schemas.microsoft.com/office/powerpoint/2010/main" val="2706906259"/>
              </p:ext>
            </p:extLst>
          </p:nvPr>
        </p:nvGraphicFramePr>
        <p:xfrm>
          <a:off x="9062447" y="381000"/>
          <a:ext cx="2798874" cy="5134390"/>
        </p:xfrm>
        <a:graphic>
          <a:graphicData uri="http://schemas.openxmlformats.org/drawingml/2006/table">
            <a:tbl>
              <a:tblPr firstRow="1" bandRow="1">
                <a:tableStyleId>{5C22544A-7EE6-4342-B048-85BDC9FD1C3A}</a:tableStyleId>
              </a:tblPr>
              <a:tblGrid>
                <a:gridCol w="2798874">
                  <a:extLst>
                    <a:ext uri="{9D8B030D-6E8A-4147-A177-3AD203B41FA5}">
                      <a16:colId xmlns:a16="http://schemas.microsoft.com/office/drawing/2014/main" val="2911085533"/>
                    </a:ext>
                  </a:extLst>
                </a:gridCol>
              </a:tblGrid>
              <a:tr h="1289694">
                <a:tc>
                  <a:txBody>
                    <a:bodyPr/>
                    <a:lstStyle/>
                    <a:p>
                      <a:pPr marL="171450" indent="-171450" algn="l" fontAlgn="b">
                        <a:buFont typeface="Arial" panose="020B0604020202020204" pitchFamily="34" charset="0"/>
                        <a:buChar char="•"/>
                      </a:pPr>
                      <a:r>
                        <a:rPr lang="es-MX" sz="1100" b="1" i="0" u="none" strike="noStrike" dirty="0">
                          <a:solidFill>
                            <a:srgbClr val="000000"/>
                          </a:solidFill>
                          <a:effectLst/>
                          <a:latin typeface="Trebuchet MS"/>
                        </a:rPr>
                        <a:t>Cultural y gastronómico </a:t>
                      </a:r>
                      <a:r>
                        <a:rPr lang="es-MX" sz="1100" b="0" i="0" u="none" strike="noStrike" dirty="0">
                          <a:solidFill>
                            <a:srgbClr val="000000"/>
                          </a:solidFill>
                          <a:effectLst/>
                          <a:latin typeface="Trebuchet MS"/>
                        </a:rPr>
                        <a:t>(Concierto o espectáculo, comer en restaurantes, degustar comida local / talleres de cocina, visita a galerías de arte y cultura, visitar huertas orgánicas).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2041539"/>
                  </a:ext>
                </a:extLst>
              </a:tr>
              <a:tr h="634746">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MX" sz="1100" b="1" i="0" u="none" strike="noStrike" dirty="0">
                          <a:solidFill>
                            <a:srgbClr val="000000"/>
                          </a:solidFill>
                          <a:effectLst/>
                          <a:latin typeface="Trebuchet MS"/>
                        </a:rPr>
                        <a:t>Actividades deportivas </a:t>
                      </a:r>
                      <a:r>
                        <a:rPr lang="es-MX" sz="1100" b="0" i="0" u="none" strike="noStrike" dirty="0">
                          <a:solidFill>
                            <a:srgbClr val="000000"/>
                          </a:solidFill>
                          <a:effectLst/>
                          <a:latin typeface="Trebuchet MS"/>
                        </a:rPr>
                        <a:t>(Pesca, jugar golf, evento deportivo en el destino).</a:t>
                      </a:r>
                      <a:r>
                        <a:rPr lang="es-MX" sz="1100" b="1" i="0" u="none" strike="noStrike" dirty="0">
                          <a:solidFill>
                            <a:srgbClr val="000000"/>
                          </a:solidFill>
                          <a:effectLst/>
                          <a:latin typeface="Trebuchet MS"/>
                        </a:rPr>
                        <a:t>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6689078"/>
                  </a:ext>
                </a:extLst>
              </a:tr>
              <a:tr h="634746">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MX" sz="1100" b="1" i="0" u="none" strike="noStrike" dirty="0">
                          <a:solidFill>
                            <a:srgbClr val="000000"/>
                          </a:solidFill>
                          <a:effectLst/>
                          <a:latin typeface="Trebuchet MS"/>
                        </a:rPr>
                        <a:t>Eventos sociales </a:t>
                      </a:r>
                      <a:r>
                        <a:rPr lang="es-MX" sz="1100" b="0" i="0" u="none" strike="noStrike" dirty="0">
                          <a:solidFill>
                            <a:srgbClr val="000000"/>
                          </a:solidFill>
                          <a:effectLst/>
                          <a:latin typeface="Trebuchet MS"/>
                        </a:rPr>
                        <a:t>(Asistencia a eventos sociales o bodas).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7102977"/>
                  </a:ext>
                </a:extLst>
              </a:tr>
              <a:tr h="687076">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MX" sz="1100" b="1" i="0" u="none" strike="noStrike" dirty="0">
                          <a:solidFill>
                            <a:srgbClr val="000000"/>
                          </a:solidFill>
                          <a:effectLst/>
                          <a:latin typeface="Trebuchet MS"/>
                        </a:rPr>
                        <a:t>Salud y bienestar </a:t>
                      </a:r>
                      <a:r>
                        <a:rPr lang="es-MX" sz="1100" b="0" i="0" u="none" strike="noStrike" dirty="0">
                          <a:solidFill>
                            <a:srgbClr val="000000"/>
                          </a:solidFill>
                          <a:effectLst/>
                          <a:latin typeface="Trebuchet MS"/>
                        </a:rPr>
                        <a:t>(Spa &amp; bienestar, yoga, tratamiento médico).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528493"/>
                  </a:ext>
                </a:extLst>
              </a:tr>
              <a:tr h="944064">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s-MX" sz="1100" b="1" i="0" u="none" strike="noStrike" dirty="0">
                          <a:solidFill>
                            <a:srgbClr val="000000"/>
                          </a:solidFill>
                          <a:effectLst/>
                          <a:latin typeface="Trebuchet MS"/>
                        </a:rPr>
                        <a:t>Reuniones</a:t>
                      </a:r>
                      <a:r>
                        <a:rPr lang="es-MX" sz="1100" b="0" i="0" u="none" strike="noStrike" dirty="0">
                          <a:solidFill>
                            <a:srgbClr val="000000"/>
                          </a:solidFill>
                          <a:effectLst/>
                          <a:latin typeface="Trebuchet MS"/>
                        </a:rPr>
                        <a:t> (Congreso, convención, viaje de incentivo, evento académico o trabajo).</a:t>
                      </a:r>
                      <a:endParaRPr lang="es-MX" sz="1100" b="1" i="0" u="none" strike="noStrike" dirty="0">
                        <a:solidFill>
                          <a:srgbClr val="000000"/>
                        </a:solidFill>
                        <a:effectLst/>
                        <a:latin typeface="Trebuchet M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6677952"/>
                  </a:ext>
                </a:extLst>
              </a:tr>
              <a:tr h="944064">
                <a:tc>
                  <a:txBody>
                    <a:bodyPr/>
                    <a:lstStyle/>
                    <a:p>
                      <a:pPr marL="171450" indent="-171450" algn="l" fontAlgn="b">
                        <a:buFont typeface="Arial" panose="020B0604020202020204" pitchFamily="34" charset="0"/>
                        <a:buChar char="•"/>
                      </a:pPr>
                      <a:r>
                        <a:rPr lang="es-MX" sz="1100" b="1" i="0" u="none" strike="noStrike" dirty="0">
                          <a:solidFill>
                            <a:srgbClr val="000000"/>
                          </a:solidFill>
                          <a:effectLst/>
                          <a:latin typeface="Trebuchet MS"/>
                        </a:rPr>
                        <a:t>Otros</a:t>
                      </a:r>
                      <a:r>
                        <a:rPr lang="es-MX" sz="1100" b="0" i="0" u="none" strike="noStrike" dirty="0">
                          <a:solidFill>
                            <a:srgbClr val="000000"/>
                          </a:solidFill>
                          <a:effectLst/>
                          <a:latin typeface="Trebuchet MS"/>
                        </a:rPr>
                        <a:t> (Actividades para niños, vida nocturna &amp; clubs, ir de compras, visitar a la familia, pasear o descansar).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8788526"/>
                  </a:ext>
                </a:extLst>
              </a:tr>
            </a:tbl>
          </a:graphicData>
        </a:graphic>
      </p:graphicFrame>
      <p:sp>
        <p:nvSpPr>
          <p:cNvPr id="64" name="Elipse 63">
            <a:extLst>
              <a:ext uri="{FF2B5EF4-FFF2-40B4-BE49-F238E27FC236}">
                <a16:creationId xmlns:a16="http://schemas.microsoft.com/office/drawing/2014/main" id="{38D5D34A-F00D-4DEB-AADC-336D8B9F3DD8}"/>
              </a:ext>
            </a:extLst>
          </p:cNvPr>
          <p:cNvSpPr>
            <a:spLocks noChangeAspect="1"/>
          </p:cNvSpPr>
          <p:nvPr/>
        </p:nvSpPr>
        <p:spPr>
          <a:xfrm>
            <a:off x="8263841" y="738264"/>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a:latin typeface="Trebuchet MS" panose="020B0603020202020204" pitchFamily="34" charset="0"/>
              </a:rPr>
              <a:t> </a:t>
            </a:r>
          </a:p>
        </p:txBody>
      </p:sp>
      <p:sp>
        <p:nvSpPr>
          <p:cNvPr id="65" name="Elipse 64">
            <a:extLst>
              <a:ext uri="{FF2B5EF4-FFF2-40B4-BE49-F238E27FC236}">
                <a16:creationId xmlns:a16="http://schemas.microsoft.com/office/drawing/2014/main" id="{F65F570B-CD02-4E4A-98C5-9C1BB49ADB9D}"/>
              </a:ext>
            </a:extLst>
          </p:cNvPr>
          <p:cNvSpPr>
            <a:spLocks noChangeAspect="1"/>
          </p:cNvSpPr>
          <p:nvPr/>
        </p:nvSpPr>
        <p:spPr>
          <a:xfrm>
            <a:off x="8313818" y="3815815"/>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sp>
        <p:nvSpPr>
          <p:cNvPr id="79" name="Elipse 78">
            <a:extLst>
              <a:ext uri="{FF2B5EF4-FFF2-40B4-BE49-F238E27FC236}">
                <a16:creationId xmlns:a16="http://schemas.microsoft.com/office/drawing/2014/main" id="{A7519E68-4199-45C8-AF57-117B87CC2D92}"/>
              </a:ext>
            </a:extLst>
          </p:cNvPr>
          <p:cNvSpPr>
            <a:spLocks noChangeAspect="1"/>
          </p:cNvSpPr>
          <p:nvPr/>
        </p:nvSpPr>
        <p:spPr>
          <a:xfrm>
            <a:off x="8323357" y="1722589"/>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sp>
        <p:nvSpPr>
          <p:cNvPr id="80" name="Elipse 79">
            <a:extLst>
              <a:ext uri="{FF2B5EF4-FFF2-40B4-BE49-F238E27FC236}">
                <a16:creationId xmlns:a16="http://schemas.microsoft.com/office/drawing/2014/main" id="{FB9DE7D2-E37D-4AC4-98E8-EC5307FA2878}"/>
              </a:ext>
            </a:extLst>
          </p:cNvPr>
          <p:cNvSpPr>
            <a:spLocks noChangeAspect="1"/>
          </p:cNvSpPr>
          <p:nvPr/>
        </p:nvSpPr>
        <p:spPr>
          <a:xfrm>
            <a:off x="8271073" y="2373372"/>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sp>
        <p:nvSpPr>
          <p:cNvPr id="82" name="Elipse 81">
            <a:extLst>
              <a:ext uri="{FF2B5EF4-FFF2-40B4-BE49-F238E27FC236}">
                <a16:creationId xmlns:a16="http://schemas.microsoft.com/office/drawing/2014/main" id="{0B60A299-5A33-4235-8565-134EAFAE5B64}"/>
              </a:ext>
            </a:extLst>
          </p:cNvPr>
          <p:cNvSpPr>
            <a:spLocks noChangeAspect="1"/>
          </p:cNvSpPr>
          <p:nvPr/>
        </p:nvSpPr>
        <p:spPr>
          <a:xfrm>
            <a:off x="8326159" y="4678303"/>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sp>
        <p:nvSpPr>
          <p:cNvPr id="83" name="CuadroTexto 82">
            <a:extLst>
              <a:ext uri="{FF2B5EF4-FFF2-40B4-BE49-F238E27FC236}">
                <a16:creationId xmlns:a16="http://schemas.microsoft.com/office/drawing/2014/main" id="{D49537BF-68BA-468C-931B-18300E10B3BA}"/>
              </a:ext>
            </a:extLst>
          </p:cNvPr>
          <p:cNvSpPr txBox="1"/>
          <p:nvPr/>
        </p:nvSpPr>
        <p:spPr>
          <a:xfrm>
            <a:off x="8350492" y="1802784"/>
            <a:ext cx="413896" cy="307777"/>
          </a:xfrm>
          <a:prstGeom prst="rect">
            <a:avLst/>
          </a:prstGeom>
          <a:noFill/>
        </p:spPr>
        <p:txBody>
          <a:bodyPr wrap="none" rtlCol="0">
            <a:spAutoFit/>
          </a:bodyPr>
          <a:lstStyle/>
          <a:p>
            <a:pPr algn="ctr"/>
            <a:r>
              <a:rPr lang="es-MX" sz="1400" b="1" dirty="0">
                <a:solidFill>
                  <a:schemeClr val="bg1"/>
                </a:solidFill>
                <a:latin typeface="Trebuchet MS" panose="020B0603020202020204" pitchFamily="34" charset="0"/>
              </a:rPr>
              <a:t>2%</a:t>
            </a:r>
            <a:endParaRPr lang="es-MX" sz="2000" b="1" dirty="0">
              <a:solidFill>
                <a:schemeClr val="bg1"/>
              </a:solidFill>
              <a:latin typeface="Trebuchet MS" panose="020B0603020202020204" pitchFamily="34" charset="0"/>
            </a:endParaRPr>
          </a:p>
        </p:txBody>
      </p:sp>
      <p:sp>
        <p:nvSpPr>
          <p:cNvPr id="84" name="CuadroTexto 83">
            <a:extLst>
              <a:ext uri="{FF2B5EF4-FFF2-40B4-BE49-F238E27FC236}">
                <a16:creationId xmlns:a16="http://schemas.microsoft.com/office/drawing/2014/main" id="{74370848-0D0C-4B2B-8F31-299AFEAFB344}"/>
              </a:ext>
            </a:extLst>
          </p:cNvPr>
          <p:cNvSpPr txBox="1"/>
          <p:nvPr/>
        </p:nvSpPr>
        <p:spPr>
          <a:xfrm>
            <a:off x="8238077" y="815175"/>
            <a:ext cx="519694" cy="307777"/>
          </a:xfrm>
          <a:prstGeom prst="rect">
            <a:avLst/>
          </a:prstGeom>
          <a:noFill/>
        </p:spPr>
        <p:txBody>
          <a:bodyPr wrap="none" rtlCol="0">
            <a:spAutoFit/>
          </a:bodyPr>
          <a:lstStyle/>
          <a:p>
            <a:pPr algn="ctr"/>
            <a:r>
              <a:rPr lang="es-MX" sz="1400" b="1" dirty="0">
                <a:solidFill>
                  <a:schemeClr val="bg1"/>
                </a:solidFill>
                <a:latin typeface="Trebuchet MS" panose="020B0603020202020204" pitchFamily="34" charset="0"/>
              </a:rPr>
              <a:t>12%</a:t>
            </a:r>
            <a:endParaRPr lang="es-MX" sz="2000" b="1" dirty="0">
              <a:solidFill>
                <a:schemeClr val="bg1"/>
              </a:solidFill>
              <a:latin typeface="Trebuchet MS" panose="020B0603020202020204" pitchFamily="34" charset="0"/>
            </a:endParaRPr>
          </a:p>
        </p:txBody>
      </p:sp>
      <p:sp>
        <p:nvSpPr>
          <p:cNvPr id="85" name="CuadroTexto 84">
            <a:extLst>
              <a:ext uri="{FF2B5EF4-FFF2-40B4-BE49-F238E27FC236}">
                <a16:creationId xmlns:a16="http://schemas.microsoft.com/office/drawing/2014/main" id="{E0FB9DAC-4D0E-4266-B780-4FB74D8CDB22}"/>
              </a:ext>
            </a:extLst>
          </p:cNvPr>
          <p:cNvSpPr txBox="1"/>
          <p:nvPr/>
        </p:nvSpPr>
        <p:spPr>
          <a:xfrm>
            <a:off x="8340953" y="3896010"/>
            <a:ext cx="413896" cy="307777"/>
          </a:xfrm>
          <a:prstGeom prst="rect">
            <a:avLst/>
          </a:prstGeom>
          <a:noFill/>
        </p:spPr>
        <p:txBody>
          <a:bodyPr wrap="none" rtlCol="0">
            <a:spAutoFit/>
          </a:bodyPr>
          <a:lstStyle/>
          <a:p>
            <a:pPr algn="ctr"/>
            <a:r>
              <a:rPr lang="es-MX" sz="1400" b="1">
                <a:solidFill>
                  <a:schemeClr val="bg1"/>
                </a:solidFill>
                <a:latin typeface="Trebuchet MS" panose="020B0603020202020204" pitchFamily="34" charset="0"/>
              </a:rPr>
              <a:t>1%</a:t>
            </a:r>
            <a:endParaRPr lang="es-MX" sz="2000" b="1">
              <a:solidFill>
                <a:schemeClr val="bg1"/>
              </a:solidFill>
              <a:latin typeface="Trebuchet MS" panose="020B0603020202020204" pitchFamily="34" charset="0"/>
            </a:endParaRPr>
          </a:p>
        </p:txBody>
      </p:sp>
      <p:sp>
        <p:nvSpPr>
          <p:cNvPr id="87" name="CuadroTexto 86">
            <a:extLst>
              <a:ext uri="{FF2B5EF4-FFF2-40B4-BE49-F238E27FC236}">
                <a16:creationId xmlns:a16="http://schemas.microsoft.com/office/drawing/2014/main" id="{2F21FE95-3617-4B39-A310-DCEAD5224926}"/>
              </a:ext>
            </a:extLst>
          </p:cNvPr>
          <p:cNvSpPr txBox="1"/>
          <p:nvPr/>
        </p:nvSpPr>
        <p:spPr>
          <a:xfrm>
            <a:off x="8298208" y="2453567"/>
            <a:ext cx="413896" cy="307777"/>
          </a:xfrm>
          <a:prstGeom prst="rect">
            <a:avLst/>
          </a:prstGeom>
          <a:noFill/>
        </p:spPr>
        <p:txBody>
          <a:bodyPr wrap="none" rtlCol="0">
            <a:spAutoFit/>
          </a:bodyPr>
          <a:lstStyle/>
          <a:p>
            <a:pPr algn="ctr"/>
            <a:r>
              <a:rPr lang="es-MX" sz="1400" b="1" dirty="0">
                <a:solidFill>
                  <a:schemeClr val="bg1"/>
                </a:solidFill>
                <a:latin typeface="Trebuchet MS" panose="020B0603020202020204" pitchFamily="34" charset="0"/>
              </a:rPr>
              <a:t>2%</a:t>
            </a:r>
            <a:endParaRPr lang="es-MX" sz="2000" b="1" dirty="0">
              <a:solidFill>
                <a:schemeClr val="bg1"/>
              </a:solidFill>
              <a:latin typeface="Trebuchet MS" panose="020B0603020202020204" pitchFamily="34" charset="0"/>
            </a:endParaRPr>
          </a:p>
        </p:txBody>
      </p:sp>
      <p:sp>
        <p:nvSpPr>
          <p:cNvPr id="88" name="CuadroTexto 87">
            <a:extLst>
              <a:ext uri="{FF2B5EF4-FFF2-40B4-BE49-F238E27FC236}">
                <a16:creationId xmlns:a16="http://schemas.microsoft.com/office/drawing/2014/main" id="{8EBA11C6-4E05-4CEC-AB17-80E85752C84D}"/>
              </a:ext>
            </a:extLst>
          </p:cNvPr>
          <p:cNvSpPr txBox="1"/>
          <p:nvPr/>
        </p:nvSpPr>
        <p:spPr>
          <a:xfrm>
            <a:off x="8353294" y="4758498"/>
            <a:ext cx="413896" cy="307777"/>
          </a:xfrm>
          <a:prstGeom prst="rect">
            <a:avLst/>
          </a:prstGeom>
          <a:noFill/>
        </p:spPr>
        <p:txBody>
          <a:bodyPr wrap="none" rtlCol="0">
            <a:spAutoFit/>
          </a:bodyPr>
          <a:lstStyle/>
          <a:p>
            <a:pPr algn="ctr"/>
            <a:r>
              <a:rPr lang="es-MX" sz="1400" b="1" dirty="0">
                <a:solidFill>
                  <a:schemeClr val="bg1"/>
                </a:solidFill>
                <a:latin typeface="Trebuchet MS" panose="020B0603020202020204" pitchFamily="34" charset="0"/>
              </a:rPr>
              <a:t>7%</a:t>
            </a:r>
            <a:endParaRPr lang="es-MX" sz="2000" b="1" dirty="0">
              <a:solidFill>
                <a:schemeClr val="bg1"/>
              </a:solidFill>
              <a:latin typeface="Trebuchet MS" panose="020B0603020202020204" pitchFamily="34" charset="0"/>
            </a:endParaRPr>
          </a:p>
        </p:txBody>
      </p:sp>
      <p:sp>
        <p:nvSpPr>
          <p:cNvPr id="3" name="Rectángulo 2">
            <a:extLst>
              <a:ext uri="{FF2B5EF4-FFF2-40B4-BE49-F238E27FC236}">
                <a16:creationId xmlns:a16="http://schemas.microsoft.com/office/drawing/2014/main" id="{69639C04-AC15-9959-43F3-24D5B5D5A872}"/>
              </a:ext>
            </a:extLst>
          </p:cNvPr>
          <p:cNvSpPr/>
          <p:nvPr/>
        </p:nvSpPr>
        <p:spPr>
          <a:xfrm>
            <a:off x="67184" y="5681724"/>
            <a:ext cx="5037488"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rPr>
              <a:t>P2. ¿Y cuál actividad fue más importante al momento de elegir el destino? </a:t>
            </a:r>
            <a:endParaRPr lang="es-MX" sz="1100">
              <a:solidFill>
                <a:srgbClr val="414141"/>
              </a:solidFill>
              <a:latin typeface="Trebuchet MS" panose="020B0603020202020204" pitchFamily="34" charset="0"/>
            </a:endParaRPr>
          </a:p>
        </p:txBody>
      </p:sp>
      <p:grpSp>
        <p:nvGrpSpPr>
          <p:cNvPr id="10" name="Grupo 9">
            <a:extLst>
              <a:ext uri="{FF2B5EF4-FFF2-40B4-BE49-F238E27FC236}">
                <a16:creationId xmlns:a16="http://schemas.microsoft.com/office/drawing/2014/main" id="{91F716A8-97D7-5C08-337E-44976907EAC0}"/>
              </a:ext>
            </a:extLst>
          </p:cNvPr>
          <p:cNvGrpSpPr/>
          <p:nvPr/>
        </p:nvGrpSpPr>
        <p:grpSpPr>
          <a:xfrm>
            <a:off x="1175595" y="2391895"/>
            <a:ext cx="447559" cy="324000"/>
            <a:chOff x="-543548" y="2531652"/>
            <a:chExt cx="447559" cy="324000"/>
          </a:xfrm>
        </p:grpSpPr>
        <p:sp>
          <p:nvSpPr>
            <p:cNvPr id="8" name="Elipse 7">
              <a:extLst>
                <a:ext uri="{FF2B5EF4-FFF2-40B4-BE49-F238E27FC236}">
                  <a16:creationId xmlns:a16="http://schemas.microsoft.com/office/drawing/2014/main" id="{329B2A8A-75E1-0441-AA52-C488883B22A8}"/>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9" name="CuadroTexto 8">
              <a:extLst>
                <a:ext uri="{FF2B5EF4-FFF2-40B4-BE49-F238E27FC236}">
                  <a16:creationId xmlns:a16="http://schemas.microsoft.com/office/drawing/2014/main" id="{172333DF-8560-C190-BA26-45FD3F98235C}"/>
                </a:ext>
              </a:extLst>
            </p:cNvPr>
            <p:cNvSpPr txBox="1"/>
            <p:nvPr/>
          </p:nvSpPr>
          <p:spPr>
            <a:xfrm>
              <a:off x="-543548" y="2562847"/>
              <a:ext cx="447559"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17%</a:t>
              </a:r>
            </a:p>
          </p:txBody>
        </p:sp>
      </p:grpSp>
      <p:grpSp>
        <p:nvGrpSpPr>
          <p:cNvPr id="11" name="Grupo 10">
            <a:extLst>
              <a:ext uri="{FF2B5EF4-FFF2-40B4-BE49-F238E27FC236}">
                <a16:creationId xmlns:a16="http://schemas.microsoft.com/office/drawing/2014/main" id="{C19044D2-06DC-7F46-D9D0-684C532ED5E1}"/>
              </a:ext>
            </a:extLst>
          </p:cNvPr>
          <p:cNvGrpSpPr/>
          <p:nvPr/>
        </p:nvGrpSpPr>
        <p:grpSpPr>
          <a:xfrm>
            <a:off x="1175595" y="4398757"/>
            <a:ext cx="447559" cy="324000"/>
            <a:chOff x="-543548" y="2531652"/>
            <a:chExt cx="447559" cy="324000"/>
          </a:xfrm>
        </p:grpSpPr>
        <p:sp>
          <p:nvSpPr>
            <p:cNvPr id="12" name="Elipse 11">
              <a:extLst>
                <a:ext uri="{FF2B5EF4-FFF2-40B4-BE49-F238E27FC236}">
                  <a16:creationId xmlns:a16="http://schemas.microsoft.com/office/drawing/2014/main" id="{962ADFF4-9C4D-1C2A-697C-5A0B506E0B07}"/>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3" name="CuadroTexto 12">
              <a:extLst>
                <a:ext uri="{FF2B5EF4-FFF2-40B4-BE49-F238E27FC236}">
                  <a16:creationId xmlns:a16="http://schemas.microsoft.com/office/drawing/2014/main" id="{9F3B2DF0-C4A1-3FF1-1A1E-8FEB5F928871}"/>
                </a:ext>
              </a:extLst>
            </p:cNvPr>
            <p:cNvSpPr txBox="1"/>
            <p:nvPr/>
          </p:nvSpPr>
          <p:spPr>
            <a:xfrm>
              <a:off x="-543548" y="2562847"/>
              <a:ext cx="447559"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48%</a:t>
              </a:r>
            </a:p>
          </p:txBody>
        </p:sp>
      </p:grpSp>
      <p:grpSp>
        <p:nvGrpSpPr>
          <p:cNvPr id="16" name="Grupo 15">
            <a:extLst>
              <a:ext uri="{FF2B5EF4-FFF2-40B4-BE49-F238E27FC236}">
                <a16:creationId xmlns:a16="http://schemas.microsoft.com/office/drawing/2014/main" id="{5AD3D140-D848-E991-EEF6-CB32EB25FADA}"/>
              </a:ext>
            </a:extLst>
          </p:cNvPr>
          <p:cNvGrpSpPr/>
          <p:nvPr/>
        </p:nvGrpSpPr>
        <p:grpSpPr>
          <a:xfrm>
            <a:off x="8575105" y="1004935"/>
            <a:ext cx="447559" cy="324000"/>
            <a:chOff x="-543548" y="2531652"/>
            <a:chExt cx="447559" cy="324000"/>
          </a:xfrm>
        </p:grpSpPr>
        <p:sp>
          <p:nvSpPr>
            <p:cNvPr id="17" name="Elipse 16">
              <a:extLst>
                <a:ext uri="{FF2B5EF4-FFF2-40B4-BE49-F238E27FC236}">
                  <a16:creationId xmlns:a16="http://schemas.microsoft.com/office/drawing/2014/main" id="{E570CC95-871C-3DDE-4179-8A8A85CCFAC5}"/>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18" name="CuadroTexto 17">
              <a:extLst>
                <a:ext uri="{FF2B5EF4-FFF2-40B4-BE49-F238E27FC236}">
                  <a16:creationId xmlns:a16="http://schemas.microsoft.com/office/drawing/2014/main" id="{869CA8D1-0C88-12CA-6A0B-0CF588E8CE20}"/>
                </a:ext>
              </a:extLst>
            </p:cNvPr>
            <p:cNvSpPr txBox="1"/>
            <p:nvPr/>
          </p:nvSpPr>
          <p:spPr>
            <a:xfrm>
              <a:off x="-543548" y="2562847"/>
              <a:ext cx="447559" cy="261610"/>
            </a:xfrm>
            <a:prstGeom prst="rect">
              <a:avLst/>
            </a:prstGeom>
            <a:noFill/>
          </p:spPr>
          <p:txBody>
            <a:bodyPr wrap="none" rtlCol="0">
              <a:spAutoFit/>
            </a:bodyPr>
            <a:lstStyle/>
            <a:p>
              <a:pPr algn="ctr"/>
              <a:r>
                <a:rPr lang="es-MX" sz="1100" b="1">
                  <a:solidFill>
                    <a:schemeClr val="bg1"/>
                  </a:solidFill>
                  <a:latin typeface="Trebuchet MS" panose="020B0603020202020204" pitchFamily="34" charset="0"/>
                </a:rPr>
                <a:t>16%</a:t>
              </a:r>
            </a:p>
          </p:txBody>
        </p:sp>
      </p:grpSp>
      <p:grpSp>
        <p:nvGrpSpPr>
          <p:cNvPr id="19" name="Grupo 18">
            <a:extLst>
              <a:ext uri="{FF2B5EF4-FFF2-40B4-BE49-F238E27FC236}">
                <a16:creationId xmlns:a16="http://schemas.microsoft.com/office/drawing/2014/main" id="{58C1E26A-4EF3-0E6C-698E-71090D43BEC6}"/>
              </a:ext>
            </a:extLst>
          </p:cNvPr>
          <p:cNvGrpSpPr/>
          <p:nvPr/>
        </p:nvGrpSpPr>
        <p:grpSpPr>
          <a:xfrm>
            <a:off x="8676299" y="2012949"/>
            <a:ext cx="364203" cy="324000"/>
            <a:chOff x="-501870" y="2531652"/>
            <a:chExt cx="364203" cy="324000"/>
          </a:xfrm>
        </p:grpSpPr>
        <p:sp>
          <p:nvSpPr>
            <p:cNvPr id="20" name="Elipse 19">
              <a:extLst>
                <a:ext uri="{FF2B5EF4-FFF2-40B4-BE49-F238E27FC236}">
                  <a16:creationId xmlns:a16="http://schemas.microsoft.com/office/drawing/2014/main" id="{D5FFFFDA-EDC6-F47E-41F3-601682145634}"/>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21" name="CuadroTexto 20">
              <a:extLst>
                <a:ext uri="{FF2B5EF4-FFF2-40B4-BE49-F238E27FC236}">
                  <a16:creationId xmlns:a16="http://schemas.microsoft.com/office/drawing/2014/main" id="{23EA2650-743B-CB4C-41E6-DFAE11B926EE}"/>
                </a:ext>
              </a:extLst>
            </p:cNvPr>
            <p:cNvSpPr txBox="1"/>
            <p:nvPr/>
          </p:nvSpPr>
          <p:spPr>
            <a:xfrm>
              <a:off x="-501870" y="2562847"/>
              <a:ext cx="364203" cy="261610"/>
            </a:xfrm>
            <a:prstGeom prst="rect">
              <a:avLst/>
            </a:prstGeom>
            <a:noFill/>
          </p:spPr>
          <p:txBody>
            <a:bodyPr wrap="none" rtlCol="0">
              <a:spAutoFit/>
            </a:bodyPr>
            <a:lstStyle/>
            <a:p>
              <a:pPr algn="ctr"/>
              <a:r>
                <a:rPr lang="es-MX" sz="1100" b="1">
                  <a:solidFill>
                    <a:schemeClr val="bg1"/>
                  </a:solidFill>
                  <a:latin typeface="Trebuchet MS" panose="020B0603020202020204" pitchFamily="34" charset="0"/>
                </a:rPr>
                <a:t>3%</a:t>
              </a:r>
            </a:p>
          </p:txBody>
        </p:sp>
      </p:grpSp>
      <p:grpSp>
        <p:nvGrpSpPr>
          <p:cNvPr id="22" name="Grupo 21">
            <a:extLst>
              <a:ext uri="{FF2B5EF4-FFF2-40B4-BE49-F238E27FC236}">
                <a16:creationId xmlns:a16="http://schemas.microsoft.com/office/drawing/2014/main" id="{2871F85E-FE28-97C1-79BE-0CD1AD9E87F7}"/>
              </a:ext>
            </a:extLst>
          </p:cNvPr>
          <p:cNvGrpSpPr/>
          <p:nvPr/>
        </p:nvGrpSpPr>
        <p:grpSpPr>
          <a:xfrm>
            <a:off x="8624015" y="2648367"/>
            <a:ext cx="364203" cy="324000"/>
            <a:chOff x="-501870" y="2531652"/>
            <a:chExt cx="364203" cy="324000"/>
          </a:xfrm>
        </p:grpSpPr>
        <p:sp>
          <p:nvSpPr>
            <p:cNvPr id="23" name="Elipse 22">
              <a:extLst>
                <a:ext uri="{FF2B5EF4-FFF2-40B4-BE49-F238E27FC236}">
                  <a16:creationId xmlns:a16="http://schemas.microsoft.com/office/drawing/2014/main" id="{0B677CF7-B712-8AAA-CC62-4E62E031E686}"/>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24" name="CuadroTexto 23">
              <a:extLst>
                <a:ext uri="{FF2B5EF4-FFF2-40B4-BE49-F238E27FC236}">
                  <a16:creationId xmlns:a16="http://schemas.microsoft.com/office/drawing/2014/main" id="{84BF4F56-4319-33B3-4BE9-20D1908F6246}"/>
                </a:ext>
              </a:extLst>
            </p:cNvPr>
            <p:cNvSpPr txBox="1"/>
            <p:nvPr/>
          </p:nvSpPr>
          <p:spPr>
            <a:xfrm>
              <a:off x="-501870" y="2562847"/>
              <a:ext cx="364203"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4%</a:t>
              </a:r>
            </a:p>
          </p:txBody>
        </p:sp>
      </p:grpSp>
      <p:grpSp>
        <p:nvGrpSpPr>
          <p:cNvPr id="25" name="Grupo 24">
            <a:extLst>
              <a:ext uri="{FF2B5EF4-FFF2-40B4-BE49-F238E27FC236}">
                <a16:creationId xmlns:a16="http://schemas.microsoft.com/office/drawing/2014/main" id="{4FAF0090-EA1C-20DC-AA62-65ADC03E7538}"/>
              </a:ext>
            </a:extLst>
          </p:cNvPr>
          <p:cNvGrpSpPr/>
          <p:nvPr/>
        </p:nvGrpSpPr>
        <p:grpSpPr>
          <a:xfrm>
            <a:off x="8666760" y="4081687"/>
            <a:ext cx="364203" cy="324000"/>
            <a:chOff x="-501870" y="2531652"/>
            <a:chExt cx="364203" cy="324000"/>
          </a:xfrm>
        </p:grpSpPr>
        <p:sp>
          <p:nvSpPr>
            <p:cNvPr id="26" name="Elipse 25">
              <a:extLst>
                <a:ext uri="{FF2B5EF4-FFF2-40B4-BE49-F238E27FC236}">
                  <a16:creationId xmlns:a16="http://schemas.microsoft.com/office/drawing/2014/main" id="{87295BBF-9DCF-159F-57B6-64E3FE15A2F3}"/>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27" name="CuadroTexto 26">
              <a:extLst>
                <a:ext uri="{FF2B5EF4-FFF2-40B4-BE49-F238E27FC236}">
                  <a16:creationId xmlns:a16="http://schemas.microsoft.com/office/drawing/2014/main" id="{ADC81681-88D7-A810-970E-F78CC3E5A74C}"/>
                </a:ext>
              </a:extLst>
            </p:cNvPr>
            <p:cNvSpPr txBox="1"/>
            <p:nvPr/>
          </p:nvSpPr>
          <p:spPr>
            <a:xfrm>
              <a:off x="-501870" y="2562847"/>
              <a:ext cx="364203"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2%</a:t>
              </a:r>
            </a:p>
          </p:txBody>
        </p:sp>
      </p:grpSp>
      <p:grpSp>
        <p:nvGrpSpPr>
          <p:cNvPr id="28" name="Grupo 27">
            <a:extLst>
              <a:ext uri="{FF2B5EF4-FFF2-40B4-BE49-F238E27FC236}">
                <a16:creationId xmlns:a16="http://schemas.microsoft.com/office/drawing/2014/main" id="{99095C3B-1E32-07B1-101E-D670B6614356}"/>
              </a:ext>
            </a:extLst>
          </p:cNvPr>
          <p:cNvGrpSpPr/>
          <p:nvPr/>
        </p:nvGrpSpPr>
        <p:grpSpPr>
          <a:xfrm>
            <a:off x="8679101" y="4971673"/>
            <a:ext cx="364202" cy="324000"/>
            <a:chOff x="-501870" y="2531652"/>
            <a:chExt cx="364202" cy="324000"/>
          </a:xfrm>
        </p:grpSpPr>
        <p:sp>
          <p:nvSpPr>
            <p:cNvPr id="29" name="Elipse 28">
              <a:extLst>
                <a:ext uri="{FF2B5EF4-FFF2-40B4-BE49-F238E27FC236}">
                  <a16:creationId xmlns:a16="http://schemas.microsoft.com/office/drawing/2014/main" id="{A6C6A29A-8BDB-F77A-1280-88ADA3A726A7}"/>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30" name="CuadroTexto 29">
              <a:extLst>
                <a:ext uri="{FF2B5EF4-FFF2-40B4-BE49-F238E27FC236}">
                  <a16:creationId xmlns:a16="http://schemas.microsoft.com/office/drawing/2014/main" id="{8A6C12AB-15F6-ED0C-4D6E-076E9A305507}"/>
                </a:ext>
              </a:extLst>
            </p:cNvPr>
            <p:cNvSpPr txBox="1"/>
            <p:nvPr/>
          </p:nvSpPr>
          <p:spPr>
            <a:xfrm>
              <a:off x="-501870" y="2562847"/>
              <a:ext cx="364202"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7%</a:t>
              </a:r>
            </a:p>
          </p:txBody>
        </p:sp>
      </p:grpSp>
      <p:grpSp>
        <p:nvGrpSpPr>
          <p:cNvPr id="31" name="Grupo 30">
            <a:extLst>
              <a:ext uri="{FF2B5EF4-FFF2-40B4-BE49-F238E27FC236}">
                <a16:creationId xmlns:a16="http://schemas.microsoft.com/office/drawing/2014/main" id="{49DF0585-B2B7-A449-C325-7A3876688D1E}"/>
              </a:ext>
            </a:extLst>
          </p:cNvPr>
          <p:cNvGrpSpPr/>
          <p:nvPr/>
        </p:nvGrpSpPr>
        <p:grpSpPr>
          <a:xfrm>
            <a:off x="4809164" y="2856338"/>
            <a:ext cx="447559" cy="324000"/>
            <a:chOff x="-543548" y="2531652"/>
            <a:chExt cx="447559" cy="324000"/>
          </a:xfrm>
        </p:grpSpPr>
        <p:sp>
          <p:nvSpPr>
            <p:cNvPr id="32" name="Elipse 31">
              <a:extLst>
                <a:ext uri="{FF2B5EF4-FFF2-40B4-BE49-F238E27FC236}">
                  <a16:creationId xmlns:a16="http://schemas.microsoft.com/office/drawing/2014/main" id="{6D23DF63-D99A-B0F8-3253-E05108046AF7}"/>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33" name="CuadroTexto 32">
              <a:extLst>
                <a:ext uri="{FF2B5EF4-FFF2-40B4-BE49-F238E27FC236}">
                  <a16:creationId xmlns:a16="http://schemas.microsoft.com/office/drawing/2014/main" id="{B3537186-5046-95CA-5899-BE0F5551CACD}"/>
                </a:ext>
              </a:extLst>
            </p:cNvPr>
            <p:cNvSpPr txBox="1"/>
            <p:nvPr/>
          </p:nvSpPr>
          <p:spPr>
            <a:xfrm>
              <a:off x="-543548" y="2562847"/>
              <a:ext cx="447559"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65%</a:t>
              </a:r>
            </a:p>
          </p:txBody>
        </p:sp>
      </p:grpSp>
      <p:grpSp>
        <p:nvGrpSpPr>
          <p:cNvPr id="34" name="Grupo 33">
            <a:extLst>
              <a:ext uri="{FF2B5EF4-FFF2-40B4-BE49-F238E27FC236}">
                <a16:creationId xmlns:a16="http://schemas.microsoft.com/office/drawing/2014/main" id="{CA07301F-37C7-2C04-CC07-741BD180BA57}"/>
              </a:ext>
            </a:extLst>
          </p:cNvPr>
          <p:cNvGrpSpPr/>
          <p:nvPr/>
        </p:nvGrpSpPr>
        <p:grpSpPr>
          <a:xfrm>
            <a:off x="7425193" y="2856338"/>
            <a:ext cx="447559" cy="324000"/>
            <a:chOff x="-543548" y="2531652"/>
            <a:chExt cx="447559" cy="324000"/>
          </a:xfrm>
        </p:grpSpPr>
        <p:sp>
          <p:nvSpPr>
            <p:cNvPr id="35" name="Elipse 34">
              <a:extLst>
                <a:ext uri="{FF2B5EF4-FFF2-40B4-BE49-F238E27FC236}">
                  <a16:creationId xmlns:a16="http://schemas.microsoft.com/office/drawing/2014/main" id="{548FA878-C5B0-CDB5-ED8A-0F54D374F4B6}"/>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36" name="CuadroTexto 35">
              <a:extLst>
                <a:ext uri="{FF2B5EF4-FFF2-40B4-BE49-F238E27FC236}">
                  <a16:creationId xmlns:a16="http://schemas.microsoft.com/office/drawing/2014/main" id="{9FDE0A5D-4D78-D704-0DCF-4E3F143AD0B1}"/>
                </a:ext>
              </a:extLst>
            </p:cNvPr>
            <p:cNvSpPr txBox="1"/>
            <p:nvPr/>
          </p:nvSpPr>
          <p:spPr>
            <a:xfrm>
              <a:off x="-543548" y="2562847"/>
              <a:ext cx="447559"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35%</a:t>
              </a:r>
            </a:p>
          </p:txBody>
        </p:sp>
      </p:grpSp>
      <p:sp>
        <p:nvSpPr>
          <p:cNvPr id="37" name="Elipse 36">
            <a:extLst>
              <a:ext uri="{FF2B5EF4-FFF2-40B4-BE49-F238E27FC236}">
                <a16:creationId xmlns:a16="http://schemas.microsoft.com/office/drawing/2014/main" id="{2FE0B840-6B30-6B37-A25D-374E4E55C5FF}"/>
              </a:ext>
            </a:extLst>
          </p:cNvPr>
          <p:cNvSpPr/>
          <p:nvPr/>
        </p:nvSpPr>
        <p:spPr>
          <a:xfrm>
            <a:off x="9949898" y="5880041"/>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CuadroTexto 37">
            <a:extLst>
              <a:ext uri="{FF2B5EF4-FFF2-40B4-BE49-F238E27FC236}">
                <a16:creationId xmlns:a16="http://schemas.microsoft.com/office/drawing/2014/main" id="{A5FD3AAF-56C6-22A5-D036-32A0AC95F43A}"/>
              </a:ext>
            </a:extLst>
          </p:cNvPr>
          <p:cNvSpPr txBox="1"/>
          <p:nvPr/>
        </p:nvSpPr>
        <p:spPr>
          <a:xfrm>
            <a:off x="9917087" y="5828653"/>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a:ln>
                <a:noFill/>
              </a:ln>
              <a:solidFill>
                <a:srgbClr val="FFCC00"/>
              </a:solidFill>
              <a:effectLst/>
              <a:uLnTx/>
              <a:uFillTx/>
              <a:latin typeface="Trebuchet MS" panose="020B0603020202020204" pitchFamily="34" charset="0"/>
              <a:ea typeface="+mn-ea"/>
              <a:cs typeface="+mn-cs"/>
            </a:endParaRPr>
          </a:p>
        </p:txBody>
      </p:sp>
      <p:grpSp>
        <p:nvGrpSpPr>
          <p:cNvPr id="41" name="Grupo 40">
            <a:extLst>
              <a:ext uri="{FF2B5EF4-FFF2-40B4-BE49-F238E27FC236}">
                <a16:creationId xmlns:a16="http://schemas.microsoft.com/office/drawing/2014/main" id="{1390FD63-E8C7-84DC-2051-6201B06BBB57}"/>
              </a:ext>
            </a:extLst>
          </p:cNvPr>
          <p:cNvGrpSpPr/>
          <p:nvPr/>
        </p:nvGrpSpPr>
        <p:grpSpPr>
          <a:xfrm>
            <a:off x="9949898" y="5543224"/>
            <a:ext cx="2136110" cy="276999"/>
            <a:chOff x="162372" y="5287823"/>
            <a:chExt cx="2136110" cy="276999"/>
          </a:xfrm>
        </p:grpSpPr>
        <p:sp>
          <p:nvSpPr>
            <p:cNvPr id="48" name="CuadroTexto 47">
              <a:extLst>
                <a:ext uri="{FF2B5EF4-FFF2-40B4-BE49-F238E27FC236}">
                  <a16:creationId xmlns:a16="http://schemas.microsoft.com/office/drawing/2014/main" id="{1C1EE29E-2DE0-D208-632E-69FE1BD0F96E}"/>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55" name="Elipse 54">
              <a:extLst>
                <a:ext uri="{FF2B5EF4-FFF2-40B4-BE49-F238E27FC236}">
                  <a16:creationId xmlns:a16="http://schemas.microsoft.com/office/drawing/2014/main" id="{FFB8403D-1800-7C8F-7350-0EC97E77150A}"/>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 name="Elipse 3">
            <a:extLst>
              <a:ext uri="{FF2B5EF4-FFF2-40B4-BE49-F238E27FC236}">
                <a16:creationId xmlns:a16="http://schemas.microsoft.com/office/drawing/2014/main" id="{0E5FAEFB-EDC3-4F57-2C3A-4A2765366C45}"/>
              </a:ext>
            </a:extLst>
          </p:cNvPr>
          <p:cNvSpPr>
            <a:spLocks noChangeAspect="1"/>
          </p:cNvSpPr>
          <p:nvPr/>
        </p:nvSpPr>
        <p:spPr>
          <a:xfrm>
            <a:off x="8303255" y="3034001"/>
            <a:ext cx="468167" cy="46816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400">
              <a:latin typeface="Trebuchet MS" panose="020B0603020202020204" pitchFamily="34" charset="0"/>
            </a:endParaRPr>
          </a:p>
        </p:txBody>
      </p:sp>
      <p:sp>
        <p:nvSpPr>
          <p:cNvPr id="5" name="CuadroTexto 4">
            <a:extLst>
              <a:ext uri="{FF2B5EF4-FFF2-40B4-BE49-F238E27FC236}">
                <a16:creationId xmlns:a16="http://schemas.microsoft.com/office/drawing/2014/main" id="{C2752CD9-BE95-4DC8-E63D-FECDAF0F2DB1}"/>
              </a:ext>
            </a:extLst>
          </p:cNvPr>
          <p:cNvSpPr txBox="1"/>
          <p:nvPr/>
        </p:nvSpPr>
        <p:spPr>
          <a:xfrm>
            <a:off x="8330390" y="3114196"/>
            <a:ext cx="413896" cy="307777"/>
          </a:xfrm>
          <a:prstGeom prst="rect">
            <a:avLst/>
          </a:prstGeom>
          <a:noFill/>
        </p:spPr>
        <p:txBody>
          <a:bodyPr wrap="none" rtlCol="0">
            <a:spAutoFit/>
          </a:bodyPr>
          <a:lstStyle/>
          <a:p>
            <a:pPr algn="ctr"/>
            <a:r>
              <a:rPr lang="es-MX" sz="1400" b="1">
                <a:solidFill>
                  <a:schemeClr val="bg1"/>
                </a:solidFill>
                <a:latin typeface="Trebuchet MS" panose="020B0603020202020204" pitchFamily="34" charset="0"/>
              </a:rPr>
              <a:t>1%</a:t>
            </a:r>
            <a:endParaRPr lang="es-MX" sz="2000" b="1">
              <a:solidFill>
                <a:schemeClr val="bg1"/>
              </a:solidFill>
              <a:latin typeface="Trebuchet MS" panose="020B0603020202020204" pitchFamily="34" charset="0"/>
            </a:endParaRPr>
          </a:p>
        </p:txBody>
      </p:sp>
      <p:grpSp>
        <p:nvGrpSpPr>
          <p:cNvPr id="6" name="Grupo 5">
            <a:extLst>
              <a:ext uri="{FF2B5EF4-FFF2-40B4-BE49-F238E27FC236}">
                <a16:creationId xmlns:a16="http://schemas.microsoft.com/office/drawing/2014/main" id="{EB79739A-3C49-93AF-9F3F-58A9EE2C04E9}"/>
              </a:ext>
            </a:extLst>
          </p:cNvPr>
          <p:cNvGrpSpPr/>
          <p:nvPr/>
        </p:nvGrpSpPr>
        <p:grpSpPr>
          <a:xfrm>
            <a:off x="8656197" y="3299873"/>
            <a:ext cx="364203" cy="324000"/>
            <a:chOff x="-501870" y="2531652"/>
            <a:chExt cx="364203" cy="324000"/>
          </a:xfrm>
        </p:grpSpPr>
        <p:sp>
          <p:nvSpPr>
            <p:cNvPr id="7" name="Elipse 6">
              <a:extLst>
                <a:ext uri="{FF2B5EF4-FFF2-40B4-BE49-F238E27FC236}">
                  <a16:creationId xmlns:a16="http://schemas.microsoft.com/office/drawing/2014/main" id="{8D82DAC6-1FFB-851B-13B6-188BE01BB07C}"/>
                </a:ext>
              </a:extLst>
            </p:cNvPr>
            <p:cNvSpPr/>
            <p:nvPr/>
          </p:nvSpPr>
          <p:spPr>
            <a:xfrm>
              <a:off x="-481769" y="2531652"/>
              <a:ext cx="324000" cy="324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b="1"/>
            </a:p>
          </p:txBody>
        </p:sp>
        <p:sp>
          <p:nvSpPr>
            <p:cNvPr id="56" name="CuadroTexto 55">
              <a:extLst>
                <a:ext uri="{FF2B5EF4-FFF2-40B4-BE49-F238E27FC236}">
                  <a16:creationId xmlns:a16="http://schemas.microsoft.com/office/drawing/2014/main" id="{C6113929-620B-5AC3-0EC6-F65E61AB0BCB}"/>
                </a:ext>
              </a:extLst>
            </p:cNvPr>
            <p:cNvSpPr txBox="1"/>
            <p:nvPr/>
          </p:nvSpPr>
          <p:spPr>
            <a:xfrm>
              <a:off x="-501870" y="2562847"/>
              <a:ext cx="364203" cy="261610"/>
            </a:xfrm>
            <a:prstGeom prst="rect">
              <a:avLst/>
            </a:prstGeom>
            <a:noFill/>
          </p:spPr>
          <p:txBody>
            <a:bodyPr wrap="none" rtlCol="0">
              <a:spAutoFit/>
            </a:bodyPr>
            <a:lstStyle/>
            <a:p>
              <a:pPr algn="ctr"/>
              <a:r>
                <a:rPr lang="es-MX" sz="1100" b="1" dirty="0">
                  <a:solidFill>
                    <a:schemeClr val="bg1"/>
                  </a:solidFill>
                  <a:latin typeface="Trebuchet MS" panose="020B0603020202020204" pitchFamily="34" charset="0"/>
                </a:rPr>
                <a:t>3%</a:t>
              </a:r>
            </a:p>
          </p:txBody>
        </p:sp>
      </p:grpSp>
    </p:spTree>
    <p:extLst>
      <p:ext uri="{BB962C8B-B14F-4D97-AF65-F5344CB8AC3E}">
        <p14:creationId xmlns:p14="http://schemas.microsoft.com/office/powerpoint/2010/main" val="586686356"/>
      </p:ext>
    </p:extLst>
  </p:cSld>
  <p:clrMapOvr>
    <a:masterClrMapping/>
  </p:clrMapOvr>
  <mc:AlternateContent xmlns:mc="http://schemas.openxmlformats.org/markup-compatibility/2006" xmlns:p14="http://schemas.microsoft.com/office/powerpoint/2010/main">
    <mc:Choice Requires="p14">
      <p:transition spd="slow" p14:dur="2000" advTm="936"/>
    </mc:Choice>
    <mc:Fallback xmlns="">
      <p:transition spd="slow" advTm="93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uadroTexto 31">
            <a:extLst>
              <a:ext uri="{FF2B5EF4-FFF2-40B4-BE49-F238E27FC236}">
                <a16:creationId xmlns:a16="http://schemas.microsoft.com/office/drawing/2014/main" id="{E78E766F-466E-4EA3-91B6-8CAD077CE89D}"/>
              </a:ext>
            </a:extLst>
          </p:cNvPr>
          <p:cNvSpPr txBox="1"/>
          <p:nvPr/>
        </p:nvSpPr>
        <p:spPr>
          <a:xfrm>
            <a:off x="574486" y="0"/>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Segmentación por actividad principal.</a:t>
            </a:r>
          </a:p>
        </p:txBody>
      </p:sp>
      <p:pic>
        <p:nvPicPr>
          <p:cNvPr id="58" name="Gráfico 57">
            <a:extLst>
              <a:ext uri="{FF2B5EF4-FFF2-40B4-BE49-F238E27FC236}">
                <a16:creationId xmlns:a16="http://schemas.microsoft.com/office/drawing/2014/main" id="{69965168-4DBD-4E0F-B9F0-23179D06BE6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1646" y="3376909"/>
            <a:ext cx="399420" cy="431743"/>
          </a:xfrm>
          <a:prstGeom prst="rect">
            <a:avLst/>
          </a:prstGeom>
        </p:spPr>
      </p:pic>
      <p:pic>
        <p:nvPicPr>
          <p:cNvPr id="59" name="Gráfico 58">
            <a:extLst>
              <a:ext uri="{FF2B5EF4-FFF2-40B4-BE49-F238E27FC236}">
                <a16:creationId xmlns:a16="http://schemas.microsoft.com/office/drawing/2014/main" id="{CEFA6E6F-8F95-4A4F-ABEA-7809D26137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5116" y="2354257"/>
            <a:ext cx="372480" cy="461665"/>
          </a:xfrm>
          <a:prstGeom prst="rect">
            <a:avLst/>
          </a:prstGeom>
        </p:spPr>
      </p:pic>
      <p:graphicFrame>
        <p:nvGraphicFramePr>
          <p:cNvPr id="16" name="Gráfico 15">
            <a:extLst>
              <a:ext uri="{FF2B5EF4-FFF2-40B4-BE49-F238E27FC236}">
                <a16:creationId xmlns:a16="http://schemas.microsoft.com/office/drawing/2014/main" id="{2F0505ED-60A7-FA46-8549-AA3F4F50860E}"/>
              </a:ext>
            </a:extLst>
          </p:cNvPr>
          <p:cNvGraphicFramePr/>
          <p:nvPr>
            <p:extLst>
              <p:ext uri="{D42A27DB-BD31-4B8C-83A1-F6EECF244321}">
                <p14:modId xmlns:p14="http://schemas.microsoft.com/office/powerpoint/2010/main" val="1470543391"/>
              </p:ext>
            </p:extLst>
          </p:nvPr>
        </p:nvGraphicFramePr>
        <p:xfrm>
          <a:off x="1356752" y="2149752"/>
          <a:ext cx="9758289" cy="2908632"/>
        </p:xfrm>
        <a:graphic>
          <a:graphicData uri="http://schemas.openxmlformats.org/drawingml/2006/chart">
            <c:chart xmlns:c="http://schemas.openxmlformats.org/drawingml/2006/chart" xmlns:r="http://schemas.openxmlformats.org/officeDocument/2006/relationships" r:id="rId7"/>
          </a:graphicData>
        </a:graphic>
      </p:graphicFrame>
      <p:pic>
        <p:nvPicPr>
          <p:cNvPr id="2052" name="Picture 4">
            <a:extLst>
              <a:ext uri="{FF2B5EF4-FFF2-40B4-BE49-F238E27FC236}">
                <a16:creationId xmlns:a16="http://schemas.microsoft.com/office/drawing/2014/main" id="{C241DFB5-C463-E89E-C203-A7185CE576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356" y="4350183"/>
            <a:ext cx="432000" cy="432000"/>
          </a:xfrm>
          <a:prstGeom prst="ellipse">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11FEE68-33FE-C087-5893-5A0C50A091C5}"/>
              </a:ext>
            </a:extLst>
          </p:cNvPr>
          <p:cNvSpPr txBox="1"/>
          <p:nvPr/>
        </p:nvSpPr>
        <p:spPr>
          <a:xfrm>
            <a:off x="5104672" y="1735357"/>
            <a:ext cx="1061061" cy="276999"/>
          </a:xfrm>
          <a:prstGeom prst="rect">
            <a:avLst/>
          </a:prstGeom>
          <a:noFill/>
        </p:spPr>
        <p:txBody>
          <a:bodyPr wrap="none" rtlCol="0">
            <a:spAutoFit/>
          </a:bodyPr>
          <a:lstStyle/>
          <a:p>
            <a:pPr algn="ctr"/>
            <a:r>
              <a:rPr lang="es-MX" sz="1200" dirty="0">
                <a:solidFill>
                  <a:srgbClr val="10213B"/>
                </a:solidFill>
                <a:latin typeface="Trebuchet MS" panose="020B0703020202090204" pitchFamily="34" charset="0"/>
              </a:rPr>
              <a:t>(A) Alemania</a:t>
            </a:r>
          </a:p>
        </p:txBody>
      </p:sp>
      <p:sp>
        <p:nvSpPr>
          <p:cNvPr id="9" name="CuadroTexto 8">
            <a:extLst>
              <a:ext uri="{FF2B5EF4-FFF2-40B4-BE49-F238E27FC236}">
                <a16:creationId xmlns:a16="http://schemas.microsoft.com/office/drawing/2014/main" id="{475F7A0F-8039-75AA-6657-40626AE5C27E}"/>
              </a:ext>
            </a:extLst>
          </p:cNvPr>
          <p:cNvSpPr txBox="1"/>
          <p:nvPr/>
        </p:nvSpPr>
        <p:spPr>
          <a:xfrm>
            <a:off x="7968524" y="1725306"/>
            <a:ext cx="1468671" cy="276999"/>
          </a:xfrm>
          <a:prstGeom prst="rect">
            <a:avLst/>
          </a:prstGeom>
          <a:noFill/>
        </p:spPr>
        <p:txBody>
          <a:bodyPr wrap="none" rtlCol="0">
            <a:spAutoFit/>
          </a:bodyPr>
          <a:lstStyle/>
          <a:p>
            <a:pPr algn="ctr"/>
            <a:r>
              <a:rPr lang="es-MX" sz="1200" dirty="0">
                <a:solidFill>
                  <a:srgbClr val="FFC000"/>
                </a:solidFill>
                <a:latin typeface="Trebuchet MS" panose="020B0703020202090204" pitchFamily="34" charset="0"/>
              </a:rPr>
              <a:t>(B) Otros orígenes </a:t>
            </a:r>
          </a:p>
        </p:txBody>
      </p:sp>
      <p:sp>
        <p:nvSpPr>
          <p:cNvPr id="14" name="CuadroTexto 13">
            <a:extLst>
              <a:ext uri="{FF2B5EF4-FFF2-40B4-BE49-F238E27FC236}">
                <a16:creationId xmlns:a16="http://schemas.microsoft.com/office/drawing/2014/main" id="{8C606B7B-7DF7-2C5E-9CB4-1E5FF4664C8D}"/>
              </a:ext>
            </a:extLst>
          </p:cNvPr>
          <p:cNvSpPr txBox="1"/>
          <p:nvPr/>
        </p:nvSpPr>
        <p:spPr>
          <a:xfrm>
            <a:off x="5988992" y="4339850"/>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5" name="CuadroTexto 14">
            <a:extLst>
              <a:ext uri="{FF2B5EF4-FFF2-40B4-BE49-F238E27FC236}">
                <a16:creationId xmlns:a16="http://schemas.microsoft.com/office/drawing/2014/main" id="{DE526EB2-D90B-AEBF-BA51-7B434A975646}"/>
              </a:ext>
            </a:extLst>
          </p:cNvPr>
          <p:cNvSpPr txBox="1"/>
          <p:nvPr/>
        </p:nvSpPr>
        <p:spPr>
          <a:xfrm>
            <a:off x="9085133" y="3741095"/>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703020202090204" pitchFamily="34" charset="0"/>
              </a:rPr>
              <a:t>A</a:t>
            </a:r>
            <a:endPar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endParaRPr>
          </a:p>
        </p:txBody>
      </p:sp>
      <p:sp>
        <p:nvSpPr>
          <p:cNvPr id="18" name="CuadroTexto 17">
            <a:extLst>
              <a:ext uri="{FF2B5EF4-FFF2-40B4-BE49-F238E27FC236}">
                <a16:creationId xmlns:a16="http://schemas.microsoft.com/office/drawing/2014/main" id="{59478B14-5580-5B06-928F-2F73D3D08550}"/>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a:t>
            </a:r>
            <a:r>
              <a:rPr lang="es-ES" sz="1600" dirty="0">
                <a:solidFill>
                  <a:srgbClr val="000000"/>
                </a:solidFill>
                <a:latin typeface="Trebuchet MS"/>
                <a:cs typeface="Calibri"/>
              </a:rPr>
              <a:t>un</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 vuelo </a:t>
            </a:r>
            <a:r>
              <a:rPr lang="es-ES" sz="1600" dirty="0">
                <a:solidFill>
                  <a:srgbClr val="000000"/>
                </a:solidFill>
                <a:latin typeface="Trebuchet MS"/>
                <a:cs typeface="Calibri"/>
              </a:rPr>
              <a:t>directo a Alemania destacan significativamente por interesarse en actividades de naturaleza acuática, en contraste con los visitantes de otros orígenes los cuales destacan por mostrar mayor interés en actividades de naturaleza terrestre u otras actividades no relacionadas con la naturaleza.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19" name="Rectángulo: esquinas redondeadas 32">
            <a:extLst>
              <a:ext uri="{FF2B5EF4-FFF2-40B4-BE49-F238E27FC236}">
                <a16:creationId xmlns:a16="http://schemas.microsoft.com/office/drawing/2014/main" id="{E15D931C-D27A-51C3-D483-F3E31E3F00F3}"/>
              </a:ext>
            </a:extLst>
          </p:cNvPr>
          <p:cNvSpPr/>
          <p:nvPr/>
        </p:nvSpPr>
        <p:spPr>
          <a:xfrm rot="5400000">
            <a:off x="3901936" y="2668038"/>
            <a:ext cx="3557664" cy="155980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9925F7A2-ECE2-542F-AD6D-F791FF1F487D}"/>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2" name="Rectángulo 1">
            <a:extLst>
              <a:ext uri="{FF2B5EF4-FFF2-40B4-BE49-F238E27FC236}">
                <a16:creationId xmlns:a16="http://schemas.microsoft.com/office/drawing/2014/main" id="{E56CB013-8FCB-0B9C-C42F-5692B9800D3A}"/>
              </a:ext>
            </a:extLst>
          </p:cNvPr>
          <p:cNvSpPr/>
          <p:nvPr/>
        </p:nvSpPr>
        <p:spPr>
          <a:xfrm>
            <a:off x="67184" y="5681724"/>
            <a:ext cx="5037488"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rPr>
              <a:t>P2. ¿Y cuál actividad fue más importante al momento de elegir el destino? </a:t>
            </a:r>
            <a:endParaRPr lang="es-MX" sz="1100">
              <a:solidFill>
                <a:srgbClr val="414141"/>
              </a:solidFill>
              <a:latin typeface="Trebuchet MS" panose="020B0603020202020204" pitchFamily="34" charset="0"/>
            </a:endParaRPr>
          </a:p>
        </p:txBody>
      </p:sp>
      <p:sp>
        <p:nvSpPr>
          <p:cNvPr id="10" name="CuadroTexto 9">
            <a:extLst>
              <a:ext uri="{FF2B5EF4-FFF2-40B4-BE49-F238E27FC236}">
                <a16:creationId xmlns:a16="http://schemas.microsoft.com/office/drawing/2014/main" id="{05B1821F-86FE-7AFC-DFDD-0A1C3A5A72A6}"/>
              </a:ext>
            </a:extLst>
          </p:cNvPr>
          <p:cNvSpPr txBox="1"/>
          <p:nvPr/>
        </p:nvSpPr>
        <p:spPr>
          <a:xfrm>
            <a:off x="9085133" y="2545676"/>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703020202090204" pitchFamily="34" charset="0"/>
              </a:rPr>
              <a:t>A</a:t>
            </a:r>
            <a:endPar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826912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Tabla 6">
            <a:extLst>
              <a:ext uri="{FF2B5EF4-FFF2-40B4-BE49-F238E27FC236}">
                <a16:creationId xmlns:a16="http://schemas.microsoft.com/office/drawing/2014/main" id="{8A232E66-8E40-4B6E-B644-0E082CFF8D13}"/>
              </a:ext>
            </a:extLst>
          </p:cNvPr>
          <p:cNvGraphicFramePr>
            <a:graphicFrameLocks noGrp="1"/>
          </p:cNvGraphicFramePr>
          <p:nvPr>
            <p:extLst>
              <p:ext uri="{D42A27DB-BD31-4B8C-83A1-F6EECF244321}">
                <p14:modId xmlns:p14="http://schemas.microsoft.com/office/powerpoint/2010/main" val="1475704031"/>
              </p:ext>
            </p:extLst>
          </p:nvPr>
        </p:nvGraphicFramePr>
        <p:xfrm>
          <a:off x="6579401" y="2331739"/>
          <a:ext cx="4525942" cy="548640"/>
        </p:xfrm>
        <a:graphic>
          <a:graphicData uri="http://schemas.openxmlformats.org/drawingml/2006/table">
            <a:tbl>
              <a:tblPr firstRow="1" bandRow="1">
                <a:tableStyleId>{5C22544A-7EE6-4342-B048-85BDC9FD1C3A}</a:tableStyleId>
              </a:tblPr>
              <a:tblGrid>
                <a:gridCol w="1825942">
                  <a:extLst>
                    <a:ext uri="{9D8B030D-6E8A-4147-A177-3AD203B41FA5}">
                      <a16:colId xmlns:a16="http://schemas.microsoft.com/office/drawing/2014/main" val="2033927952"/>
                    </a:ext>
                  </a:extLst>
                </a:gridCol>
                <a:gridCol w="1404000">
                  <a:extLst>
                    <a:ext uri="{9D8B030D-6E8A-4147-A177-3AD203B41FA5}">
                      <a16:colId xmlns:a16="http://schemas.microsoft.com/office/drawing/2014/main" val="2576742659"/>
                    </a:ext>
                  </a:extLst>
                </a:gridCol>
                <a:gridCol w="1296000">
                  <a:extLst>
                    <a:ext uri="{9D8B030D-6E8A-4147-A177-3AD203B41FA5}">
                      <a16:colId xmlns:a16="http://schemas.microsoft.com/office/drawing/2014/main" val="2122042777"/>
                    </a:ext>
                  </a:extLst>
                </a:gridCol>
              </a:tblGrid>
              <a:tr h="0">
                <a:tc>
                  <a:txBody>
                    <a:bodyPr/>
                    <a:lstStyle/>
                    <a:p>
                      <a:pPr marL="228600" marR="0" lvl="0" indent="-228600" algn="r" defTabSz="914400" rtl="0" eaLnBrk="1" fontAlgn="auto" latinLnBrk="0" hangingPunct="1">
                        <a:lnSpc>
                          <a:spcPct val="100000"/>
                        </a:lnSpc>
                        <a:spcBef>
                          <a:spcPts val="0"/>
                        </a:spcBef>
                        <a:spcAft>
                          <a:spcPts val="0"/>
                        </a:spcAft>
                        <a:buClrTx/>
                        <a:buSzTx/>
                        <a:buFontTx/>
                        <a:buAutoNum type="alphaUcParenBoth"/>
                        <a:tabLst/>
                        <a:defRPr/>
                      </a:pPr>
                      <a:r>
                        <a:rPr lang="es-MX" sz="1200" b="0">
                          <a:solidFill>
                            <a:srgbClr val="10213B"/>
                          </a:solidFill>
                          <a:latin typeface="Trebuchet MS" panose="020B0703020202090204" pitchFamily="34" charset="0"/>
                        </a:rPr>
                        <a:t>Alemania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100" b="0">
                          <a:solidFill>
                            <a:srgbClr val="2F5597"/>
                          </a:solidFill>
                          <a:latin typeface="Trebuchet MS" panose="020B0603020202020204" pitchFamily="34" charset="0"/>
                        </a:rPr>
                        <a:t>96%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100" b="0">
                          <a:solidFill>
                            <a:srgbClr val="2F5597"/>
                          </a:solidFill>
                          <a:latin typeface="Trebuchet MS" panose="020B0603020202020204" pitchFamily="34" charset="0"/>
                        </a:rPr>
                        <a:t>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1420874"/>
                  </a:ext>
                </a:extLst>
              </a:tr>
              <a:tr h="0">
                <a:tc>
                  <a:txBody>
                    <a:bodyPr/>
                    <a:lstStyle/>
                    <a:p>
                      <a:pPr algn="r"/>
                      <a:r>
                        <a:rPr lang="es-MX" sz="1200" b="0">
                          <a:solidFill>
                            <a:srgbClr val="FFC000"/>
                          </a:solidFill>
                          <a:latin typeface="Trebuchet MS" panose="020B0703020202090204" pitchFamily="34" charset="0"/>
                        </a:rPr>
                        <a:t>(B) Otros orígenes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100" b="0">
                          <a:solidFill>
                            <a:srgbClr val="FFC000"/>
                          </a:solidFill>
                          <a:latin typeface="Trebuchet MS" panose="020B0603020202020204" pitchFamily="34" charset="0"/>
                        </a:rPr>
                        <a:t>66%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100" b="0">
                          <a:solidFill>
                            <a:srgbClr val="FFC000"/>
                          </a:solidFill>
                          <a:latin typeface="Trebuchet MS" panose="020B0603020202020204" pitchFamily="34" charset="0"/>
                        </a:rPr>
                        <a:t>34%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91227797"/>
                  </a:ext>
                </a:extLst>
              </a:tr>
            </a:tbl>
          </a:graphicData>
        </a:graphic>
      </p:graphicFrame>
      <p:graphicFrame>
        <p:nvGraphicFramePr>
          <p:cNvPr id="58" name="Gráfico 57">
            <a:extLst>
              <a:ext uri="{FF2B5EF4-FFF2-40B4-BE49-F238E27FC236}">
                <a16:creationId xmlns:a16="http://schemas.microsoft.com/office/drawing/2014/main" id="{165F3D92-D3BA-0447-9082-323967A66D73}"/>
              </a:ext>
            </a:extLst>
          </p:cNvPr>
          <p:cNvGraphicFramePr/>
          <p:nvPr>
            <p:extLst>
              <p:ext uri="{D42A27DB-BD31-4B8C-83A1-F6EECF244321}">
                <p14:modId xmlns:p14="http://schemas.microsoft.com/office/powerpoint/2010/main" val="867521786"/>
              </p:ext>
            </p:extLst>
          </p:nvPr>
        </p:nvGraphicFramePr>
        <p:xfrm>
          <a:off x="7121238" y="4113556"/>
          <a:ext cx="2741941" cy="19034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a 6">
            <a:extLst>
              <a:ext uri="{FF2B5EF4-FFF2-40B4-BE49-F238E27FC236}">
                <a16:creationId xmlns:a16="http://schemas.microsoft.com/office/drawing/2014/main" id="{F3111A6D-32C2-72C9-B551-B223B0AEFFE7}"/>
              </a:ext>
            </a:extLst>
          </p:cNvPr>
          <p:cNvGraphicFramePr>
            <a:graphicFrameLocks noGrp="1"/>
          </p:cNvGraphicFramePr>
          <p:nvPr>
            <p:extLst>
              <p:ext uri="{D42A27DB-BD31-4B8C-83A1-F6EECF244321}">
                <p14:modId xmlns:p14="http://schemas.microsoft.com/office/powerpoint/2010/main" val="3737722593"/>
              </p:ext>
            </p:extLst>
          </p:nvPr>
        </p:nvGraphicFramePr>
        <p:xfrm>
          <a:off x="8306961" y="3928735"/>
          <a:ext cx="2345188" cy="1941795"/>
        </p:xfrm>
        <a:graphic>
          <a:graphicData uri="http://schemas.openxmlformats.org/drawingml/2006/table">
            <a:tbl>
              <a:tblPr firstRow="1" bandRow="1">
                <a:tableStyleId>{5C22544A-7EE6-4342-B048-85BDC9FD1C3A}</a:tableStyleId>
              </a:tblPr>
              <a:tblGrid>
                <a:gridCol w="1218586">
                  <a:extLst>
                    <a:ext uri="{9D8B030D-6E8A-4147-A177-3AD203B41FA5}">
                      <a16:colId xmlns:a16="http://schemas.microsoft.com/office/drawing/2014/main" val="627858468"/>
                    </a:ext>
                  </a:extLst>
                </a:gridCol>
                <a:gridCol w="1126602">
                  <a:extLst>
                    <a:ext uri="{9D8B030D-6E8A-4147-A177-3AD203B41FA5}">
                      <a16:colId xmlns:a16="http://schemas.microsoft.com/office/drawing/2014/main" val="2716755756"/>
                    </a:ext>
                  </a:extLst>
                </a:gridCol>
              </a:tblGrid>
              <a:tr h="362030">
                <a:tc>
                  <a:txBody>
                    <a:bodyPr/>
                    <a:lstStyle/>
                    <a:p>
                      <a:pPr marL="228600" indent="-228600" algn="ctr" rtl="0" fontAlgn="ctr">
                        <a:buAutoNum type="alphaUcParenBoth"/>
                      </a:pPr>
                      <a:r>
                        <a:rPr lang="es-MX" sz="1000" b="0" i="0" u="none" strike="noStrike">
                          <a:solidFill>
                            <a:srgbClr val="10213B"/>
                          </a:solidFill>
                          <a:effectLst/>
                          <a:latin typeface="Trebuchet MS" panose="020B0603020202020204" pitchFamily="34" charset="0"/>
                        </a:rPr>
                        <a:t>Alemania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ctr"/>
                      <a:r>
                        <a:rPr lang="es-MX" sz="1000" b="0" i="0" u="none" strike="noStrike">
                          <a:solidFill>
                            <a:srgbClr val="FFC000"/>
                          </a:solidFill>
                          <a:effectLst/>
                          <a:latin typeface="Trebuchet MS" panose="020B0603020202020204" pitchFamily="34" charset="0"/>
                        </a:rPr>
                        <a:t>(B) Otros orígenes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771070"/>
                  </a:ext>
                </a:extLst>
              </a:tr>
              <a:tr h="315953">
                <a:tc>
                  <a:txBody>
                    <a:bodyPr/>
                    <a:lstStyle/>
                    <a:p>
                      <a:pPr algn="ctr"/>
                      <a:endParaRPr lang="es-MX" sz="1200">
                        <a:solidFill>
                          <a:srgbClr val="2F5597"/>
                        </a:solidFill>
                        <a:latin typeface="Trebuchet MS" panose="020B0603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13%</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438428"/>
                  </a:ext>
                </a:extLst>
              </a:tr>
              <a:tr h="315953">
                <a:tc>
                  <a:txBody>
                    <a:bodyPr/>
                    <a:lstStyle/>
                    <a:p>
                      <a:pPr algn="ctr"/>
                      <a:endParaRPr lang="es-MX" sz="1200" dirty="0">
                        <a:solidFill>
                          <a:srgbClr val="2F5597"/>
                        </a:solidFill>
                        <a:latin typeface="Trebuchet MS" panose="020B0603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37%</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45011189"/>
                  </a:ext>
                </a:extLst>
              </a:tr>
              <a:tr h="315953">
                <a:tc>
                  <a:txBody>
                    <a:bodyPr/>
                    <a:lstStyle/>
                    <a:p>
                      <a:pPr algn="ctr"/>
                      <a:endParaRPr lang="es-MX" sz="1200">
                        <a:solidFill>
                          <a:srgbClr val="2F5597"/>
                        </a:solidFill>
                        <a:latin typeface="Trebuchet MS" panose="020B0603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23%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6614652"/>
                  </a:ext>
                </a:extLst>
              </a:tr>
              <a:tr h="315953">
                <a:tc>
                  <a:txBody>
                    <a:bodyPr/>
                    <a:lstStyle/>
                    <a:p>
                      <a:pPr algn="ctr"/>
                      <a:endParaRPr lang="es-MX" sz="1200">
                        <a:solidFill>
                          <a:srgbClr val="2F5597"/>
                        </a:solidFill>
                        <a:latin typeface="Trebuchet MS" panose="020B0603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14%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498116"/>
                  </a:ext>
                </a:extLst>
              </a:tr>
              <a:tr h="315953">
                <a:tc>
                  <a:txBody>
                    <a:bodyPr/>
                    <a:lstStyle/>
                    <a:p>
                      <a:pPr algn="ctr"/>
                      <a:endParaRPr lang="es-MX" sz="1200">
                        <a:solidFill>
                          <a:srgbClr val="2F5597"/>
                        </a:solidFill>
                        <a:latin typeface="Trebuchet MS" panose="020B0603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dirty="0">
                          <a:solidFill>
                            <a:srgbClr val="FFC000"/>
                          </a:solidFill>
                          <a:latin typeface="Trebuchet MS" panose="020B0603020202020204" pitchFamily="34" charset="0"/>
                          <a:ea typeface="+mn-ea"/>
                          <a:cs typeface="+mn-cs"/>
                        </a:rPr>
                        <a:t>13%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354454"/>
                  </a:ext>
                </a:extLst>
              </a:tr>
            </a:tbl>
          </a:graphicData>
        </a:graphic>
      </p:graphicFrame>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58477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PERFIL DEL TURISTA </a:t>
            </a:r>
          </a:p>
        </p:txBody>
      </p:sp>
      <p:sp>
        <p:nvSpPr>
          <p:cNvPr id="32" name="Rectángulo 3">
            <a:extLst>
              <a:ext uri="{FF2B5EF4-FFF2-40B4-BE49-F238E27FC236}">
                <a16:creationId xmlns:a16="http://schemas.microsoft.com/office/drawing/2014/main" id="{9305DC96-34E5-F446-AD2A-E2DF8EE23D47}"/>
              </a:ext>
            </a:extLst>
          </p:cNvPr>
          <p:cNvSpPr/>
          <p:nvPr/>
        </p:nvSpPr>
        <p:spPr>
          <a:xfrm>
            <a:off x="6518585" y="520446"/>
            <a:ext cx="4653055"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000000"/>
                </a:solidFill>
                <a:effectLst/>
                <a:uLnTx/>
                <a:uFillTx/>
                <a:latin typeface="Trebuchet MS"/>
                <a:ea typeface="MS PGothic"/>
                <a:cs typeface="Arial"/>
              </a:rPr>
              <a:t>La distribución de la muestra por nacionalidad fue la siguiente:</a:t>
            </a: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3" name="Rectángulo 5">
            <a:extLst>
              <a:ext uri="{FF2B5EF4-FFF2-40B4-BE49-F238E27FC236}">
                <a16:creationId xmlns:a16="http://schemas.microsoft.com/office/drawing/2014/main" id="{CF523DA0-43B2-7747-B266-287C42423CBD}"/>
              </a:ext>
            </a:extLst>
          </p:cNvPr>
          <p:cNvSpPr/>
          <p:nvPr/>
        </p:nvSpPr>
        <p:spPr>
          <a:xfrm>
            <a:off x="1742061" y="3548000"/>
            <a:ext cx="2985418"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srgbClr val="000000"/>
                </a:solidFill>
                <a:effectLst/>
                <a:uLnTx/>
                <a:uFillTx/>
                <a:latin typeface="Trebuchet MS"/>
                <a:ea typeface="MS PGothic"/>
                <a:cs typeface="Arial"/>
              </a:rPr>
              <a:t>Nivel socioeconómico*:</a:t>
            </a: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1" name="9 CuadroTexto">
            <a:extLst>
              <a:ext uri="{FF2B5EF4-FFF2-40B4-BE49-F238E27FC236}">
                <a16:creationId xmlns:a16="http://schemas.microsoft.com/office/drawing/2014/main" id="{A7DAB545-8ACF-7843-8C95-F9BFA2877F60}"/>
              </a:ext>
            </a:extLst>
          </p:cNvPr>
          <p:cNvSpPr txBox="1"/>
          <p:nvPr/>
        </p:nvSpPr>
        <p:spPr>
          <a:xfrm>
            <a:off x="63665" y="6003323"/>
            <a:ext cx="4465786" cy="244231"/>
          </a:xfrm>
          <a:prstGeom prst="rect">
            <a:avLst/>
          </a:prstGeom>
          <a:noFill/>
        </p:spPr>
        <p:txBody>
          <a:bodyPr wrap="square" lIns="91440" tIns="45720" rIns="91440" bIns="45720" anchor="t">
            <a:spAutoFit/>
          </a:bodyPr>
          <a:lstStyle/>
          <a:p>
            <a:pPr eaLnBrk="0" fontAlgn="base" hangingPunct="0">
              <a:spcBef>
                <a:spcPct val="0"/>
              </a:spcBef>
              <a:spcAft>
                <a:spcPct val="0"/>
              </a:spcAft>
              <a:defRPr/>
            </a:pPr>
            <a:r>
              <a:rPr lang="es-MX" sz="1000">
                <a:solidFill>
                  <a:srgbClr val="000000"/>
                </a:solidFill>
                <a:latin typeface="Trebuchet MS"/>
                <a:cs typeface="Times New Roman"/>
              </a:rPr>
              <a:t>Margen </a:t>
            </a:r>
            <a:r>
              <a:rPr kumimoji="0" lang="es-MX" sz="1000" b="0" i="0" u="none" strike="noStrike" kern="1200" cap="none" spc="0" normalizeH="0" baseline="0" noProof="0">
                <a:ln>
                  <a:noFill/>
                </a:ln>
                <a:solidFill>
                  <a:srgbClr val="000000"/>
                </a:solidFill>
                <a:effectLst/>
                <a:uLnTx/>
                <a:uFillTx/>
                <a:latin typeface="Trebuchet MS"/>
                <a:cs typeface="Times New Roman"/>
              </a:rPr>
              <a:t>de error al 95% de confianza por </a:t>
            </a:r>
            <a:r>
              <a:rPr lang="es-MX" sz="1000">
                <a:solidFill>
                  <a:srgbClr val="000000"/>
                </a:solidFill>
                <a:latin typeface="Trebuchet MS"/>
                <a:cs typeface="Times New Roman"/>
              </a:rPr>
              <a:t>300</a:t>
            </a:r>
            <a:r>
              <a:rPr kumimoji="0" lang="es-MX" sz="1000" b="0" i="0" u="none" strike="noStrike" kern="1200" cap="none" spc="0" normalizeH="0" baseline="0" noProof="0">
                <a:ln>
                  <a:noFill/>
                </a:ln>
                <a:solidFill>
                  <a:srgbClr val="000000"/>
                </a:solidFill>
                <a:effectLst/>
                <a:uLnTx/>
                <a:uFillTx/>
                <a:latin typeface="Trebuchet MS"/>
                <a:cs typeface="Times New Roman"/>
              </a:rPr>
              <a:t> casos +/-</a:t>
            </a:r>
            <a:r>
              <a:rPr lang="es-MX" sz="1000">
                <a:solidFill>
                  <a:srgbClr val="000000"/>
                </a:solidFill>
                <a:latin typeface="Trebuchet MS"/>
                <a:cs typeface="Times New Roman"/>
              </a:rPr>
              <a:t>5.66</a:t>
            </a:r>
            <a:r>
              <a:rPr kumimoji="0" lang="es-MX" sz="1000" b="0" i="0" u="none" strike="noStrike" kern="1200" cap="none" spc="0" normalizeH="0" baseline="0" noProof="0">
                <a:ln>
                  <a:noFill/>
                </a:ln>
                <a:solidFill>
                  <a:srgbClr val="000000"/>
                </a:solidFill>
                <a:effectLst/>
                <a:uLnTx/>
                <a:uFillTx/>
                <a:latin typeface="Trebuchet MS"/>
                <a:cs typeface="Times New Roman"/>
              </a:rPr>
              <a:t>%</a:t>
            </a:r>
            <a:endParaRPr lang="es-MX" sz="1000" b="0" i="0" u="none" strike="noStrike" kern="1200" cap="none" spc="0" normalizeH="0" baseline="0" noProof="0">
              <a:ln>
                <a:noFill/>
              </a:ln>
              <a:solidFill>
                <a:srgbClr val="000000"/>
              </a:solidFill>
              <a:effectLst/>
              <a:uLnTx/>
              <a:uFillTx/>
              <a:latin typeface="Trebuchet MS"/>
              <a:cs typeface="Times New Roman"/>
            </a:endParaRPr>
          </a:p>
        </p:txBody>
      </p:sp>
      <p:sp>
        <p:nvSpPr>
          <p:cNvPr id="48" name="Rectángulo 4">
            <a:extLst>
              <a:ext uri="{FF2B5EF4-FFF2-40B4-BE49-F238E27FC236}">
                <a16:creationId xmlns:a16="http://schemas.microsoft.com/office/drawing/2014/main" id="{1DF7C413-15C9-B747-AE63-516CC0605838}"/>
              </a:ext>
            </a:extLst>
          </p:cNvPr>
          <p:cNvSpPr/>
          <p:nvPr/>
        </p:nvSpPr>
        <p:spPr>
          <a:xfrm>
            <a:off x="1579425" y="501210"/>
            <a:ext cx="3683579" cy="684803"/>
          </a:xfrm>
          <a:prstGeom prst="rect">
            <a:avLst/>
          </a:prstGeom>
        </p:spPr>
        <p:txBody>
          <a:bodyPr wrap="square">
            <a:spAutoFit/>
          </a:bodyPr>
          <a:lstStyle/>
          <a:p>
            <a:pPr algn="ctr" fontAlgn="base">
              <a:lnSpc>
                <a:spcPct val="110000"/>
              </a:lnSpc>
              <a:spcBef>
                <a:spcPct val="0"/>
              </a:spcBef>
              <a:spcAft>
                <a:spcPct val="0"/>
              </a:spcAft>
              <a:defRPr/>
            </a:pPr>
            <a:r>
              <a:rPr kumimoji="0" lang="es-MX" altLang="es-MX" sz="1800" b="0" i="0" u="none" strike="noStrike" kern="1200" cap="none" spc="0" normalizeH="0" baseline="0" noProof="0">
                <a:ln>
                  <a:noFill/>
                </a:ln>
                <a:solidFill>
                  <a:srgbClr val="000000"/>
                </a:solidFill>
                <a:effectLst/>
                <a:uLnTx/>
                <a:uFillTx/>
                <a:latin typeface="Trebuchet MS"/>
                <a:ea typeface="MS PGothic"/>
                <a:cs typeface="Arial"/>
              </a:rPr>
              <a:t>Personas mayores a 18 a</a:t>
            </a:r>
            <a:r>
              <a:rPr kumimoji="0" lang="es-ES" sz="1800" b="0" i="0" u="none" strike="noStrike" kern="1200" cap="none" spc="0" normalizeH="0" baseline="0" noProof="0">
                <a:ln>
                  <a:noFill/>
                </a:ln>
                <a:solidFill>
                  <a:srgbClr val="000000"/>
                </a:solidFill>
                <a:effectLst/>
                <a:uLnTx/>
                <a:uFillTx/>
                <a:latin typeface="Trebuchet MS"/>
                <a:ea typeface="MS PGothic"/>
                <a:cs typeface="Arial"/>
              </a:rPr>
              <a:t>ñ</a:t>
            </a:r>
            <a:r>
              <a:rPr kumimoji="0" lang="es-MX" altLang="es-MX" sz="1800" b="0" i="0" u="none" strike="noStrike" kern="1200" cap="none" spc="0" normalizeH="0" baseline="0" noProof="0">
                <a:ln>
                  <a:noFill/>
                </a:ln>
                <a:solidFill>
                  <a:srgbClr val="000000"/>
                </a:solidFill>
                <a:effectLst/>
                <a:uLnTx/>
                <a:uFillTx/>
                <a:latin typeface="Trebuchet MS"/>
                <a:ea typeface="MS PGothic"/>
                <a:cs typeface="Arial"/>
              </a:rPr>
              <a:t>os Identidad de género*:</a:t>
            </a: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7" name="Rectángulo 5">
            <a:extLst>
              <a:ext uri="{FF2B5EF4-FFF2-40B4-BE49-F238E27FC236}">
                <a16:creationId xmlns:a16="http://schemas.microsoft.com/office/drawing/2014/main" id="{B00EA0C9-6B28-DB42-BE87-8E52D6D6F39E}"/>
              </a:ext>
            </a:extLst>
          </p:cNvPr>
          <p:cNvSpPr/>
          <p:nvPr/>
        </p:nvSpPr>
        <p:spPr>
          <a:xfrm>
            <a:off x="7666731" y="3548000"/>
            <a:ext cx="2985418"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srgbClr val="000000"/>
                </a:solidFill>
                <a:effectLst/>
                <a:uLnTx/>
                <a:uFillTx/>
                <a:latin typeface="Trebuchet MS"/>
                <a:ea typeface="MS PGothic"/>
                <a:cs typeface="Arial"/>
              </a:rPr>
              <a:t>Edad:</a:t>
            </a: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2" name="Imagen 41">
            <a:extLst>
              <a:ext uri="{FF2B5EF4-FFF2-40B4-BE49-F238E27FC236}">
                <a16:creationId xmlns:a16="http://schemas.microsoft.com/office/drawing/2014/main" id="{F1A4F6CB-D7B0-C445-85D9-2A2FA349BE81}"/>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43090" y="1229407"/>
            <a:ext cx="901209" cy="797428"/>
          </a:xfrm>
          <a:prstGeom prst="rect">
            <a:avLst/>
          </a:prstGeom>
        </p:spPr>
      </p:pic>
      <p:pic>
        <p:nvPicPr>
          <p:cNvPr id="43" name="Imagen 42">
            <a:extLst>
              <a:ext uri="{FF2B5EF4-FFF2-40B4-BE49-F238E27FC236}">
                <a16:creationId xmlns:a16="http://schemas.microsoft.com/office/drawing/2014/main" id="{E002FF6B-BC81-2541-977F-9FC33D57268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83519" y="1126210"/>
            <a:ext cx="901209" cy="862556"/>
          </a:xfrm>
          <a:prstGeom prst="rect">
            <a:avLst/>
          </a:prstGeom>
        </p:spPr>
      </p:pic>
      <p:grpSp>
        <p:nvGrpSpPr>
          <p:cNvPr id="5" name="Grupo 4">
            <a:extLst>
              <a:ext uri="{FF2B5EF4-FFF2-40B4-BE49-F238E27FC236}">
                <a16:creationId xmlns:a16="http://schemas.microsoft.com/office/drawing/2014/main" id="{D8EF9B33-7187-194C-B65F-BF87153EAC20}"/>
              </a:ext>
            </a:extLst>
          </p:cNvPr>
          <p:cNvGrpSpPr/>
          <p:nvPr/>
        </p:nvGrpSpPr>
        <p:grpSpPr>
          <a:xfrm>
            <a:off x="1193748" y="4352538"/>
            <a:ext cx="1785193" cy="1297861"/>
            <a:chOff x="615917" y="4652467"/>
            <a:chExt cx="1785193" cy="1297861"/>
          </a:xfrm>
        </p:grpSpPr>
        <p:sp>
          <p:nvSpPr>
            <p:cNvPr id="2" name="Trapecio 1">
              <a:extLst>
                <a:ext uri="{FF2B5EF4-FFF2-40B4-BE49-F238E27FC236}">
                  <a16:creationId xmlns:a16="http://schemas.microsoft.com/office/drawing/2014/main" id="{D28B5B10-7757-1145-8AC3-E2F1E2B451ED}"/>
                </a:ext>
              </a:extLst>
            </p:cNvPr>
            <p:cNvSpPr/>
            <p:nvPr/>
          </p:nvSpPr>
          <p:spPr>
            <a:xfrm>
              <a:off x="615917" y="5631335"/>
              <a:ext cx="1785193" cy="303096"/>
            </a:xfrm>
            <a:prstGeom prst="trapezoid">
              <a:avLst>
                <a:gd name="adj" fmla="val 71226"/>
              </a:avLst>
            </a:prstGeom>
            <a:solidFill>
              <a:srgbClr val="16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63" name="Trapecio 62">
              <a:extLst>
                <a:ext uri="{FF2B5EF4-FFF2-40B4-BE49-F238E27FC236}">
                  <a16:creationId xmlns:a16="http://schemas.microsoft.com/office/drawing/2014/main" id="{893D998A-563F-A649-A1F6-26FD201D8B60}"/>
                </a:ext>
              </a:extLst>
            </p:cNvPr>
            <p:cNvSpPr/>
            <p:nvPr/>
          </p:nvSpPr>
          <p:spPr>
            <a:xfrm>
              <a:off x="851410" y="5309528"/>
              <a:ext cx="1314207" cy="303096"/>
            </a:xfrm>
            <a:prstGeom prst="trapezoid">
              <a:avLst>
                <a:gd name="adj" fmla="val 71226"/>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64" name="Trapecio 63">
              <a:extLst>
                <a:ext uri="{FF2B5EF4-FFF2-40B4-BE49-F238E27FC236}">
                  <a16:creationId xmlns:a16="http://schemas.microsoft.com/office/drawing/2014/main" id="{4FCF4C6E-91B4-DA4E-812F-645AF26E6782}"/>
                </a:ext>
              </a:extLst>
            </p:cNvPr>
            <p:cNvSpPr/>
            <p:nvPr/>
          </p:nvSpPr>
          <p:spPr>
            <a:xfrm>
              <a:off x="1079146" y="5023480"/>
              <a:ext cx="858734" cy="260613"/>
            </a:xfrm>
            <a:prstGeom prst="trapezoid">
              <a:avLst>
                <a:gd name="adj" fmla="val 71226"/>
              </a:avLst>
            </a:prstGeom>
            <a:solidFill>
              <a:srgbClr val="BBC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3" name="Triángulo 2">
              <a:extLst>
                <a:ext uri="{FF2B5EF4-FFF2-40B4-BE49-F238E27FC236}">
                  <a16:creationId xmlns:a16="http://schemas.microsoft.com/office/drawing/2014/main" id="{4914C94E-5AFD-5C4A-9636-1007BA3F1FFB}"/>
                </a:ext>
              </a:extLst>
            </p:cNvPr>
            <p:cNvSpPr/>
            <p:nvPr/>
          </p:nvSpPr>
          <p:spPr>
            <a:xfrm>
              <a:off x="1303343" y="4652467"/>
              <a:ext cx="410341" cy="340657"/>
            </a:xfrm>
            <a:prstGeom prst="triangle">
              <a:avLst/>
            </a:prstGeom>
            <a:solidFill>
              <a:srgbClr val="CAD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4" name="CuadroTexto 3">
              <a:extLst>
                <a:ext uri="{FF2B5EF4-FFF2-40B4-BE49-F238E27FC236}">
                  <a16:creationId xmlns:a16="http://schemas.microsoft.com/office/drawing/2014/main" id="{D842B092-79F9-E64F-B722-89BC2FF52A4A}"/>
                </a:ext>
              </a:extLst>
            </p:cNvPr>
            <p:cNvSpPr txBox="1"/>
            <p:nvPr/>
          </p:nvSpPr>
          <p:spPr>
            <a:xfrm>
              <a:off x="1297558" y="4699393"/>
              <a:ext cx="421910"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AB</a:t>
              </a:r>
            </a:p>
          </p:txBody>
        </p:sp>
        <p:sp>
          <p:nvSpPr>
            <p:cNvPr id="65" name="CuadroTexto 64">
              <a:extLst>
                <a:ext uri="{FF2B5EF4-FFF2-40B4-BE49-F238E27FC236}">
                  <a16:creationId xmlns:a16="http://schemas.microsoft.com/office/drawing/2014/main" id="{31D1543C-6EA1-6749-8EF9-B164DAAA4481}"/>
                </a:ext>
              </a:extLst>
            </p:cNvPr>
            <p:cNvSpPr txBox="1"/>
            <p:nvPr/>
          </p:nvSpPr>
          <p:spPr>
            <a:xfrm>
              <a:off x="1310138" y="5013841"/>
              <a:ext cx="4154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C+</a:t>
              </a:r>
            </a:p>
          </p:txBody>
        </p:sp>
        <p:sp>
          <p:nvSpPr>
            <p:cNvPr id="66" name="CuadroTexto 65">
              <a:extLst>
                <a:ext uri="{FF2B5EF4-FFF2-40B4-BE49-F238E27FC236}">
                  <a16:creationId xmlns:a16="http://schemas.microsoft.com/office/drawing/2014/main" id="{F7E26B50-97A0-AE43-BFA2-9863546A6958}"/>
                </a:ext>
              </a:extLst>
            </p:cNvPr>
            <p:cNvSpPr txBox="1"/>
            <p:nvPr/>
          </p:nvSpPr>
          <p:spPr>
            <a:xfrm>
              <a:off x="1201378" y="5316554"/>
              <a:ext cx="6142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C/C-</a:t>
              </a:r>
            </a:p>
          </p:txBody>
        </p:sp>
        <p:sp>
          <p:nvSpPr>
            <p:cNvPr id="67" name="CuadroTexto 66">
              <a:extLst>
                <a:ext uri="{FF2B5EF4-FFF2-40B4-BE49-F238E27FC236}">
                  <a16:creationId xmlns:a16="http://schemas.microsoft.com/office/drawing/2014/main" id="{2C7F64A0-C966-9348-908F-6682FF74500C}"/>
                </a:ext>
              </a:extLst>
            </p:cNvPr>
            <p:cNvSpPr txBox="1"/>
            <p:nvPr/>
          </p:nvSpPr>
          <p:spPr>
            <a:xfrm>
              <a:off x="1182142" y="5611928"/>
              <a:ext cx="652743" cy="33840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D+/D</a:t>
              </a:r>
            </a:p>
          </p:txBody>
        </p:sp>
      </p:grpSp>
      <p:pic>
        <p:nvPicPr>
          <p:cNvPr id="1026" name="Picture 2" descr="mapa y bandera de mexico 1935159 Vector en Vecteezy">
            <a:extLst>
              <a:ext uri="{FF2B5EF4-FFF2-40B4-BE49-F238E27FC236}">
                <a16:creationId xmlns:a16="http://schemas.microsoft.com/office/drawing/2014/main" id="{51FEF6F4-82EB-614A-A8D8-C7C0558DD06D}"/>
              </a:ext>
            </a:extLst>
          </p:cNvPr>
          <p:cNvPicPr>
            <a:picLocks noChangeAspect="1" noChangeArrowheads="1"/>
          </p:cNvPicPr>
          <p:nvPr/>
        </p:nvPicPr>
        <p:blipFill rotWithShape="1">
          <a:blip r:embed="rId6" cstate="email">
            <a:clrChange>
              <a:clrFrom>
                <a:srgbClr val="FAFAFA"/>
              </a:clrFrom>
              <a:clrTo>
                <a:srgbClr val="FAFAFA">
                  <a:alpha val="0"/>
                </a:srgbClr>
              </a:clrTo>
            </a:clrChange>
            <a:extLst>
              <a:ext uri="{28A0092B-C50C-407E-A947-70E740481C1C}">
                <a14:useLocalDpi xmlns:a14="http://schemas.microsoft.com/office/drawing/2010/main"/>
              </a:ext>
            </a:extLst>
          </a:blip>
          <a:srcRect/>
          <a:stretch/>
        </p:blipFill>
        <p:spPr bwMode="auto">
          <a:xfrm>
            <a:off x="10101543" y="1598196"/>
            <a:ext cx="525323" cy="402724"/>
          </a:xfrm>
          <a:prstGeom prst="rect">
            <a:avLst/>
          </a:prstGeom>
          <a:noFill/>
          <a:extLst>
            <a:ext uri="{909E8E84-426E-40DD-AFC4-6F175D3DCCD1}">
              <a14:hiddenFill xmlns:a14="http://schemas.microsoft.com/office/drawing/2010/main">
                <a:solidFill>
                  <a:srgbClr val="FFFFFF"/>
                </a:solidFill>
              </a14:hiddenFill>
            </a:ext>
          </a:extLst>
        </p:spPr>
      </p:pic>
      <p:pic>
        <p:nvPicPr>
          <p:cNvPr id="70" name="Imagen 69">
            <a:extLst>
              <a:ext uri="{FF2B5EF4-FFF2-40B4-BE49-F238E27FC236}">
                <a16:creationId xmlns:a16="http://schemas.microsoft.com/office/drawing/2014/main" id="{C5DB93DF-B116-9E41-8626-BE3118DD48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73111" y="1597958"/>
            <a:ext cx="404769" cy="403200"/>
          </a:xfrm>
          <a:prstGeom prst="rect">
            <a:avLst/>
          </a:prstGeom>
        </p:spPr>
      </p:pic>
      <p:sp>
        <p:nvSpPr>
          <p:cNvPr id="37" name="Rectángulo 5">
            <a:extLst>
              <a:ext uri="{FF2B5EF4-FFF2-40B4-BE49-F238E27FC236}">
                <a16:creationId xmlns:a16="http://schemas.microsoft.com/office/drawing/2014/main" id="{7FF2B39B-CE51-3242-860A-FA0A0969C3F7}"/>
              </a:ext>
            </a:extLst>
          </p:cNvPr>
          <p:cNvSpPr/>
          <p:nvPr/>
        </p:nvSpPr>
        <p:spPr>
          <a:xfrm>
            <a:off x="8318478" y="2059582"/>
            <a:ext cx="15140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00587A"/>
                </a:solidFill>
                <a:effectLst/>
                <a:uLnTx/>
                <a:uFillTx/>
                <a:latin typeface="Trebuchet MS"/>
                <a:ea typeface="MS PGothic"/>
                <a:cs typeface="Arial"/>
              </a:rPr>
              <a:t>Extranjero</a:t>
            </a:r>
            <a:endParaRPr kumimoji="0" lang="es-MX" sz="1200" b="1" i="0" u="none" strike="noStrike" kern="1200" cap="none" spc="0" normalizeH="0" baseline="0" noProof="0">
              <a:ln>
                <a:noFill/>
              </a:ln>
              <a:solidFill>
                <a:srgbClr val="00587A"/>
              </a:solidFill>
              <a:effectLst/>
              <a:uLnTx/>
              <a:uFillTx/>
              <a:latin typeface="Calibri" panose="020F0502020204030204"/>
              <a:ea typeface="+mn-ea"/>
              <a:cs typeface="+mn-cs"/>
            </a:endParaRPr>
          </a:p>
        </p:txBody>
      </p:sp>
      <p:sp>
        <p:nvSpPr>
          <p:cNvPr id="47" name="Rectángulo 5">
            <a:extLst>
              <a:ext uri="{FF2B5EF4-FFF2-40B4-BE49-F238E27FC236}">
                <a16:creationId xmlns:a16="http://schemas.microsoft.com/office/drawing/2014/main" id="{620DC44A-65A1-B043-8360-BA5B958618C6}"/>
              </a:ext>
            </a:extLst>
          </p:cNvPr>
          <p:cNvSpPr/>
          <p:nvPr/>
        </p:nvSpPr>
        <p:spPr>
          <a:xfrm>
            <a:off x="9607188" y="2059582"/>
            <a:ext cx="15140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00587A"/>
                </a:solidFill>
                <a:effectLst/>
                <a:uLnTx/>
                <a:uFillTx/>
                <a:latin typeface="Trebuchet MS"/>
                <a:ea typeface="MS PGothic"/>
                <a:cs typeface="Arial"/>
              </a:rPr>
              <a:t>Nacional</a:t>
            </a:r>
            <a:endParaRPr kumimoji="0" lang="es-MX" sz="1200" b="1" i="0" u="none" strike="noStrike" kern="1200" cap="none" spc="0" normalizeH="0" baseline="0" noProof="0">
              <a:ln>
                <a:noFill/>
              </a:ln>
              <a:solidFill>
                <a:srgbClr val="00587A"/>
              </a:solidFill>
              <a:effectLst/>
              <a:uLnTx/>
              <a:uFillTx/>
              <a:latin typeface="Calibri" panose="020F0502020204030204"/>
              <a:ea typeface="+mn-ea"/>
              <a:cs typeface="+mn-cs"/>
            </a:endParaRPr>
          </a:p>
        </p:txBody>
      </p:sp>
      <p:sp>
        <p:nvSpPr>
          <p:cNvPr id="59" name="Rectángulo 5">
            <a:extLst>
              <a:ext uri="{FF2B5EF4-FFF2-40B4-BE49-F238E27FC236}">
                <a16:creationId xmlns:a16="http://schemas.microsoft.com/office/drawing/2014/main" id="{88FDE673-37FB-DA44-A9FF-C8A588350850}"/>
              </a:ext>
            </a:extLst>
          </p:cNvPr>
          <p:cNvSpPr/>
          <p:nvPr/>
        </p:nvSpPr>
        <p:spPr>
          <a:xfrm>
            <a:off x="746048" y="5665619"/>
            <a:ext cx="4465786"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0000">
                    <a:lumMod val="65000"/>
                    <a:lumOff val="35000"/>
                  </a:srgbClr>
                </a:solidFill>
                <a:effectLst/>
                <a:uLnTx/>
                <a:uFillTx/>
                <a:latin typeface="Trebuchet MS"/>
                <a:ea typeface="MS PGothic"/>
                <a:cs typeface="Arial"/>
              </a:rPr>
              <a:t>*Los rangos para los NSE se desglosan en las láminas 18 y 19.</a:t>
            </a:r>
            <a:endParaRPr kumimoji="0" lang="es-MX" sz="11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endParaRPr>
          </a:p>
        </p:txBody>
      </p:sp>
      <p:graphicFrame>
        <p:nvGraphicFramePr>
          <p:cNvPr id="6" name="Tabla 6">
            <a:extLst>
              <a:ext uri="{FF2B5EF4-FFF2-40B4-BE49-F238E27FC236}">
                <a16:creationId xmlns:a16="http://schemas.microsoft.com/office/drawing/2014/main" id="{E2D47F61-3EB5-48EB-9D7A-A96A75EC9AD7}"/>
              </a:ext>
            </a:extLst>
          </p:cNvPr>
          <p:cNvGraphicFramePr>
            <a:graphicFrameLocks noGrp="1"/>
          </p:cNvGraphicFramePr>
          <p:nvPr>
            <p:extLst>
              <p:ext uri="{D42A27DB-BD31-4B8C-83A1-F6EECF244321}">
                <p14:modId xmlns:p14="http://schemas.microsoft.com/office/powerpoint/2010/main" val="1137929807"/>
              </p:ext>
            </p:extLst>
          </p:nvPr>
        </p:nvGraphicFramePr>
        <p:xfrm>
          <a:off x="3008026" y="4011524"/>
          <a:ext cx="1842292" cy="1638875"/>
        </p:xfrm>
        <a:graphic>
          <a:graphicData uri="http://schemas.openxmlformats.org/drawingml/2006/table">
            <a:tbl>
              <a:tblPr firstRow="1" bandRow="1">
                <a:tableStyleId>{5C22544A-7EE6-4342-B048-85BDC9FD1C3A}</a:tableStyleId>
              </a:tblPr>
              <a:tblGrid>
                <a:gridCol w="921146">
                  <a:extLst>
                    <a:ext uri="{9D8B030D-6E8A-4147-A177-3AD203B41FA5}">
                      <a16:colId xmlns:a16="http://schemas.microsoft.com/office/drawing/2014/main" val="627858468"/>
                    </a:ext>
                  </a:extLst>
                </a:gridCol>
                <a:gridCol w="921146">
                  <a:extLst>
                    <a:ext uri="{9D8B030D-6E8A-4147-A177-3AD203B41FA5}">
                      <a16:colId xmlns:a16="http://schemas.microsoft.com/office/drawing/2014/main" val="2716755756"/>
                    </a:ext>
                  </a:extLst>
                </a:gridCol>
              </a:tblGrid>
              <a:tr h="327775">
                <a:tc>
                  <a:txBody>
                    <a:bodyPr/>
                    <a:lstStyle/>
                    <a:p>
                      <a:pPr algn="ctr" rtl="0" fontAlgn="ctr"/>
                      <a:r>
                        <a:rPr lang="es-MX" sz="1000" b="0" i="0" u="none" strike="noStrike">
                          <a:solidFill>
                            <a:srgbClr val="10213B"/>
                          </a:solidFill>
                          <a:effectLst/>
                          <a:latin typeface="Trebuchet MS" panose="020B0603020202020204" pitchFamily="34" charset="0"/>
                        </a:rPr>
                        <a:t>(A) Alemania</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rtl="0" fontAlgn="ctr"/>
                      <a:r>
                        <a:rPr lang="es-MX" sz="1000" b="0" i="0" u="none" strike="noStrike">
                          <a:solidFill>
                            <a:srgbClr val="FFC000"/>
                          </a:solidFill>
                          <a:effectLst/>
                          <a:latin typeface="Trebuchet MS" panose="020B0603020202020204" pitchFamily="34" charset="0"/>
                        </a:rPr>
                        <a:t>(B) Otros orígenes</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771070"/>
                  </a:ext>
                </a:extLst>
              </a:tr>
              <a:tr h="327775">
                <a:tc>
                  <a:txBody>
                    <a:bodyPr/>
                    <a:lstStyle/>
                    <a:p>
                      <a:pPr marL="0" algn="ctr" defTabSz="914400" rtl="0" eaLnBrk="1" fontAlgn="ctr" latinLnBrk="0" hangingPunct="1"/>
                      <a:r>
                        <a:rPr lang="es-MX" sz="1200" kern="1200">
                          <a:solidFill>
                            <a:srgbClr val="2F5597"/>
                          </a:solidFill>
                          <a:latin typeface="Trebuchet MS" panose="020B0603020202020204" pitchFamily="34" charset="0"/>
                          <a:ea typeface="+mn-ea"/>
                          <a:cs typeface="+mn-cs"/>
                        </a:rPr>
                        <a:t>10%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13%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438428"/>
                  </a:ext>
                </a:extLst>
              </a:tr>
              <a:tr h="327775">
                <a:tc>
                  <a:txBody>
                    <a:bodyPr/>
                    <a:lstStyle/>
                    <a:p>
                      <a:pPr marL="0" algn="ctr" defTabSz="914400" rtl="0" eaLnBrk="1" fontAlgn="ctr" latinLnBrk="0" hangingPunct="1"/>
                      <a:r>
                        <a:rPr lang="es-MX" sz="1200" kern="1200">
                          <a:solidFill>
                            <a:srgbClr val="2F5597"/>
                          </a:solidFill>
                          <a:latin typeface="Trebuchet MS" panose="020B0603020202020204" pitchFamily="34" charset="0"/>
                          <a:ea typeface="+mn-ea"/>
                          <a:cs typeface="+mn-cs"/>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6614652"/>
                  </a:ext>
                </a:extLst>
              </a:tr>
              <a:tr h="327775">
                <a:tc>
                  <a:txBody>
                    <a:bodyPr/>
                    <a:lstStyle/>
                    <a:p>
                      <a:pPr marL="0" algn="ctr" defTabSz="914400" rtl="0" eaLnBrk="1" fontAlgn="ctr" latinLnBrk="0" hangingPunct="1"/>
                      <a:r>
                        <a:rPr lang="es-MX" sz="1200" kern="1200">
                          <a:solidFill>
                            <a:srgbClr val="2F5597"/>
                          </a:solidFill>
                          <a:latin typeface="Trebuchet MS" panose="020B0603020202020204" pitchFamily="34" charset="0"/>
                          <a:ea typeface="+mn-ea"/>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1498116"/>
                  </a:ext>
                </a:extLst>
              </a:tr>
              <a:tr h="327775">
                <a:tc>
                  <a:txBody>
                    <a:bodyPr/>
                    <a:lstStyle/>
                    <a:p>
                      <a:pPr marL="0" algn="ctr" defTabSz="914400" rtl="0" eaLnBrk="1" fontAlgn="ctr" latinLnBrk="0" hangingPunct="1"/>
                      <a:r>
                        <a:rPr lang="es-MX" sz="1200" kern="1200">
                          <a:solidFill>
                            <a:srgbClr val="2F5597"/>
                          </a:solidFill>
                          <a:latin typeface="Trebuchet MS" panose="020B0603020202020204" pitchFamily="34" charset="0"/>
                          <a:ea typeface="+mn-ea"/>
                          <a:cs typeface="+mn-cs"/>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200" kern="1200">
                          <a:solidFill>
                            <a:srgbClr val="FFC000"/>
                          </a:solidFill>
                          <a:latin typeface="Trebuchet MS" panose="020B0603020202020204" pitchFamily="34" charset="0"/>
                          <a:ea typeface="+mn-ea"/>
                          <a:cs typeface="+mn-cs"/>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8354454"/>
                  </a:ext>
                </a:extLst>
              </a:tr>
            </a:tbl>
          </a:graphicData>
        </a:graphic>
      </p:graphicFrame>
      <p:sp>
        <p:nvSpPr>
          <p:cNvPr id="73" name="Rectángulo 5">
            <a:extLst>
              <a:ext uri="{FF2B5EF4-FFF2-40B4-BE49-F238E27FC236}">
                <a16:creationId xmlns:a16="http://schemas.microsoft.com/office/drawing/2014/main" id="{0E4208BA-6332-4747-A58D-5859CDE698BF}"/>
              </a:ext>
            </a:extLst>
          </p:cNvPr>
          <p:cNvSpPr/>
          <p:nvPr/>
        </p:nvSpPr>
        <p:spPr>
          <a:xfrm>
            <a:off x="2178521" y="1992101"/>
            <a:ext cx="115665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000" b="0" i="0" u="none" strike="noStrike" kern="1200" cap="none" spc="0" normalizeH="0" baseline="0" noProof="0">
                <a:ln>
                  <a:noFill/>
                </a:ln>
                <a:solidFill>
                  <a:srgbClr val="FFFFFF">
                    <a:lumMod val="50000"/>
                  </a:srgbClr>
                </a:solidFill>
                <a:effectLst/>
                <a:uLnTx/>
                <a:uFillTx/>
                <a:latin typeface="Trebuchet MS"/>
                <a:ea typeface="MS PGothic"/>
                <a:cs typeface="Arial"/>
              </a:rPr>
              <a:t>Masculino:</a:t>
            </a:r>
          </a:p>
        </p:txBody>
      </p:sp>
      <p:sp>
        <p:nvSpPr>
          <p:cNvPr id="74" name="Rectángulo 5">
            <a:extLst>
              <a:ext uri="{FF2B5EF4-FFF2-40B4-BE49-F238E27FC236}">
                <a16:creationId xmlns:a16="http://schemas.microsoft.com/office/drawing/2014/main" id="{C801717B-437A-4B9B-983F-8D1A7B46E5D2}"/>
              </a:ext>
            </a:extLst>
          </p:cNvPr>
          <p:cNvSpPr/>
          <p:nvPr/>
        </p:nvSpPr>
        <p:spPr>
          <a:xfrm>
            <a:off x="3026903" y="1992114"/>
            <a:ext cx="115665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000" b="0" i="0" u="none" strike="noStrike" kern="1200" cap="none" spc="0" normalizeH="0" baseline="0" noProof="0">
                <a:ln>
                  <a:noFill/>
                </a:ln>
                <a:solidFill>
                  <a:srgbClr val="FFFFFF">
                    <a:lumMod val="50000"/>
                  </a:srgbClr>
                </a:solidFill>
                <a:effectLst/>
                <a:uLnTx/>
                <a:uFillTx/>
                <a:latin typeface="Trebuchet MS"/>
                <a:ea typeface="MS PGothic"/>
                <a:cs typeface="Arial"/>
              </a:rPr>
              <a:t>Femenino:</a:t>
            </a:r>
          </a:p>
        </p:txBody>
      </p:sp>
      <p:sp>
        <p:nvSpPr>
          <p:cNvPr id="75" name="Rectángulo 5">
            <a:extLst>
              <a:ext uri="{FF2B5EF4-FFF2-40B4-BE49-F238E27FC236}">
                <a16:creationId xmlns:a16="http://schemas.microsoft.com/office/drawing/2014/main" id="{4145C360-611C-1347-98F1-A4AC0DAAA05B}"/>
              </a:ext>
            </a:extLst>
          </p:cNvPr>
          <p:cNvSpPr/>
          <p:nvPr/>
        </p:nvSpPr>
        <p:spPr>
          <a:xfrm>
            <a:off x="652559" y="3017699"/>
            <a:ext cx="4881433"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0000">
                    <a:lumMod val="65000"/>
                    <a:lumOff val="35000"/>
                  </a:srgbClr>
                </a:solidFill>
                <a:effectLst/>
                <a:uLnTx/>
                <a:uFillTx/>
                <a:latin typeface="Trebuchet MS"/>
                <a:ea typeface="MS PGothic"/>
                <a:cs typeface="Arial"/>
              </a:rPr>
              <a:t>*La identidad de género y orientación sexual se desglosa en la lámina 21</a:t>
            </a:r>
            <a:r>
              <a:rPr lang="es-MX" sz="1100" dirty="0">
                <a:solidFill>
                  <a:srgbClr val="000000">
                    <a:lumMod val="65000"/>
                    <a:lumOff val="35000"/>
                  </a:srgbClr>
                </a:solidFill>
                <a:latin typeface="Trebuchet MS"/>
                <a:ea typeface="MS PGothic"/>
                <a:cs typeface="Arial"/>
              </a:rPr>
              <a:t>.</a:t>
            </a:r>
            <a:endParaRPr kumimoji="0" lang="es-MX" sz="11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endParaRPr>
          </a:p>
        </p:txBody>
      </p:sp>
      <p:sp>
        <p:nvSpPr>
          <p:cNvPr id="50" name="Rectángulo 5">
            <a:extLst>
              <a:ext uri="{FF2B5EF4-FFF2-40B4-BE49-F238E27FC236}">
                <a16:creationId xmlns:a16="http://schemas.microsoft.com/office/drawing/2014/main" id="{A9186FEA-114E-A542-B872-2A227D8DFF69}"/>
              </a:ext>
            </a:extLst>
          </p:cNvPr>
          <p:cNvSpPr/>
          <p:nvPr/>
        </p:nvSpPr>
        <p:spPr>
          <a:xfrm>
            <a:off x="3748292" y="1779890"/>
            <a:ext cx="1076661"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i="0" u="none" strike="noStrike" kern="1200" cap="none" spc="0" normalizeH="0" baseline="0" noProof="0">
                <a:ln>
                  <a:noFill/>
                </a:ln>
                <a:solidFill>
                  <a:srgbClr val="00587A"/>
                </a:solidFill>
                <a:effectLst/>
                <a:uLnTx/>
                <a:uFillTx/>
                <a:latin typeface="Trebuchet MS"/>
                <a:ea typeface="MS PGothic"/>
                <a:cs typeface="Arial"/>
              </a:rPr>
              <a:t>Otros</a:t>
            </a:r>
            <a:endParaRPr kumimoji="0" lang="es-MX" sz="1100" i="0" u="none" strike="noStrike" kern="1200" cap="none" spc="0" normalizeH="0" baseline="0" noProof="0">
              <a:ln>
                <a:noFill/>
              </a:ln>
              <a:solidFill>
                <a:srgbClr val="00587A"/>
              </a:solidFill>
              <a:effectLst/>
              <a:uLnTx/>
              <a:uFillTx/>
              <a:latin typeface="Calibri" panose="020F0502020204030204"/>
              <a:ea typeface="+mn-ea"/>
              <a:cs typeface="+mn-cs"/>
            </a:endParaRPr>
          </a:p>
        </p:txBody>
      </p:sp>
      <p:sp>
        <p:nvSpPr>
          <p:cNvPr id="56" name="Rectángulo 5">
            <a:extLst>
              <a:ext uri="{FF2B5EF4-FFF2-40B4-BE49-F238E27FC236}">
                <a16:creationId xmlns:a16="http://schemas.microsoft.com/office/drawing/2014/main" id="{616B1ABF-28DF-4E45-B57D-1C31F8277403}"/>
              </a:ext>
            </a:extLst>
          </p:cNvPr>
          <p:cNvSpPr/>
          <p:nvPr/>
        </p:nvSpPr>
        <p:spPr>
          <a:xfrm>
            <a:off x="4350505" y="1695252"/>
            <a:ext cx="1076661"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i="0" u="none" strike="noStrike" kern="1200" cap="none" spc="0" normalizeH="0" baseline="0" noProof="0">
                <a:ln>
                  <a:noFill/>
                </a:ln>
                <a:solidFill>
                  <a:srgbClr val="00587A"/>
                </a:solidFill>
                <a:effectLst/>
                <a:uLnTx/>
                <a:uFillTx/>
                <a:latin typeface="Trebuchet MS"/>
                <a:ea typeface="MS PGothic"/>
                <a:cs typeface="Arial"/>
              </a:rPr>
              <a:t>Prefirió no responder</a:t>
            </a:r>
            <a:endParaRPr kumimoji="0" lang="es-MX" sz="1100" i="0" u="none" strike="noStrike" kern="1200" cap="none" spc="0" normalizeH="0" baseline="0" noProof="0">
              <a:ln>
                <a:noFill/>
              </a:ln>
              <a:solidFill>
                <a:srgbClr val="00587A"/>
              </a:solidFill>
              <a:effectLst/>
              <a:uLnTx/>
              <a:uFillTx/>
              <a:latin typeface="Calibri" panose="020F0502020204030204"/>
              <a:ea typeface="+mn-ea"/>
              <a:cs typeface="+mn-cs"/>
            </a:endParaRPr>
          </a:p>
        </p:txBody>
      </p:sp>
      <p:sp>
        <p:nvSpPr>
          <p:cNvPr id="8" name="Rectángulo: esquinas redondeadas 32">
            <a:extLst>
              <a:ext uri="{FF2B5EF4-FFF2-40B4-BE49-F238E27FC236}">
                <a16:creationId xmlns:a16="http://schemas.microsoft.com/office/drawing/2014/main" id="{9F0164D1-E4AD-B201-6F95-AFC335C69826}"/>
              </a:ext>
            </a:extLst>
          </p:cNvPr>
          <p:cNvSpPr/>
          <p:nvPr/>
        </p:nvSpPr>
        <p:spPr>
          <a:xfrm rot="5400000">
            <a:off x="2869025" y="90839"/>
            <a:ext cx="295423" cy="4459457"/>
          </a:xfrm>
          <a:prstGeom prst="roundRect">
            <a:avLst>
              <a:gd name="adj" fmla="val 25833"/>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ángulo: esquinas redondeadas 32">
            <a:extLst>
              <a:ext uri="{FF2B5EF4-FFF2-40B4-BE49-F238E27FC236}">
                <a16:creationId xmlns:a16="http://schemas.microsoft.com/office/drawing/2014/main" id="{8D96A12C-6372-606D-B5C0-FCD02A84FCDC}"/>
              </a:ext>
            </a:extLst>
          </p:cNvPr>
          <p:cNvSpPr/>
          <p:nvPr/>
        </p:nvSpPr>
        <p:spPr>
          <a:xfrm rot="5400000">
            <a:off x="8740072" y="335362"/>
            <a:ext cx="274920" cy="4261960"/>
          </a:xfrm>
          <a:prstGeom prst="roundRect">
            <a:avLst>
              <a:gd name="adj" fmla="val 25833"/>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62" name="Tabla 6">
            <a:extLst>
              <a:ext uri="{FF2B5EF4-FFF2-40B4-BE49-F238E27FC236}">
                <a16:creationId xmlns:a16="http://schemas.microsoft.com/office/drawing/2014/main" id="{0B1E042E-932B-40F6-B7D4-EF49D76DBD9E}"/>
              </a:ext>
            </a:extLst>
          </p:cNvPr>
          <p:cNvGraphicFramePr>
            <a:graphicFrameLocks noGrp="1"/>
          </p:cNvGraphicFramePr>
          <p:nvPr>
            <p:extLst>
              <p:ext uri="{D42A27DB-BD31-4B8C-83A1-F6EECF244321}">
                <p14:modId xmlns:p14="http://schemas.microsoft.com/office/powerpoint/2010/main" val="3275177254"/>
              </p:ext>
            </p:extLst>
          </p:nvPr>
        </p:nvGraphicFramePr>
        <p:xfrm>
          <a:off x="652559" y="2191448"/>
          <a:ext cx="4671698" cy="548640"/>
        </p:xfrm>
        <a:graphic>
          <a:graphicData uri="http://schemas.openxmlformats.org/drawingml/2006/table">
            <a:tbl>
              <a:tblPr firstRow="1" bandRow="1">
                <a:tableStyleId>{5C22544A-7EE6-4342-B048-85BDC9FD1C3A}</a:tableStyleId>
              </a:tblPr>
              <a:tblGrid>
                <a:gridCol w="1825942">
                  <a:extLst>
                    <a:ext uri="{9D8B030D-6E8A-4147-A177-3AD203B41FA5}">
                      <a16:colId xmlns:a16="http://schemas.microsoft.com/office/drawing/2014/main" val="2033927952"/>
                    </a:ext>
                  </a:extLst>
                </a:gridCol>
                <a:gridCol w="576000">
                  <a:extLst>
                    <a:ext uri="{9D8B030D-6E8A-4147-A177-3AD203B41FA5}">
                      <a16:colId xmlns:a16="http://schemas.microsoft.com/office/drawing/2014/main" val="2576742659"/>
                    </a:ext>
                  </a:extLst>
                </a:gridCol>
                <a:gridCol w="1044000">
                  <a:extLst>
                    <a:ext uri="{9D8B030D-6E8A-4147-A177-3AD203B41FA5}">
                      <a16:colId xmlns:a16="http://schemas.microsoft.com/office/drawing/2014/main" val="2122042777"/>
                    </a:ext>
                  </a:extLst>
                </a:gridCol>
                <a:gridCol w="567416">
                  <a:extLst>
                    <a:ext uri="{9D8B030D-6E8A-4147-A177-3AD203B41FA5}">
                      <a16:colId xmlns:a16="http://schemas.microsoft.com/office/drawing/2014/main" val="2555980394"/>
                    </a:ext>
                  </a:extLst>
                </a:gridCol>
                <a:gridCol w="658340">
                  <a:extLst>
                    <a:ext uri="{9D8B030D-6E8A-4147-A177-3AD203B41FA5}">
                      <a16:colId xmlns:a16="http://schemas.microsoft.com/office/drawing/2014/main" val="2161482281"/>
                    </a:ext>
                  </a:extLst>
                </a:gridCol>
              </a:tblGrid>
              <a:tr h="0">
                <a:tc>
                  <a:txBody>
                    <a:bodyPr/>
                    <a:lstStyle/>
                    <a:p>
                      <a:pPr marL="228600" marR="0" lvl="0" indent="-228600" algn="r" defTabSz="914400" rtl="0" eaLnBrk="1" fontAlgn="auto" latinLnBrk="0" hangingPunct="1">
                        <a:lnSpc>
                          <a:spcPct val="100000"/>
                        </a:lnSpc>
                        <a:spcBef>
                          <a:spcPts val="0"/>
                        </a:spcBef>
                        <a:spcAft>
                          <a:spcPts val="0"/>
                        </a:spcAft>
                        <a:buClrTx/>
                        <a:buSzTx/>
                        <a:buFontTx/>
                        <a:buAutoNum type="alphaUcParenBoth"/>
                        <a:tabLst/>
                        <a:defRPr/>
                      </a:pPr>
                      <a:r>
                        <a:rPr lang="es-MX" sz="1200" b="0">
                          <a:solidFill>
                            <a:srgbClr val="10213B"/>
                          </a:solidFill>
                          <a:latin typeface="Trebuchet MS" panose="020B0703020202090204" pitchFamily="34" charset="0"/>
                        </a:rPr>
                        <a:t>Alemania</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2F5597"/>
                          </a:solidFill>
                          <a:latin typeface="Trebuchet MS" panose="020B0603020202020204" pitchFamily="34" charset="0"/>
                        </a:rPr>
                        <a:t>52%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2F5597"/>
                          </a:solidFill>
                          <a:latin typeface="Trebuchet MS" panose="020B0603020202020204" pitchFamily="34" charset="0"/>
                        </a:rPr>
                        <a:t>42%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2F5597"/>
                          </a:solidFill>
                          <a:latin typeface="Trebuchet MS" panose="020B0603020202020204" pitchFamily="34"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2F5597"/>
                          </a:solidFill>
                          <a:latin typeface="Trebuchet MS" panose="020B0603020202020204" pitchFamily="34" charset="0"/>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4795148"/>
                  </a:ext>
                </a:extLst>
              </a:tr>
              <a:tr h="0">
                <a:tc>
                  <a:txBody>
                    <a:bodyPr/>
                    <a:lstStyle/>
                    <a:p>
                      <a:pPr algn="r"/>
                      <a:r>
                        <a:rPr lang="es-MX" sz="1200" b="0">
                          <a:solidFill>
                            <a:srgbClr val="FFC000"/>
                          </a:solidFill>
                          <a:latin typeface="Trebuchet MS" panose="020B0703020202090204" pitchFamily="34" charset="0"/>
                        </a:rPr>
                        <a:t>(B) Otros orígenes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FFC000"/>
                          </a:solidFill>
                          <a:latin typeface="Trebuchet MS" panose="020B0603020202020204" pitchFamily="34" charset="0"/>
                        </a:rPr>
                        <a:t>47%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FFC000"/>
                          </a:solidFill>
                          <a:latin typeface="Trebuchet MS" panose="020B0603020202020204" pitchFamily="34" charset="0"/>
                        </a:rPr>
                        <a:t>39%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FFC000"/>
                          </a:solidFill>
                          <a:latin typeface="Trebuchet MS" panose="020B0603020202020204" pitchFamily="34" charset="0"/>
                        </a:rPr>
                        <a:t>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s-MX" sz="1200" b="0">
                          <a:solidFill>
                            <a:srgbClr val="FFC000"/>
                          </a:solidFill>
                          <a:latin typeface="Trebuchet MS" panose="020B0603020202020204" pitchFamily="34" charset="0"/>
                        </a:rPr>
                        <a:t>13%</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8304491"/>
                  </a:ext>
                </a:extLst>
              </a:tr>
            </a:tbl>
          </a:graphicData>
        </a:graphic>
      </p:graphicFrame>
      <p:sp>
        <p:nvSpPr>
          <p:cNvPr id="23" name="CuadroTexto 22">
            <a:extLst>
              <a:ext uri="{FF2B5EF4-FFF2-40B4-BE49-F238E27FC236}">
                <a16:creationId xmlns:a16="http://schemas.microsoft.com/office/drawing/2014/main" id="{DCBFDCE3-6C7C-5FBC-477B-31C72A415088}"/>
              </a:ext>
            </a:extLst>
          </p:cNvPr>
          <p:cNvSpPr txBox="1"/>
          <p:nvPr/>
        </p:nvSpPr>
        <p:spPr>
          <a:xfrm>
            <a:off x="5001903" y="2468831"/>
            <a:ext cx="4481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C00000"/>
                </a:solidFill>
                <a:effectLst/>
                <a:uLnTx/>
                <a:uFillTx/>
                <a:latin typeface="Calibri" panose="020F0502020204030204"/>
                <a:ea typeface="+mn-ea"/>
                <a:cs typeface="+mn-cs"/>
              </a:rPr>
              <a:t>A</a:t>
            </a:r>
            <a:endParaRPr kumimoji="0" lang="es-MX" sz="1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3A1E340D-425F-0597-E13B-D2B89A292D20}"/>
              </a:ext>
            </a:extLst>
          </p:cNvPr>
          <p:cNvSpPr txBox="1"/>
          <p:nvPr/>
        </p:nvSpPr>
        <p:spPr>
          <a:xfrm>
            <a:off x="3459959" y="5030342"/>
            <a:ext cx="44815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C00000"/>
                </a:solidFill>
                <a:effectLst/>
                <a:uLnTx/>
                <a:uFillTx/>
                <a:latin typeface="Calibri" panose="020F0502020204030204"/>
                <a:ea typeface="+mn-ea"/>
                <a:cs typeface="+mn-cs"/>
              </a:rPr>
              <a:t>B</a:t>
            </a:r>
            <a:endParaRPr kumimoji="0" lang="es-MX" sz="1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D7BCC4C0-01B0-C86D-3536-D3B9DC6C1F66}"/>
              </a:ext>
            </a:extLst>
          </p:cNvPr>
          <p:cNvSpPr txBox="1"/>
          <p:nvPr/>
        </p:nvSpPr>
        <p:spPr>
          <a:xfrm>
            <a:off x="10329955" y="2618038"/>
            <a:ext cx="64438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C00000"/>
                </a:solidFill>
                <a:latin typeface="Calibri" panose="020F0502020204030204"/>
              </a:rPr>
              <a:t>A</a:t>
            </a:r>
            <a:endParaRPr kumimoji="0" lang="es-MX" sz="1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44" name="CuadroTexto 43">
            <a:extLst>
              <a:ext uri="{FF2B5EF4-FFF2-40B4-BE49-F238E27FC236}">
                <a16:creationId xmlns:a16="http://schemas.microsoft.com/office/drawing/2014/main" id="{47FC054A-ED1A-4AB3-FC1B-29067BB889B5}"/>
              </a:ext>
            </a:extLst>
          </p:cNvPr>
          <p:cNvSpPr txBox="1"/>
          <p:nvPr/>
        </p:nvSpPr>
        <p:spPr>
          <a:xfrm>
            <a:off x="9011232" y="2335537"/>
            <a:ext cx="59595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C00000"/>
                </a:solidFill>
                <a:latin typeface="Calibri" panose="020F0502020204030204"/>
              </a:rPr>
              <a:t>B</a:t>
            </a:r>
            <a:endParaRPr kumimoji="0" lang="es-MX" sz="1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45" name="CuadroTexto 44">
            <a:extLst>
              <a:ext uri="{FF2B5EF4-FFF2-40B4-BE49-F238E27FC236}">
                <a16:creationId xmlns:a16="http://schemas.microsoft.com/office/drawing/2014/main" id="{19C6BA22-8950-1546-CA94-CE59D7FD8FA7}"/>
              </a:ext>
            </a:extLst>
          </p:cNvPr>
          <p:cNvSpPr txBox="1"/>
          <p:nvPr/>
        </p:nvSpPr>
        <p:spPr>
          <a:xfrm>
            <a:off x="4431109" y="5363178"/>
            <a:ext cx="34277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b="1">
                <a:solidFill>
                  <a:srgbClr val="C00000"/>
                </a:solidFill>
                <a:latin typeface="Calibri" panose="020F0502020204030204"/>
              </a:rPr>
              <a:t>A</a:t>
            </a:r>
            <a:endParaRPr kumimoji="0" lang="es-MX" sz="14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 name="Rectángulo: esquinas redondeadas 32">
            <a:extLst>
              <a:ext uri="{FF2B5EF4-FFF2-40B4-BE49-F238E27FC236}">
                <a16:creationId xmlns:a16="http://schemas.microsoft.com/office/drawing/2014/main" id="{1C97CC00-0D9D-0666-C06B-499F91551D72}"/>
              </a:ext>
            </a:extLst>
          </p:cNvPr>
          <p:cNvSpPr/>
          <p:nvPr/>
        </p:nvSpPr>
        <p:spPr>
          <a:xfrm rot="5400000">
            <a:off x="2708439" y="4372582"/>
            <a:ext cx="1531494" cy="899427"/>
          </a:xfrm>
          <a:prstGeom prst="roundRect">
            <a:avLst>
              <a:gd name="adj" fmla="val 9682"/>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ángulo: esquinas redondeadas 32">
            <a:extLst>
              <a:ext uri="{FF2B5EF4-FFF2-40B4-BE49-F238E27FC236}">
                <a16:creationId xmlns:a16="http://schemas.microsoft.com/office/drawing/2014/main" id="{6AE2668D-45F2-E88F-DC17-B5E17E403982}"/>
              </a:ext>
            </a:extLst>
          </p:cNvPr>
          <p:cNvSpPr/>
          <p:nvPr/>
        </p:nvSpPr>
        <p:spPr>
          <a:xfrm rot="5400000">
            <a:off x="7869893" y="4346592"/>
            <a:ext cx="2006097" cy="1190330"/>
          </a:xfrm>
          <a:prstGeom prst="roundRect">
            <a:avLst>
              <a:gd name="adj" fmla="val 9682"/>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015F151C-E029-9487-5508-9CCDA7E5B79F}"/>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0" name="Rectángulo 5">
            <a:extLst>
              <a:ext uri="{FF2B5EF4-FFF2-40B4-BE49-F238E27FC236}">
                <a16:creationId xmlns:a16="http://schemas.microsoft.com/office/drawing/2014/main" id="{D3D547D2-D2F5-9B18-2FCE-206A3DEC0EE5}"/>
              </a:ext>
            </a:extLst>
          </p:cNvPr>
          <p:cNvSpPr/>
          <p:nvPr/>
        </p:nvSpPr>
        <p:spPr>
          <a:xfrm>
            <a:off x="6570515" y="3014659"/>
            <a:ext cx="4881433"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a:ln>
                  <a:noFill/>
                </a:ln>
                <a:solidFill>
                  <a:srgbClr val="000000">
                    <a:lumMod val="65000"/>
                    <a:lumOff val="35000"/>
                  </a:srgbClr>
                </a:solidFill>
                <a:effectLst/>
                <a:uLnTx/>
                <a:uFillTx/>
                <a:latin typeface="Trebuchet MS"/>
                <a:ea typeface="MS PGothic"/>
                <a:cs typeface="Arial"/>
              </a:rPr>
              <a:t>*La distribución de la nacionalidad se desglosa en la lámina 20.</a:t>
            </a:r>
            <a:endParaRPr kumimoji="0" lang="es-MX" sz="1100" b="0" i="0" u="none" strike="noStrike" kern="1200" cap="none" spc="0" normalizeH="0" baseline="0" noProof="0" dirty="0">
              <a:ln>
                <a:noFill/>
              </a:ln>
              <a:solidFill>
                <a:srgbClr val="000000">
                  <a:lumMod val="65000"/>
                  <a:lumOff val="3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32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026822CF-A0BB-19E7-60CD-57CC306AA7EF}"/>
              </a:ext>
            </a:extLst>
          </p:cNvPr>
          <p:cNvGraphicFramePr>
            <a:graphicFrameLocks noGrp="1"/>
          </p:cNvGraphicFramePr>
          <p:nvPr>
            <p:extLst>
              <p:ext uri="{D42A27DB-BD31-4B8C-83A1-F6EECF244321}">
                <p14:modId xmlns:p14="http://schemas.microsoft.com/office/powerpoint/2010/main" val="1320347960"/>
              </p:ext>
            </p:extLst>
          </p:nvPr>
        </p:nvGraphicFramePr>
        <p:xfrm>
          <a:off x="1816148" y="2258723"/>
          <a:ext cx="2503123" cy="3502758"/>
        </p:xfrm>
        <a:graphic>
          <a:graphicData uri="http://schemas.openxmlformats.org/drawingml/2006/table">
            <a:tbl>
              <a:tblPr/>
              <a:tblGrid>
                <a:gridCol w="2503123">
                  <a:extLst>
                    <a:ext uri="{9D8B030D-6E8A-4147-A177-3AD203B41FA5}">
                      <a16:colId xmlns:a16="http://schemas.microsoft.com/office/drawing/2014/main" val="246316648"/>
                    </a:ext>
                  </a:extLst>
                </a:gridCol>
              </a:tblGrid>
              <a:tr h="398955">
                <a:tc>
                  <a:txBody>
                    <a:bodyPr/>
                    <a:lstStyle/>
                    <a:p>
                      <a:pPr algn="r" fontAlgn="b"/>
                      <a:r>
                        <a:rPr lang="es-MX" sz="1100" b="0" i="0" u="none" strike="noStrike" kern="1200" dirty="0">
                          <a:solidFill>
                            <a:srgbClr val="000000"/>
                          </a:solidFill>
                          <a:effectLst/>
                          <a:latin typeface="Trebuchet MS"/>
                          <a:ea typeface="+mn-ea"/>
                          <a:cs typeface="+mn-cs"/>
                        </a:rPr>
                        <a:t>Empleado en iniciativa privada</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6659191"/>
                  </a:ext>
                </a:extLst>
              </a:tr>
              <a:tr h="353550">
                <a:tc>
                  <a:txBody>
                    <a:bodyPr/>
                    <a:lstStyle/>
                    <a:p>
                      <a:pPr algn="r" fontAlgn="b"/>
                      <a:r>
                        <a:rPr lang="es-MX" sz="1100" b="0" i="0" u="none" strike="noStrike" kern="1200" dirty="0">
                          <a:solidFill>
                            <a:srgbClr val="000000"/>
                          </a:solidFill>
                          <a:effectLst/>
                          <a:latin typeface="Trebuchet MS"/>
                          <a:ea typeface="+mn-ea"/>
                          <a:cs typeface="+mn-cs"/>
                        </a:rPr>
                        <a:t>Profesionista / técnico independiente</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958160"/>
                  </a:ext>
                </a:extLst>
              </a:tr>
              <a:tr h="356523">
                <a:tc>
                  <a:txBody>
                    <a:bodyPr/>
                    <a:lstStyle/>
                    <a:p>
                      <a:pPr algn="r" fontAlgn="b"/>
                      <a:r>
                        <a:rPr lang="es-MX" sz="1100" b="0" i="0" u="none" strike="noStrike" kern="1200" dirty="0">
                          <a:solidFill>
                            <a:srgbClr val="000000"/>
                          </a:solidFill>
                          <a:effectLst/>
                          <a:latin typeface="Trebuchet MS"/>
                          <a:ea typeface="+mn-ea"/>
                          <a:cs typeface="+mn-cs"/>
                        </a:rPr>
                        <a:t>Empleado de gobierno</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228568"/>
                  </a:ext>
                </a:extLst>
              </a:tr>
              <a:tr h="39895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000000"/>
                          </a:solidFill>
                          <a:effectLst/>
                          <a:latin typeface="Trebuchet MS"/>
                          <a:ea typeface="+mn-ea"/>
                          <a:cs typeface="+mn-cs"/>
                        </a:rPr>
                        <a:t>Dueño de negocio</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843805"/>
                  </a:ext>
                </a:extLst>
              </a:tr>
              <a:tr h="39895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000000"/>
                          </a:solidFill>
                          <a:effectLst/>
                          <a:latin typeface="Trebuchet MS"/>
                          <a:ea typeface="+mn-ea"/>
                          <a:cs typeface="+mn-cs"/>
                        </a:rPr>
                        <a:t>Directivo / ejecutivo</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473302"/>
                  </a:ext>
                </a:extLst>
              </a:tr>
              <a:tr h="39895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a:ea typeface="+mn-ea"/>
                          <a:cs typeface="+mn-cs"/>
                        </a:rPr>
                        <a:t>Estudiante</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800571"/>
                  </a:ext>
                </a:extLst>
              </a:tr>
              <a:tr h="398955">
                <a:tc>
                  <a:txBody>
                    <a:bodyPr/>
                    <a:lstStyle/>
                    <a:p>
                      <a:pPr algn="r" fontAlgn="b"/>
                      <a:r>
                        <a:rPr lang="es-MX" sz="1100" b="0" i="0" u="none" strike="noStrike" kern="1200">
                          <a:solidFill>
                            <a:srgbClr val="000000"/>
                          </a:solidFill>
                          <a:effectLst/>
                          <a:latin typeface="Trebuchet MS"/>
                          <a:ea typeface="+mn-ea"/>
                          <a:cs typeface="+mn-cs"/>
                        </a:rPr>
                        <a:t>Retirado / jubilado</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698568"/>
                  </a:ext>
                </a:extLst>
              </a:tr>
              <a:tr h="39895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a:ea typeface="+mn-ea"/>
                          <a:cs typeface="+mn-cs"/>
                        </a:rPr>
                        <a:t>Ama de casa</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314835"/>
                  </a:ext>
                </a:extLst>
              </a:tr>
              <a:tr h="398955">
                <a:tc>
                  <a:txBody>
                    <a:bodyPr/>
                    <a:lstStyle/>
                    <a:p>
                      <a:pPr algn="r" fontAlgn="b"/>
                      <a:r>
                        <a:rPr lang="es-MX" sz="1100" b="0" i="0" u="none" strike="noStrike" kern="1200" dirty="0">
                          <a:solidFill>
                            <a:srgbClr val="000000"/>
                          </a:solidFill>
                          <a:effectLst/>
                          <a:latin typeface="Trebuchet MS"/>
                          <a:ea typeface="+mn-ea"/>
                          <a:cs typeface="+mn-cs"/>
                        </a:rPr>
                        <a:t>Otro</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484791"/>
                  </a:ext>
                </a:extLst>
              </a:tr>
            </a:tbl>
          </a:graphicData>
        </a:graphic>
      </p:graphicFrame>
      <p:graphicFrame>
        <p:nvGraphicFramePr>
          <p:cNvPr id="5" name="Gráfico 4">
            <a:extLst>
              <a:ext uri="{FF2B5EF4-FFF2-40B4-BE49-F238E27FC236}">
                <a16:creationId xmlns:a16="http://schemas.microsoft.com/office/drawing/2014/main" id="{A67CA66C-659B-DBAC-1915-148C67F81E45}"/>
              </a:ext>
            </a:extLst>
          </p:cNvPr>
          <p:cNvGraphicFramePr/>
          <p:nvPr>
            <p:extLst>
              <p:ext uri="{D42A27DB-BD31-4B8C-83A1-F6EECF244321}">
                <p14:modId xmlns:p14="http://schemas.microsoft.com/office/powerpoint/2010/main" val="104262386"/>
              </p:ext>
            </p:extLst>
          </p:nvPr>
        </p:nvGraphicFramePr>
        <p:xfrm>
          <a:off x="4391694" y="2258724"/>
          <a:ext cx="2184254" cy="3507974"/>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AE552570-076F-5422-422A-0B52745D6C8B}"/>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graphicFrame>
        <p:nvGraphicFramePr>
          <p:cNvPr id="7" name="Gráfico 6">
            <a:extLst>
              <a:ext uri="{FF2B5EF4-FFF2-40B4-BE49-F238E27FC236}">
                <a16:creationId xmlns:a16="http://schemas.microsoft.com/office/drawing/2014/main" id="{AA498972-EB71-382A-6DCE-E9CDCDC324F9}"/>
              </a:ext>
            </a:extLst>
          </p:cNvPr>
          <p:cNvGraphicFramePr/>
          <p:nvPr>
            <p:extLst>
              <p:ext uri="{D42A27DB-BD31-4B8C-83A1-F6EECF244321}">
                <p14:modId xmlns:p14="http://schemas.microsoft.com/office/powerpoint/2010/main" val="1372942832"/>
              </p:ext>
            </p:extLst>
          </p:nvPr>
        </p:nvGraphicFramePr>
        <p:xfrm>
          <a:off x="7750680" y="2258724"/>
          <a:ext cx="2612828" cy="3507974"/>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E00E0121-D401-DD4D-9577-79ADFB725DD6}"/>
              </a:ext>
            </a:extLst>
          </p:cNvPr>
          <p:cNvSpPr txBox="1"/>
          <p:nvPr/>
        </p:nvSpPr>
        <p:spPr>
          <a:xfrm>
            <a:off x="8719350" y="272600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1" name="CuadroTexto 10">
            <a:extLst>
              <a:ext uri="{FF2B5EF4-FFF2-40B4-BE49-F238E27FC236}">
                <a16:creationId xmlns:a16="http://schemas.microsoft.com/office/drawing/2014/main" id="{28196FF9-F2F0-5574-5186-0BFFC0A1D143}"/>
              </a:ext>
            </a:extLst>
          </p:cNvPr>
          <p:cNvSpPr txBox="1"/>
          <p:nvPr/>
        </p:nvSpPr>
        <p:spPr>
          <a:xfrm>
            <a:off x="8383445" y="467197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graphicFrame>
        <p:nvGraphicFramePr>
          <p:cNvPr id="14" name="Tabla 13">
            <a:extLst>
              <a:ext uri="{FF2B5EF4-FFF2-40B4-BE49-F238E27FC236}">
                <a16:creationId xmlns:a16="http://schemas.microsoft.com/office/drawing/2014/main" id="{86A31FB3-4E52-0215-33F9-E3419085FD79}"/>
              </a:ext>
            </a:extLst>
          </p:cNvPr>
          <p:cNvGraphicFramePr>
            <a:graphicFrameLocks noGrp="1"/>
          </p:cNvGraphicFramePr>
          <p:nvPr>
            <p:extLst>
              <p:ext uri="{D42A27DB-BD31-4B8C-83A1-F6EECF244321}">
                <p14:modId xmlns:p14="http://schemas.microsoft.com/office/powerpoint/2010/main" val="2249164762"/>
              </p:ext>
            </p:extLst>
          </p:nvPr>
        </p:nvGraphicFramePr>
        <p:xfrm>
          <a:off x="4180063" y="1917946"/>
          <a:ext cx="5037488" cy="346022"/>
        </p:xfrm>
        <a:graphic>
          <a:graphicData uri="http://schemas.openxmlformats.org/drawingml/2006/table">
            <a:tbl>
              <a:tblPr firstRow="1" bandRow="1"/>
              <a:tblGrid>
                <a:gridCol w="2518744">
                  <a:extLst>
                    <a:ext uri="{9D8B030D-6E8A-4147-A177-3AD203B41FA5}">
                      <a16:colId xmlns:a16="http://schemas.microsoft.com/office/drawing/2014/main" val="1566861337"/>
                    </a:ext>
                  </a:extLst>
                </a:gridCol>
                <a:gridCol w="2518744">
                  <a:extLst>
                    <a:ext uri="{9D8B030D-6E8A-4147-A177-3AD203B41FA5}">
                      <a16:colId xmlns:a16="http://schemas.microsoft.com/office/drawing/2014/main" val="2355084740"/>
                    </a:ext>
                  </a:extLst>
                </a:gridCol>
              </a:tblGrid>
              <a:tr h="346022">
                <a:tc>
                  <a:txBody>
                    <a:bodyPr/>
                    <a:lstStyle/>
                    <a:p>
                      <a:pPr algn="l" rtl="0" fontAlgn="ctr"/>
                      <a:r>
                        <a:rPr lang="es-MX" sz="1200" b="0" i="0" u="none" strike="noStrike">
                          <a:solidFill>
                            <a:srgbClr val="10213B"/>
                          </a:solidFill>
                          <a:effectLst/>
                          <a:latin typeface="Trebuchet MS" panose="020B0603020202020204" pitchFamily="34" charset="0"/>
                        </a:rPr>
                        <a:t>               (A) Alemania</a:t>
                      </a:r>
                    </a:p>
                  </a:txBody>
                  <a:tcPr marL="9525" marR="9525" marT="9525" marB="0" anchor="ctr">
                    <a:lnL>
                      <a:noFill/>
                    </a:lnL>
                    <a:lnR>
                      <a:noFill/>
                    </a:lnR>
                    <a:lnT>
                      <a:noFill/>
                    </a:lnT>
                    <a:lnB>
                      <a:noFill/>
                    </a:lnB>
                  </a:tcPr>
                </a:tc>
                <a:tc>
                  <a:txBody>
                    <a:bodyPr/>
                    <a:lstStyle/>
                    <a:p>
                      <a:pPr algn="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16" name="CuadroTexto 15">
            <a:extLst>
              <a:ext uri="{FF2B5EF4-FFF2-40B4-BE49-F238E27FC236}">
                <a16:creationId xmlns:a16="http://schemas.microsoft.com/office/drawing/2014/main" id="{A7374009-91B9-C57C-6D0C-2C5765BFA29A}"/>
              </a:ext>
            </a:extLst>
          </p:cNvPr>
          <p:cNvSpPr txBox="1"/>
          <p:nvPr/>
        </p:nvSpPr>
        <p:spPr>
          <a:xfrm>
            <a:off x="8232910" y="505440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7" name="CuadroTexto 16">
            <a:extLst>
              <a:ext uri="{FF2B5EF4-FFF2-40B4-BE49-F238E27FC236}">
                <a16:creationId xmlns:a16="http://schemas.microsoft.com/office/drawing/2014/main" id="{5C8F02D2-352B-E456-EFC7-D9A3214CAE98}"/>
              </a:ext>
            </a:extLst>
          </p:cNvPr>
          <p:cNvSpPr txBox="1"/>
          <p:nvPr/>
        </p:nvSpPr>
        <p:spPr>
          <a:xfrm>
            <a:off x="6380572" y="233477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grpSp>
        <p:nvGrpSpPr>
          <p:cNvPr id="22" name="Grupo 21">
            <a:extLst>
              <a:ext uri="{FF2B5EF4-FFF2-40B4-BE49-F238E27FC236}">
                <a16:creationId xmlns:a16="http://schemas.microsoft.com/office/drawing/2014/main" id="{49F91650-B900-FE1C-82E8-AC67859073F0}"/>
              </a:ext>
            </a:extLst>
          </p:cNvPr>
          <p:cNvGrpSpPr/>
          <p:nvPr/>
        </p:nvGrpSpPr>
        <p:grpSpPr>
          <a:xfrm>
            <a:off x="5109357" y="3098286"/>
            <a:ext cx="541406" cy="276999"/>
            <a:chOff x="11868272" y="4574079"/>
            <a:chExt cx="625486" cy="328687"/>
          </a:xfrm>
        </p:grpSpPr>
        <p:grpSp>
          <p:nvGrpSpPr>
            <p:cNvPr id="23" name="Grupo 22">
              <a:extLst>
                <a:ext uri="{FF2B5EF4-FFF2-40B4-BE49-F238E27FC236}">
                  <a16:creationId xmlns:a16="http://schemas.microsoft.com/office/drawing/2014/main" id="{96B8DE82-41F6-412B-5054-6093D5E2952E}"/>
                </a:ext>
              </a:extLst>
            </p:cNvPr>
            <p:cNvGrpSpPr/>
            <p:nvPr/>
          </p:nvGrpSpPr>
          <p:grpSpPr>
            <a:xfrm>
              <a:off x="11868272" y="4645258"/>
              <a:ext cx="216000" cy="180000"/>
              <a:chOff x="8925921" y="3320651"/>
              <a:chExt cx="1996322" cy="1830879"/>
            </a:xfrm>
          </p:grpSpPr>
          <p:sp>
            <p:nvSpPr>
              <p:cNvPr id="25" name="Triángulo isósceles 24">
                <a:extLst>
                  <a:ext uri="{FF2B5EF4-FFF2-40B4-BE49-F238E27FC236}">
                    <a16:creationId xmlns:a16="http://schemas.microsoft.com/office/drawing/2014/main" id="{DBD4B182-2B24-C892-2C33-E85BFC4A31A9}"/>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6" name="Trapecio 25">
                <a:extLst>
                  <a:ext uri="{FF2B5EF4-FFF2-40B4-BE49-F238E27FC236}">
                    <a16:creationId xmlns:a16="http://schemas.microsoft.com/office/drawing/2014/main" id="{BC8BAF07-56FF-DCEA-4852-54B2D2189128}"/>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4" name="CuadroTexto 23">
              <a:extLst>
                <a:ext uri="{FF2B5EF4-FFF2-40B4-BE49-F238E27FC236}">
                  <a16:creationId xmlns:a16="http://schemas.microsoft.com/office/drawing/2014/main" id="{5DC246E2-C0AA-5F87-4242-28995BDAA03E}"/>
                </a:ext>
              </a:extLst>
            </p:cNvPr>
            <p:cNvSpPr txBox="1"/>
            <p:nvPr/>
          </p:nvSpPr>
          <p:spPr>
            <a:xfrm>
              <a:off x="11987806" y="457407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14%</a:t>
              </a:r>
            </a:p>
          </p:txBody>
        </p:sp>
      </p:grpSp>
      <p:grpSp>
        <p:nvGrpSpPr>
          <p:cNvPr id="35" name="Grupo 34">
            <a:extLst>
              <a:ext uri="{FF2B5EF4-FFF2-40B4-BE49-F238E27FC236}">
                <a16:creationId xmlns:a16="http://schemas.microsoft.com/office/drawing/2014/main" id="{B0738A17-04E1-85BC-8920-F5B03DA26DE9}"/>
              </a:ext>
            </a:extLst>
          </p:cNvPr>
          <p:cNvGrpSpPr/>
          <p:nvPr/>
        </p:nvGrpSpPr>
        <p:grpSpPr>
          <a:xfrm>
            <a:off x="4966038" y="4252886"/>
            <a:ext cx="540983" cy="276999"/>
            <a:chOff x="11865538" y="5443508"/>
            <a:chExt cx="624998" cy="328688"/>
          </a:xfrm>
        </p:grpSpPr>
        <p:pic>
          <p:nvPicPr>
            <p:cNvPr id="36" name="Picture 36" descr="bosque">
              <a:extLst>
                <a:ext uri="{FF2B5EF4-FFF2-40B4-BE49-F238E27FC236}">
                  <a16:creationId xmlns:a16="http://schemas.microsoft.com/office/drawing/2014/main" id="{9A9E6681-FBDE-D14F-ED2B-560D91090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a:extLst>
                <a:ext uri="{FF2B5EF4-FFF2-40B4-BE49-F238E27FC236}">
                  <a16:creationId xmlns:a16="http://schemas.microsoft.com/office/drawing/2014/main" id="{55D05FC2-0949-1D7A-72C4-E3097AF33BB5}"/>
                </a:ext>
              </a:extLst>
            </p:cNvPr>
            <p:cNvSpPr txBox="1"/>
            <p:nvPr/>
          </p:nvSpPr>
          <p:spPr>
            <a:xfrm>
              <a:off x="12077181" y="5443508"/>
              <a:ext cx="413355"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a:t>
              </a:r>
            </a:p>
          </p:txBody>
        </p:sp>
      </p:grpSp>
      <p:grpSp>
        <p:nvGrpSpPr>
          <p:cNvPr id="41" name="Grupo 40">
            <a:extLst>
              <a:ext uri="{FF2B5EF4-FFF2-40B4-BE49-F238E27FC236}">
                <a16:creationId xmlns:a16="http://schemas.microsoft.com/office/drawing/2014/main" id="{3883D139-C47A-AC4F-58EF-A0FC4243466F}"/>
              </a:ext>
            </a:extLst>
          </p:cNvPr>
          <p:cNvGrpSpPr/>
          <p:nvPr/>
        </p:nvGrpSpPr>
        <p:grpSpPr>
          <a:xfrm>
            <a:off x="10928905" y="5747530"/>
            <a:ext cx="1155871" cy="276999"/>
            <a:chOff x="11865538" y="5459703"/>
            <a:chExt cx="1155871" cy="276999"/>
          </a:xfrm>
        </p:grpSpPr>
        <p:pic>
          <p:nvPicPr>
            <p:cNvPr id="42" name="Picture 36" descr="bosque">
              <a:extLst>
                <a:ext uri="{FF2B5EF4-FFF2-40B4-BE49-F238E27FC236}">
                  <a16:creationId xmlns:a16="http://schemas.microsoft.com/office/drawing/2014/main" id="{833E793C-2A53-C65C-0634-235A55F60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a:extLst>
                <a:ext uri="{FF2B5EF4-FFF2-40B4-BE49-F238E27FC236}">
                  <a16:creationId xmlns:a16="http://schemas.microsoft.com/office/drawing/2014/main" id="{7BCB33FF-78B3-505A-99E8-CEAC5FE2DEA6}"/>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44" name="Grupo 43">
            <a:extLst>
              <a:ext uri="{FF2B5EF4-FFF2-40B4-BE49-F238E27FC236}">
                <a16:creationId xmlns:a16="http://schemas.microsoft.com/office/drawing/2014/main" id="{78CD212B-0469-377B-884E-072B417B527A}"/>
              </a:ext>
            </a:extLst>
          </p:cNvPr>
          <p:cNvGrpSpPr/>
          <p:nvPr/>
        </p:nvGrpSpPr>
        <p:grpSpPr>
          <a:xfrm>
            <a:off x="10332588" y="5747530"/>
            <a:ext cx="588232" cy="276999"/>
            <a:chOff x="11868272" y="4590274"/>
            <a:chExt cx="588232" cy="276999"/>
          </a:xfrm>
        </p:grpSpPr>
        <p:grpSp>
          <p:nvGrpSpPr>
            <p:cNvPr id="45" name="Grupo 44">
              <a:extLst>
                <a:ext uri="{FF2B5EF4-FFF2-40B4-BE49-F238E27FC236}">
                  <a16:creationId xmlns:a16="http://schemas.microsoft.com/office/drawing/2014/main" id="{1166C2B5-B513-C645-6535-C89189E0A378}"/>
                </a:ext>
              </a:extLst>
            </p:cNvPr>
            <p:cNvGrpSpPr/>
            <p:nvPr/>
          </p:nvGrpSpPr>
          <p:grpSpPr>
            <a:xfrm>
              <a:off x="11868272" y="4645258"/>
              <a:ext cx="216000" cy="180000"/>
              <a:chOff x="8925921" y="3320651"/>
              <a:chExt cx="1996322" cy="1830879"/>
            </a:xfrm>
          </p:grpSpPr>
          <p:sp>
            <p:nvSpPr>
              <p:cNvPr id="47" name="Triángulo isósceles 46">
                <a:extLst>
                  <a:ext uri="{FF2B5EF4-FFF2-40B4-BE49-F238E27FC236}">
                    <a16:creationId xmlns:a16="http://schemas.microsoft.com/office/drawing/2014/main" id="{07BA4F45-32D2-0554-5AB1-7612FFB0BCF4}"/>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8" name="Trapecio 47">
                <a:extLst>
                  <a:ext uri="{FF2B5EF4-FFF2-40B4-BE49-F238E27FC236}">
                    <a16:creationId xmlns:a16="http://schemas.microsoft.com/office/drawing/2014/main" id="{70B025BB-974F-1BF4-0A86-9536ADA27141}"/>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6" name="CuadroTexto 45">
              <a:extLst>
                <a:ext uri="{FF2B5EF4-FFF2-40B4-BE49-F238E27FC236}">
                  <a16:creationId xmlns:a16="http://schemas.microsoft.com/office/drawing/2014/main" id="{CC74706B-0813-CE29-C1C4-DACAEC137A4A}"/>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sp>
        <p:nvSpPr>
          <p:cNvPr id="54" name="Rectángulo: esquinas redondeadas 32">
            <a:extLst>
              <a:ext uri="{FF2B5EF4-FFF2-40B4-BE49-F238E27FC236}">
                <a16:creationId xmlns:a16="http://schemas.microsoft.com/office/drawing/2014/main" id="{DD5F3F8B-C6E7-3306-F27B-EE9345229FA1}"/>
              </a:ext>
            </a:extLst>
          </p:cNvPr>
          <p:cNvSpPr/>
          <p:nvPr/>
        </p:nvSpPr>
        <p:spPr>
          <a:xfrm rot="5400000">
            <a:off x="3589068" y="2708367"/>
            <a:ext cx="3868866" cy="2237362"/>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7" name="CuadroTexto 31">
            <a:extLst>
              <a:ext uri="{FF2B5EF4-FFF2-40B4-BE49-F238E27FC236}">
                <a16:creationId xmlns:a16="http://schemas.microsoft.com/office/drawing/2014/main" id="{D67D1ACA-DCBE-0777-1CF2-859178BEF90C}"/>
              </a:ext>
            </a:extLst>
          </p:cNvPr>
          <p:cNvSpPr txBox="1"/>
          <p:nvPr/>
        </p:nvSpPr>
        <p:spPr>
          <a:xfrm>
            <a:off x="574486" y="0"/>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Ocupación</a:t>
            </a:r>
          </a:p>
        </p:txBody>
      </p:sp>
      <p:sp>
        <p:nvSpPr>
          <p:cNvPr id="58" name="CuadroTexto 57">
            <a:extLst>
              <a:ext uri="{FF2B5EF4-FFF2-40B4-BE49-F238E27FC236}">
                <a16:creationId xmlns:a16="http://schemas.microsoft.com/office/drawing/2014/main" id="{26F3F14A-198C-3579-4BA9-5F8B6FA581DE}"/>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Un porcentaje importante de turistas mencionaron ser empleados de iniciativa privada, particularmente aquellos que abordaron un vuelo hacia Alemania</a:t>
            </a:r>
            <a:r>
              <a:rPr lang="es-ES" sz="1600" dirty="0">
                <a:solidFill>
                  <a:srgbClr val="000000"/>
                </a:solidFill>
                <a:latin typeface="Trebuchet MS"/>
                <a:cs typeface="Calibri"/>
              </a:rPr>
              <a:t>; aunque es importante mencionar que en este segmento destacan los de nivel socioeconómico alto y medio por ser empleados de gobierno, dueños de negocio o directivos o ejecutivos. </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Entre tanto, los visitantes de otros orígenes, quienes destacan de manera significativa por ser profesionistas / técnicos independientes, retirados / jubilados o amas de casa.</a:t>
            </a:r>
          </a:p>
        </p:txBody>
      </p:sp>
      <p:sp>
        <p:nvSpPr>
          <p:cNvPr id="60" name="Rectángulo 59">
            <a:extLst>
              <a:ext uri="{FF2B5EF4-FFF2-40B4-BE49-F238E27FC236}">
                <a16:creationId xmlns:a16="http://schemas.microsoft.com/office/drawing/2014/main" id="{0AD481D1-7D9B-E6DA-59AC-E6639FEADF1D}"/>
              </a:ext>
            </a:extLst>
          </p:cNvPr>
          <p:cNvSpPr/>
          <p:nvPr/>
        </p:nvSpPr>
        <p:spPr>
          <a:xfrm>
            <a:off x="67184" y="5681724"/>
            <a:ext cx="5037488"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P35. ¿Cuál es su profesión?</a:t>
            </a:r>
            <a:endParaRPr kumimoji="0" lang="es-MX"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endParaRPr>
          </a:p>
        </p:txBody>
      </p:sp>
      <p:grpSp>
        <p:nvGrpSpPr>
          <p:cNvPr id="2" name="Grupo 1">
            <a:extLst>
              <a:ext uri="{FF2B5EF4-FFF2-40B4-BE49-F238E27FC236}">
                <a16:creationId xmlns:a16="http://schemas.microsoft.com/office/drawing/2014/main" id="{FB385A30-113E-A16F-712C-A66F36B2D04D}"/>
              </a:ext>
            </a:extLst>
          </p:cNvPr>
          <p:cNvGrpSpPr/>
          <p:nvPr/>
        </p:nvGrpSpPr>
        <p:grpSpPr>
          <a:xfrm>
            <a:off x="9641856" y="5741331"/>
            <a:ext cx="698839" cy="276999"/>
            <a:chOff x="11868272" y="4125579"/>
            <a:chExt cx="698839" cy="276999"/>
          </a:xfrm>
        </p:grpSpPr>
        <p:grpSp>
          <p:nvGrpSpPr>
            <p:cNvPr id="3" name="Grupo 2">
              <a:extLst>
                <a:ext uri="{FF2B5EF4-FFF2-40B4-BE49-F238E27FC236}">
                  <a16:creationId xmlns:a16="http://schemas.microsoft.com/office/drawing/2014/main" id="{987CFB85-D798-8E59-EB2F-B9C4D41EB741}"/>
                </a:ext>
              </a:extLst>
            </p:cNvPr>
            <p:cNvGrpSpPr/>
            <p:nvPr/>
          </p:nvGrpSpPr>
          <p:grpSpPr>
            <a:xfrm>
              <a:off x="11868272" y="4183754"/>
              <a:ext cx="216000" cy="180000"/>
              <a:chOff x="10974076" y="3320651"/>
              <a:chExt cx="1996322" cy="1830879"/>
            </a:xfrm>
          </p:grpSpPr>
          <p:sp>
            <p:nvSpPr>
              <p:cNvPr id="12" name="Triángulo isósceles 11">
                <a:extLst>
                  <a:ext uri="{FF2B5EF4-FFF2-40B4-BE49-F238E27FC236}">
                    <a16:creationId xmlns:a16="http://schemas.microsoft.com/office/drawing/2014/main" id="{EA5040D8-6F86-6A61-7249-6EC7E8885B8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3" name="Trapecio 12">
                <a:extLst>
                  <a:ext uri="{FF2B5EF4-FFF2-40B4-BE49-F238E27FC236}">
                    <a16:creationId xmlns:a16="http://schemas.microsoft.com/office/drawing/2014/main" id="{8A0E48B8-9AD6-30CD-D1FC-38BE08B4068C}"/>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8" name="CuadroTexto 7">
              <a:extLst>
                <a:ext uri="{FF2B5EF4-FFF2-40B4-BE49-F238E27FC236}">
                  <a16:creationId xmlns:a16="http://schemas.microsoft.com/office/drawing/2014/main" id="{CB9153EB-9E83-42E3-2757-8570A81CD089}"/>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18" name="Grupo 17">
            <a:extLst>
              <a:ext uri="{FF2B5EF4-FFF2-40B4-BE49-F238E27FC236}">
                <a16:creationId xmlns:a16="http://schemas.microsoft.com/office/drawing/2014/main" id="{23081EC2-3F75-12FC-D7DD-8E82D5320182}"/>
              </a:ext>
            </a:extLst>
          </p:cNvPr>
          <p:cNvGrpSpPr/>
          <p:nvPr/>
        </p:nvGrpSpPr>
        <p:grpSpPr>
          <a:xfrm>
            <a:off x="4970023" y="3854876"/>
            <a:ext cx="474904" cy="276999"/>
            <a:chOff x="11868272" y="4093189"/>
            <a:chExt cx="548657" cy="328687"/>
          </a:xfrm>
        </p:grpSpPr>
        <p:grpSp>
          <p:nvGrpSpPr>
            <p:cNvPr id="19" name="Grupo 18">
              <a:extLst>
                <a:ext uri="{FF2B5EF4-FFF2-40B4-BE49-F238E27FC236}">
                  <a16:creationId xmlns:a16="http://schemas.microsoft.com/office/drawing/2014/main" id="{791EA679-62BD-96C2-3D90-573565A51671}"/>
                </a:ext>
              </a:extLst>
            </p:cNvPr>
            <p:cNvGrpSpPr/>
            <p:nvPr/>
          </p:nvGrpSpPr>
          <p:grpSpPr>
            <a:xfrm>
              <a:off x="11868272" y="4183754"/>
              <a:ext cx="216000" cy="180000"/>
              <a:chOff x="10974076" y="3320651"/>
              <a:chExt cx="1996322" cy="1830879"/>
            </a:xfrm>
          </p:grpSpPr>
          <p:sp>
            <p:nvSpPr>
              <p:cNvPr id="21" name="Triángulo isósceles 20">
                <a:extLst>
                  <a:ext uri="{FF2B5EF4-FFF2-40B4-BE49-F238E27FC236}">
                    <a16:creationId xmlns:a16="http://schemas.microsoft.com/office/drawing/2014/main" id="{3FA98E51-14EF-E319-1201-885F6795D286}"/>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5" name="Trapecio 54">
                <a:extLst>
                  <a:ext uri="{FF2B5EF4-FFF2-40B4-BE49-F238E27FC236}">
                    <a16:creationId xmlns:a16="http://schemas.microsoft.com/office/drawing/2014/main" id="{DDB17A4F-2684-2BEF-C427-556289FB113E}"/>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0" name="CuadroTexto 19">
              <a:extLst>
                <a:ext uri="{FF2B5EF4-FFF2-40B4-BE49-F238E27FC236}">
                  <a16:creationId xmlns:a16="http://schemas.microsoft.com/office/drawing/2014/main" id="{54445D95-1EFA-E9B8-36D4-D93AC71DD025}"/>
                </a:ext>
              </a:extLst>
            </p:cNvPr>
            <p:cNvSpPr txBox="1"/>
            <p:nvPr/>
          </p:nvSpPr>
          <p:spPr>
            <a:xfrm>
              <a:off x="12003574" y="4093189"/>
              <a:ext cx="413355"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9%</a:t>
              </a:r>
            </a:p>
          </p:txBody>
        </p:sp>
      </p:grpSp>
      <p:grpSp>
        <p:nvGrpSpPr>
          <p:cNvPr id="56" name="Grupo 55">
            <a:extLst>
              <a:ext uri="{FF2B5EF4-FFF2-40B4-BE49-F238E27FC236}">
                <a16:creationId xmlns:a16="http://schemas.microsoft.com/office/drawing/2014/main" id="{4009BB45-B5AF-6DC8-7936-94ACC789E350}"/>
              </a:ext>
            </a:extLst>
          </p:cNvPr>
          <p:cNvGrpSpPr/>
          <p:nvPr/>
        </p:nvGrpSpPr>
        <p:grpSpPr>
          <a:xfrm>
            <a:off x="4995640" y="3472073"/>
            <a:ext cx="555054" cy="276999"/>
            <a:chOff x="11868272" y="4093189"/>
            <a:chExt cx="641254" cy="328687"/>
          </a:xfrm>
        </p:grpSpPr>
        <p:grpSp>
          <p:nvGrpSpPr>
            <p:cNvPr id="59" name="Grupo 58">
              <a:extLst>
                <a:ext uri="{FF2B5EF4-FFF2-40B4-BE49-F238E27FC236}">
                  <a16:creationId xmlns:a16="http://schemas.microsoft.com/office/drawing/2014/main" id="{9740113F-470C-C7A0-2406-5DC9C1CBE8D7}"/>
                </a:ext>
              </a:extLst>
            </p:cNvPr>
            <p:cNvGrpSpPr/>
            <p:nvPr/>
          </p:nvGrpSpPr>
          <p:grpSpPr>
            <a:xfrm>
              <a:off x="11868272" y="4183754"/>
              <a:ext cx="216000" cy="180000"/>
              <a:chOff x="10974076" y="3320651"/>
              <a:chExt cx="1996322" cy="1830879"/>
            </a:xfrm>
          </p:grpSpPr>
          <p:sp>
            <p:nvSpPr>
              <p:cNvPr id="62" name="Triángulo isósceles 61">
                <a:extLst>
                  <a:ext uri="{FF2B5EF4-FFF2-40B4-BE49-F238E27FC236}">
                    <a16:creationId xmlns:a16="http://schemas.microsoft.com/office/drawing/2014/main" id="{897176B7-8EF9-BF3A-DC3D-E93F852DE885}"/>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3" name="Trapecio 62">
                <a:extLst>
                  <a:ext uri="{FF2B5EF4-FFF2-40B4-BE49-F238E27FC236}">
                    <a16:creationId xmlns:a16="http://schemas.microsoft.com/office/drawing/2014/main" id="{66BF3F7D-6474-82C5-1D3C-71EED0345F93}"/>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1" name="CuadroTexto 60">
              <a:extLst>
                <a:ext uri="{FF2B5EF4-FFF2-40B4-BE49-F238E27FC236}">
                  <a16:creationId xmlns:a16="http://schemas.microsoft.com/office/drawing/2014/main" id="{E961BB09-A2A1-32B6-581C-1C833EA275DC}"/>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15%</a:t>
              </a:r>
            </a:p>
          </p:txBody>
        </p:sp>
      </p:grpSp>
      <p:grpSp>
        <p:nvGrpSpPr>
          <p:cNvPr id="9" name="Grupo 8">
            <a:extLst>
              <a:ext uri="{FF2B5EF4-FFF2-40B4-BE49-F238E27FC236}">
                <a16:creationId xmlns:a16="http://schemas.microsoft.com/office/drawing/2014/main" id="{1C7A7E1D-346A-6FFA-9A1C-EEF4D6631E48}"/>
              </a:ext>
            </a:extLst>
          </p:cNvPr>
          <p:cNvGrpSpPr/>
          <p:nvPr/>
        </p:nvGrpSpPr>
        <p:grpSpPr>
          <a:xfrm>
            <a:off x="5398976" y="3868546"/>
            <a:ext cx="461256" cy="276999"/>
            <a:chOff x="11868272" y="4574079"/>
            <a:chExt cx="532889" cy="328687"/>
          </a:xfrm>
        </p:grpSpPr>
        <p:grpSp>
          <p:nvGrpSpPr>
            <p:cNvPr id="15" name="Grupo 14">
              <a:extLst>
                <a:ext uri="{FF2B5EF4-FFF2-40B4-BE49-F238E27FC236}">
                  <a16:creationId xmlns:a16="http://schemas.microsoft.com/office/drawing/2014/main" id="{2D5D89B0-4ECF-31B6-2826-7241D426FBD1}"/>
                </a:ext>
              </a:extLst>
            </p:cNvPr>
            <p:cNvGrpSpPr/>
            <p:nvPr/>
          </p:nvGrpSpPr>
          <p:grpSpPr>
            <a:xfrm>
              <a:off x="11868272" y="4645258"/>
              <a:ext cx="216000" cy="180000"/>
              <a:chOff x="8925921" y="3320651"/>
              <a:chExt cx="1996322" cy="1830879"/>
            </a:xfrm>
          </p:grpSpPr>
          <p:sp>
            <p:nvSpPr>
              <p:cNvPr id="28" name="Triángulo isósceles 27">
                <a:extLst>
                  <a:ext uri="{FF2B5EF4-FFF2-40B4-BE49-F238E27FC236}">
                    <a16:creationId xmlns:a16="http://schemas.microsoft.com/office/drawing/2014/main" id="{84C710F6-3662-D30A-9171-55B3733397AA}"/>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9" name="Trapecio 28">
                <a:extLst>
                  <a:ext uri="{FF2B5EF4-FFF2-40B4-BE49-F238E27FC236}">
                    <a16:creationId xmlns:a16="http://schemas.microsoft.com/office/drawing/2014/main" id="{B985C589-3301-6AE5-2395-84CC95528C25}"/>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7" name="CuadroTexto 26">
              <a:extLst>
                <a:ext uri="{FF2B5EF4-FFF2-40B4-BE49-F238E27FC236}">
                  <a16:creationId xmlns:a16="http://schemas.microsoft.com/office/drawing/2014/main" id="{6DF9E4C8-2FBD-E868-F7B3-72F31BDD2C86}"/>
                </a:ext>
              </a:extLst>
            </p:cNvPr>
            <p:cNvSpPr txBox="1"/>
            <p:nvPr/>
          </p:nvSpPr>
          <p:spPr>
            <a:xfrm>
              <a:off x="11987806" y="4574079"/>
              <a:ext cx="413355"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a:t>
              </a:r>
            </a:p>
          </p:txBody>
        </p:sp>
      </p:grpSp>
    </p:spTree>
    <p:extLst>
      <p:ext uri="{BB962C8B-B14F-4D97-AF65-F5344CB8AC3E}">
        <p14:creationId xmlns:p14="http://schemas.microsoft.com/office/powerpoint/2010/main" val="109423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4052C25A-0651-2353-302A-6BD2A80FD9DB}"/>
              </a:ext>
            </a:extLst>
          </p:cNvPr>
          <p:cNvGraphicFramePr>
            <a:graphicFrameLocks noGrp="1"/>
          </p:cNvGraphicFramePr>
          <p:nvPr>
            <p:extLst>
              <p:ext uri="{D42A27DB-BD31-4B8C-83A1-F6EECF244321}">
                <p14:modId xmlns:p14="http://schemas.microsoft.com/office/powerpoint/2010/main" val="4065728279"/>
              </p:ext>
            </p:extLst>
          </p:nvPr>
        </p:nvGraphicFramePr>
        <p:xfrm>
          <a:off x="1673425" y="1836323"/>
          <a:ext cx="1905753" cy="3540924"/>
        </p:xfrm>
        <a:graphic>
          <a:graphicData uri="http://schemas.openxmlformats.org/drawingml/2006/table">
            <a:tbl>
              <a:tblPr/>
              <a:tblGrid>
                <a:gridCol w="1905753">
                  <a:extLst>
                    <a:ext uri="{9D8B030D-6E8A-4147-A177-3AD203B41FA5}">
                      <a16:colId xmlns:a16="http://schemas.microsoft.com/office/drawing/2014/main" val="246316648"/>
                    </a:ext>
                  </a:extLst>
                </a:gridCol>
              </a:tblGrid>
              <a:tr h="393436">
                <a:tc>
                  <a:txBody>
                    <a:bodyPr/>
                    <a:lstStyle/>
                    <a:p>
                      <a:pPr marL="0" algn="r" defTabSz="914400" rtl="0" eaLnBrk="1" fontAlgn="b" latinLnBrk="0" hangingPunct="1"/>
                      <a:r>
                        <a:rPr lang="es-MX" sz="1100" b="0" i="0" u="none" strike="noStrike" kern="1200">
                          <a:solidFill>
                            <a:srgbClr val="000000"/>
                          </a:solidFill>
                          <a:effectLst/>
                          <a:latin typeface="Trebuchet MS"/>
                          <a:ea typeface="+mn-ea"/>
                          <a:cs typeface="+mn-cs"/>
                        </a:rPr>
                        <a:t>No estudió</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6659191"/>
                  </a:ext>
                </a:extLst>
              </a:tr>
              <a:tr h="393436">
                <a:tc>
                  <a:txBody>
                    <a:bodyPr/>
                    <a:lstStyle/>
                    <a:p>
                      <a:pPr marL="0" algn="r" defTabSz="914400" rtl="0" eaLnBrk="1" fontAlgn="b" latinLnBrk="0" hangingPunct="1"/>
                      <a:r>
                        <a:rPr lang="es-MX" sz="1100" b="0" i="0" u="none" strike="noStrike" kern="1200">
                          <a:solidFill>
                            <a:srgbClr val="000000"/>
                          </a:solidFill>
                          <a:effectLst/>
                          <a:latin typeface="Trebuchet MS"/>
                          <a:ea typeface="+mn-ea"/>
                          <a:cs typeface="+mn-cs"/>
                        </a:rPr>
                        <a:t>Primaria</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6958160"/>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a:solidFill>
                            <a:srgbClr val="000000"/>
                          </a:solidFill>
                          <a:effectLst/>
                          <a:latin typeface="Trebuchet MS"/>
                          <a:ea typeface="+mn-ea"/>
                          <a:cs typeface="+mn-cs"/>
                        </a:rPr>
                        <a:t>Secundaria</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228568"/>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a:solidFill>
                            <a:srgbClr val="000000"/>
                          </a:solidFill>
                          <a:effectLst/>
                          <a:latin typeface="Trebuchet MS"/>
                          <a:ea typeface="+mn-ea"/>
                          <a:cs typeface="+mn-cs"/>
                        </a:rPr>
                        <a:t>Carrera técnica / comercial </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2843805"/>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a:solidFill>
                            <a:srgbClr val="000000"/>
                          </a:solidFill>
                          <a:effectLst/>
                          <a:latin typeface="Trebuchet MS"/>
                          <a:ea typeface="+mn-ea"/>
                          <a:cs typeface="+mn-cs"/>
                        </a:rPr>
                        <a:t>Preparatoria </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6473302"/>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a:solidFill>
                            <a:srgbClr val="000000"/>
                          </a:solidFill>
                          <a:effectLst/>
                          <a:latin typeface="Trebuchet MS"/>
                          <a:ea typeface="+mn-ea"/>
                          <a:cs typeface="+mn-cs"/>
                        </a:rPr>
                        <a:t>Licenciatura </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7800571"/>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dirty="0">
                          <a:solidFill>
                            <a:srgbClr val="000000"/>
                          </a:solidFill>
                          <a:effectLst/>
                          <a:latin typeface="Trebuchet MS"/>
                          <a:ea typeface="+mn-ea"/>
                          <a:cs typeface="+mn-cs"/>
                        </a:rPr>
                        <a:t>Maestría</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698568"/>
                  </a:ext>
                </a:extLst>
              </a:tr>
              <a:tr h="39343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100" b="0" i="0" u="none" strike="noStrike" kern="1200">
                          <a:solidFill>
                            <a:srgbClr val="000000"/>
                          </a:solidFill>
                          <a:effectLst/>
                          <a:latin typeface="Trebuchet MS"/>
                          <a:ea typeface="+mn-ea"/>
                          <a:cs typeface="+mn-cs"/>
                        </a:rPr>
                        <a:t>Doctorado</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314835"/>
                  </a:ext>
                </a:extLst>
              </a:tr>
              <a:tr h="393436">
                <a:tc>
                  <a:txBody>
                    <a:bodyPr/>
                    <a:lstStyle/>
                    <a:p>
                      <a:pPr marL="0" algn="r" defTabSz="914400" rtl="0" eaLnBrk="1" fontAlgn="b" latinLnBrk="0" hangingPunct="1"/>
                      <a:r>
                        <a:rPr lang="es-MX" sz="1100" b="0" i="0" u="none" strike="noStrike" kern="1200" dirty="0">
                          <a:solidFill>
                            <a:srgbClr val="000000"/>
                          </a:solidFill>
                          <a:effectLst/>
                          <a:latin typeface="Trebuchet MS"/>
                          <a:ea typeface="+mn-ea"/>
                          <a:cs typeface="+mn-cs"/>
                        </a:rPr>
                        <a:t>No respondió</a:t>
                      </a: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2484791"/>
                  </a:ext>
                </a:extLst>
              </a:tr>
            </a:tbl>
          </a:graphicData>
        </a:graphic>
      </p:graphicFrame>
      <p:sp>
        <p:nvSpPr>
          <p:cNvPr id="6" name="CuadroTexto 31">
            <a:extLst>
              <a:ext uri="{FF2B5EF4-FFF2-40B4-BE49-F238E27FC236}">
                <a16:creationId xmlns:a16="http://schemas.microsoft.com/office/drawing/2014/main" id="{5B0F8F6A-2B02-7A45-4B76-CBC0734FA88B}"/>
              </a:ext>
            </a:extLst>
          </p:cNvPr>
          <p:cNvSpPr txBox="1"/>
          <p:nvPr/>
        </p:nvSpPr>
        <p:spPr>
          <a:xfrm>
            <a:off x="574486" y="0"/>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Escolaridad</a:t>
            </a:r>
          </a:p>
        </p:txBody>
      </p:sp>
      <p:graphicFrame>
        <p:nvGraphicFramePr>
          <p:cNvPr id="7" name="Gráfico 6">
            <a:extLst>
              <a:ext uri="{FF2B5EF4-FFF2-40B4-BE49-F238E27FC236}">
                <a16:creationId xmlns:a16="http://schemas.microsoft.com/office/drawing/2014/main" id="{7F57B873-19A3-29CC-2E42-8AF1C4BD7DBD}"/>
              </a:ext>
            </a:extLst>
          </p:cNvPr>
          <p:cNvGraphicFramePr/>
          <p:nvPr>
            <p:extLst>
              <p:ext uri="{D42A27DB-BD31-4B8C-83A1-F6EECF244321}">
                <p14:modId xmlns:p14="http://schemas.microsoft.com/office/powerpoint/2010/main" val="1616762719"/>
              </p:ext>
            </p:extLst>
          </p:nvPr>
        </p:nvGraphicFramePr>
        <p:xfrm>
          <a:off x="3931539" y="1832222"/>
          <a:ext cx="1764902" cy="3544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BCCA91A1-3056-41F1-52FC-CBF3F8EB3F44}"/>
              </a:ext>
            </a:extLst>
          </p:cNvPr>
          <p:cNvGraphicFramePr/>
          <p:nvPr>
            <p:extLst>
              <p:ext uri="{D42A27DB-BD31-4B8C-83A1-F6EECF244321}">
                <p14:modId xmlns:p14="http://schemas.microsoft.com/office/powerpoint/2010/main" val="1493087733"/>
              </p:ext>
            </p:extLst>
          </p:nvPr>
        </p:nvGraphicFramePr>
        <p:xfrm>
          <a:off x="7409934" y="1832222"/>
          <a:ext cx="2111195" cy="354455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B1BC43CE-02F2-FEDD-621C-B3A3E442641E}"/>
              </a:ext>
            </a:extLst>
          </p:cNvPr>
          <p:cNvSpPr txBox="1"/>
          <p:nvPr/>
        </p:nvSpPr>
        <p:spPr>
          <a:xfrm>
            <a:off x="7964392" y="3487905"/>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sp>
        <p:nvSpPr>
          <p:cNvPr id="16" name="CuadroTexto 15">
            <a:extLst>
              <a:ext uri="{FF2B5EF4-FFF2-40B4-BE49-F238E27FC236}">
                <a16:creationId xmlns:a16="http://schemas.microsoft.com/office/drawing/2014/main" id="{45A59BA5-27EB-1D18-7627-68ADA9D46B15}"/>
              </a:ext>
            </a:extLst>
          </p:cNvPr>
          <p:cNvSpPr txBox="1"/>
          <p:nvPr/>
        </p:nvSpPr>
        <p:spPr>
          <a:xfrm>
            <a:off x="4317894" y="1898818"/>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grpSp>
        <p:nvGrpSpPr>
          <p:cNvPr id="23" name="Grupo 22">
            <a:extLst>
              <a:ext uri="{FF2B5EF4-FFF2-40B4-BE49-F238E27FC236}">
                <a16:creationId xmlns:a16="http://schemas.microsoft.com/office/drawing/2014/main" id="{7492C9B3-A332-0A48-55C1-6C3140CA8E65}"/>
              </a:ext>
            </a:extLst>
          </p:cNvPr>
          <p:cNvGrpSpPr/>
          <p:nvPr/>
        </p:nvGrpSpPr>
        <p:grpSpPr>
          <a:xfrm>
            <a:off x="10931932" y="5743506"/>
            <a:ext cx="588232" cy="276999"/>
            <a:chOff x="11868272" y="4590274"/>
            <a:chExt cx="588232" cy="276999"/>
          </a:xfrm>
        </p:grpSpPr>
        <p:grpSp>
          <p:nvGrpSpPr>
            <p:cNvPr id="24" name="Grupo 23">
              <a:extLst>
                <a:ext uri="{FF2B5EF4-FFF2-40B4-BE49-F238E27FC236}">
                  <a16:creationId xmlns:a16="http://schemas.microsoft.com/office/drawing/2014/main" id="{A2EE86A6-725F-070C-D657-DE4BD1516BA3}"/>
                </a:ext>
              </a:extLst>
            </p:cNvPr>
            <p:cNvGrpSpPr/>
            <p:nvPr/>
          </p:nvGrpSpPr>
          <p:grpSpPr>
            <a:xfrm>
              <a:off x="11868272" y="4645258"/>
              <a:ext cx="216000" cy="180000"/>
              <a:chOff x="8925921" y="3320651"/>
              <a:chExt cx="1996322" cy="1830879"/>
            </a:xfrm>
          </p:grpSpPr>
          <p:sp>
            <p:nvSpPr>
              <p:cNvPr id="26" name="Triángulo isósceles 25">
                <a:extLst>
                  <a:ext uri="{FF2B5EF4-FFF2-40B4-BE49-F238E27FC236}">
                    <a16:creationId xmlns:a16="http://schemas.microsoft.com/office/drawing/2014/main" id="{1932E858-4EFB-B79E-6D90-DB1816E2DEA2}"/>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7" name="Trapecio 26">
                <a:extLst>
                  <a:ext uri="{FF2B5EF4-FFF2-40B4-BE49-F238E27FC236}">
                    <a16:creationId xmlns:a16="http://schemas.microsoft.com/office/drawing/2014/main" id="{1A0128F7-0C65-2505-62C2-28DA33353FC1}"/>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5" name="CuadroTexto 24">
              <a:extLst>
                <a:ext uri="{FF2B5EF4-FFF2-40B4-BE49-F238E27FC236}">
                  <a16:creationId xmlns:a16="http://schemas.microsoft.com/office/drawing/2014/main" id="{CCED4E40-4784-CD9D-DA70-B81311BAFB9A}"/>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28" name="Grupo 27">
            <a:extLst>
              <a:ext uri="{FF2B5EF4-FFF2-40B4-BE49-F238E27FC236}">
                <a16:creationId xmlns:a16="http://schemas.microsoft.com/office/drawing/2014/main" id="{78C25009-F973-D3F7-0D65-FD67D9FE79EC}"/>
              </a:ext>
            </a:extLst>
          </p:cNvPr>
          <p:cNvGrpSpPr/>
          <p:nvPr/>
        </p:nvGrpSpPr>
        <p:grpSpPr>
          <a:xfrm>
            <a:off x="11464018" y="5741331"/>
            <a:ext cx="618688" cy="276999"/>
            <a:chOff x="11868272" y="5039979"/>
            <a:chExt cx="618688" cy="276999"/>
          </a:xfrm>
        </p:grpSpPr>
        <p:grpSp>
          <p:nvGrpSpPr>
            <p:cNvPr id="29" name="Grupo 28">
              <a:extLst>
                <a:ext uri="{FF2B5EF4-FFF2-40B4-BE49-F238E27FC236}">
                  <a16:creationId xmlns:a16="http://schemas.microsoft.com/office/drawing/2014/main" id="{2E918EEE-655B-472B-D686-2E2AD07E636F}"/>
                </a:ext>
              </a:extLst>
            </p:cNvPr>
            <p:cNvGrpSpPr/>
            <p:nvPr/>
          </p:nvGrpSpPr>
          <p:grpSpPr>
            <a:xfrm>
              <a:off x="11868272" y="5090127"/>
              <a:ext cx="216000" cy="180000"/>
              <a:chOff x="6316924" y="3334520"/>
              <a:chExt cx="1996322" cy="1830879"/>
            </a:xfrm>
          </p:grpSpPr>
          <p:sp>
            <p:nvSpPr>
              <p:cNvPr id="31" name="Triángulo isósceles 30">
                <a:extLst>
                  <a:ext uri="{FF2B5EF4-FFF2-40B4-BE49-F238E27FC236}">
                    <a16:creationId xmlns:a16="http://schemas.microsoft.com/office/drawing/2014/main" id="{417DEEF8-9B3C-CE9C-E09A-3A7D78152424}"/>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2" name="Trapecio 31">
                <a:extLst>
                  <a:ext uri="{FF2B5EF4-FFF2-40B4-BE49-F238E27FC236}">
                    <a16:creationId xmlns:a16="http://schemas.microsoft.com/office/drawing/2014/main" id="{6ACA1231-F211-6B4D-8DF4-39A5D1DF0E7F}"/>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0" name="CuadroTexto 29">
              <a:extLst>
                <a:ext uri="{FF2B5EF4-FFF2-40B4-BE49-F238E27FC236}">
                  <a16:creationId xmlns:a16="http://schemas.microsoft.com/office/drawing/2014/main" id="{F13B6771-AFEC-E3AC-4295-11F150E4CD91}"/>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33" name="Grupo 32">
            <a:extLst>
              <a:ext uri="{FF2B5EF4-FFF2-40B4-BE49-F238E27FC236}">
                <a16:creationId xmlns:a16="http://schemas.microsoft.com/office/drawing/2014/main" id="{E246173E-7E09-F9F6-6789-C4A6B9BFD1DF}"/>
              </a:ext>
            </a:extLst>
          </p:cNvPr>
          <p:cNvGrpSpPr/>
          <p:nvPr/>
        </p:nvGrpSpPr>
        <p:grpSpPr>
          <a:xfrm>
            <a:off x="5447602" y="4247939"/>
            <a:ext cx="568702" cy="276999"/>
            <a:chOff x="11868272" y="4557884"/>
            <a:chExt cx="657021" cy="328687"/>
          </a:xfrm>
        </p:grpSpPr>
        <p:grpSp>
          <p:nvGrpSpPr>
            <p:cNvPr id="34" name="Grupo 33">
              <a:extLst>
                <a:ext uri="{FF2B5EF4-FFF2-40B4-BE49-F238E27FC236}">
                  <a16:creationId xmlns:a16="http://schemas.microsoft.com/office/drawing/2014/main" id="{A110CC17-50EA-023D-4091-B0802227A627}"/>
                </a:ext>
              </a:extLst>
            </p:cNvPr>
            <p:cNvGrpSpPr/>
            <p:nvPr/>
          </p:nvGrpSpPr>
          <p:grpSpPr>
            <a:xfrm>
              <a:off x="11868272" y="4645258"/>
              <a:ext cx="216000" cy="180000"/>
              <a:chOff x="8925921" y="3320651"/>
              <a:chExt cx="1996322" cy="1830879"/>
            </a:xfrm>
          </p:grpSpPr>
          <p:sp>
            <p:nvSpPr>
              <p:cNvPr id="36" name="Triángulo isósceles 35">
                <a:extLst>
                  <a:ext uri="{FF2B5EF4-FFF2-40B4-BE49-F238E27FC236}">
                    <a16:creationId xmlns:a16="http://schemas.microsoft.com/office/drawing/2014/main" id="{028EF449-E2B5-37DC-AC1C-23C2D8017881}"/>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7" name="Trapecio 36">
                <a:extLst>
                  <a:ext uri="{FF2B5EF4-FFF2-40B4-BE49-F238E27FC236}">
                    <a16:creationId xmlns:a16="http://schemas.microsoft.com/office/drawing/2014/main" id="{B68307C4-91B6-1397-187B-54D691D3377F}"/>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5" name="CuadroTexto 34">
              <a:extLst>
                <a:ext uri="{FF2B5EF4-FFF2-40B4-BE49-F238E27FC236}">
                  <a16:creationId xmlns:a16="http://schemas.microsoft.com/office/drawing/2014/main" id="{C3B1ED03-B32A-82D0-A74E-A1DD4FAF6B25}"/>
                </a:ext>
              </a:extLst>
            </p:cNvPr>
            <p:cNvSpPr txBox="1"/>
            <p:nvPr/>
          </p:nvSpPr>
          <p:spPr>
            <a:xfrm>
              <a:off x="12019341" y="4557884"/>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37%</a:t>
              </a:r>
            </a:p>
          </p:txBody>
        </p:sp>
      </p:grpSp>
      <p:grpSp>
        <p:nvGrpSpPr>
          <p:cNvPr id="38" name="Grupo 37">
            <a:extLst>
              <a:ext uri="{FF2B5EF4-FFF2-40B4-BE49-F238E27FC236}">
                <a16:creationId xmlns:a16="http://schemas.microsoft.com/office/drawing/2014/main" id="{74A20404-2F99-0F70-4C94-82314FB9C33D}"/>
              </a:ext>
            </a:extLst>
          </p:cNvPr>
          <p:cNvGrpSpPr/>
          <p:nvPr/>
        </p:nvGrpSpPr>
        <p:grpSpPr>
          <a:xfrm>
            <a:off x="4974164" y="1883429"/>
            <a:ext cx="555054" cy="276999"/>
            <a:chOff x="11868272" y="5007589"/>
            <a:chExt cx="641254" cy="328687"/>
          </a:xfrm>
        </p:grpSpPr>
        <p:grpSp>
          <p:nvGrpSpPr>
            <p:cNvPr id="39" name="Grupo 38">
              <a:extLst>
                <a:ext uri="{FF2B5EF4-FFF2-40B4-BE49-F238E27FC236}">
                  <a16:creationId xmlns:a16="http://schemas.microsoft.com/office/drawing/2014/main" id="{D2C3F5AB-42C5-374B-B062-BB2219EA52B5}"/>
                </a:ext>
              </a:extLst>
            </p:cNvPr>
            <p:cNvGrpSpPr/>
            <p:nvPr/>
          </p:nvGrpSpPr>
          <p:grpSpPr>
            <a:xfrm>
              <a:off x="11868272" y="5090127"/>
              <a:ext cx="216000" cy="180000"/>
              <a:chOff x="6316924" y="3334520"/>
              <a:chExt cx="1996322" cy="1830879"/>
            </a:xfrm>
          </p:grpSpPr>
          <p:sp>
            <p:nvSpPr>
              <p:cNvPr id="41" name="Triángulo isósceles 40">
                <a:extLst>
                  <a:ext uri="{FF2B5EF4-FFF2-40B4-BE49-F238E27FC236}">
                    <a16:creationId xmlns:a16="http://schemas.microsoft.com/office/drawing/2014/main" id="{EFC45D4E-E993-279C-68BC-93BDBA4AFB11}"/>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2" name="Trapecio 41">
                <a:extLst>
                  <a:ext uri="{FF2B5EF4-FFF2-40B4-BE49-F238E27FC236}">
                    <a16:creationId xmlns:a16="http://schemas.microsoft.com/office/drawing/2014/main" id="{97ECFEB1-07A5-4D7C-F9FB-648B028B8882}"/>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0" name="CuadroTexto 39">
              <a:extLst>
                <a:ext uri="{FF2B5EF4-FFF2-40B4-BE49-F238E27FC236}">
                  <a16:creationId xmlns:a16="http://schemas.microsoft.com/office/drawing/2014/main" id="{F73D8A76-123E-6046-25FA-901A2E6654CB}"/>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13%</a:t>
              </a:r>
            </a:p>
          </p:txBody>
        </p:sp>
      </p:grpSp>
      <p:graphicFrame>
        <p:nvGraphicFramePr>
          <p:cNvPr id="50" name="Tabla 49">
            <a:extLst>
              <a:ext uri="{FF2B5EF4-FFF2-40B4-BE49-F238E27FC236}">
                <a16:creationId xmlns:a16="http://schemas.microsoft.com/office/drawing/2014/main" id="{CD292DBB-C484-87C3-20A9-8789C30A9852}"/>
              </a:ext>
            </a:extLst>
          </p:cNvPr>
          <p:cNvGraphicFramePr>
            <a:graphicFrameLocks noGrp="1"/>
          </p:cNvGraphicFramePr>
          <p:nvPr>
            <p:extLst>
              <p:ext uri="{D42A27DB-BD31-4B8C-83A1-F6EECF244321}">
                <p14:modId xmlns:p14="http://schemas.microsoft.com/office/powerpoint/2010/main" val="2332378255"/>
              </p:ext>
            </p:extLst>
          </p:nvPr>
        </p:nvGraphicFramePr>
        <p:xfrm>
          <a:off x="3743385" y="1499236"/>
          <a:ext cx="4994414" cy="346022"/>
        </p:xfrm>
        <a:graphic>
          <a:graphicData uri="http://schemas.openxmlformats.org/drawingml/2006/table">
            <a:tbl>
              <a:tblPr firstRow="1" bandRow="1"/>
              <a:tblGrid>
                <a:gridCol w="2497207">
                  <a:extLst>
                    <a:ext uri="{9D8B030D-6E8A-4147-A177-3AD203B41FA5}">
                      <a16:colId xmlns:a16="http://schemas.microsoft.com/office/drawing/2014/main" val="1566861337"/>
                    </a:ext>
                  </a:extLst>
                </a:gridCol>
                <a:gridCol w="2497207">
                  <a:extLst>
                    <a:ext uri="{9D8B030D-6E8A-4147-A177-3AD203B41FA5}">
                      <a16:colId xmlns:a16="http://schemas.microsoft.com/office/drawing/2014/main" val="2355084740"/>
                    </a:ext>
                  </a:extLst>
                </a:gridCol>
              </a:tblGrid>
              <a:tr h="346022">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51" name="Rectángulo: esquinas redondeadas 32">
            <a:extLst>
              <a:ext uri="{FF2B5EF4-FFF2-40B4-BE49-F238E27FC236}">
                <a16:creationId xmlns:a16="http://schemas.microsoft.com/office/drawing/2014/main" id="{237EDF42-C50A-A959-8D6B-EC943E7DC12E}"/>
              </a:ext>
            </a:extLst>
          </p:cNvPr>
          <p:cNvSpPr/>
          <p:nvPr/>
        </p:nvSpPr>
        <p:spPr>
          <a:xfrm rot="5400000">
            <a:off x="3021443" y="2386744"/>
            <a:ext cx="3868866" cy="211119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3" name="CuadroTexto 52">
            <a:extLst>
              <a:ext uri="{FF2B5EF4-FFF2-40B4-BE49-F238E27FC236}">
                <a16:creationId xmlns:a16="http://schemas.microsoft.com/office/drawing/2014/main" id="{0DAD4CB1-4D91-076C-4619-D335CAA033BF}"/>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54" name="CuadroTexto 53">
            <a:extLst>
              <a:ext uri="{FF2B5EF4-FFF2-40B4-BE49-F238E27FC236}">
                <a16:creationId xmlns:a16="http://schemas.microsoft.com/office/drawing/2014/main" id="{5202B04B-684A-B9F6-2EEA-9EC3F4445D42}"/>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Un porcentaje considerable de turistas mencionó </a:t>
            </a:r>
            <a:r>
              <a:rPr lang="es-ES" sz="1600" dirty="0">
                <a:solidFill>
                  <a:srgbClr val="000000"/>
                </a:solidFill>
                <a:latin typeface="Trebuchet MS"/>
                <a:cs typeface="Calibri"/>
              </a:rPr>
              <a:t>contar con una carrera universitaria; no obstante, los visitantes que abordaron un vuelo hacia Alemania son quienes demostraron contar con un mayor nivel educativo, pues resaltan significativamente por contar con una maestría o doctorado, particularmente entre aquellos que pertenecen a un nivel socioeconómico alto.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55" name="Rectángulo 54">
            <a:extLst>
              <a:ext uri="{FF2B5EF4-FFF2-40B4-BE49-F238E27FC236}">
                <a16:creationId xmlns:a16="http://schemas.microsoft.com/office/drawing/2014/main" id="{EF521858-6988-F1AC-C054-DDD76B2FF393}"/>
              </a:ext>
            </a:extLst>
          </p:cNvPr>
          <p:cNvSpPr/>
          <p:nvPr/>
        </p:nvSpPr>
        <p:spPr>
          <a:xfrm>
            <a:off x="67184" y="5681724"/>
            <a:ext cx="5037488"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P36. ¿Cuál es su último año escolar cursado o que está cursando?</a:t>
            </a:r>
            <a:endParaRPr kumimoji="0" lang="es-MX"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endParaRPr>
          </a:p>
        </p:txBody>
      </p:sp>
      <p:sp>
        <p:nvSpPr>
          <p:cNvPr id="2" name="CuadroTexto 1">
            <a:extLst>
              <a:ext uri="{FF2B5EF4-FFF2-40B4-BE49-F238E27FC236}">
                <a16:creationId xmlns:a16="http://schemas.microsoft.com/office/drawing/2014/main" id="{07F68B3A-215F-0E8B-711B-818B328E1484}"/>
              </a:ext>
            </a:extLst>
          </p:cNvPr>
          <p:cNvSpPr txBox="1"/>
          <p:nvPr/>
        </p:nvSpPr>
        <p:spPr>
          <a:xfrm>
            <a:off x="4773276" y="4272206"/>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3" name="CuadroTexto 2">
            <a:extLst>
              <a:ext uri="{FF2B5EF4-FFF2-40B4-BE49-F238E27FC236}">
                <a16:creationId xmlns:a16="http://schemas.microsoft.com/office/drawing/2014/main" id="{7B2A0475-462C-C058-8FD8-B4764B50989A}"/>
              </a:ext>
            </a:extLst>
          </p:cNvPr>
          <p:cNvSpPr txBox="1"/>
          <p:nvPr/>
        </p:nvSpPr>
        <p:spPr>
          <a:xfrm>
            <a:off x="4299400" y="4669065"/>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4" name="CuadroTexto 3">
            <a:extLst>
              <a:ext uri="{FF2B5EF4-FFF2-40B4-BE49-F238E27FC236}">
                <a16:creationId xmlns:a16="http://schemas.microsoft.com/office/drawing/2014/main" id="{C68375EB-E990-794A-6DA9-43F770DD1DA9}"/>
              </a:ext>
            </a:extLst>
          </p:cNvPr>
          <p:cNvSpPr txBox="1"/>
          <p:nvPr/>
        </p:nvSpPr>
        <p:spPr>
          <a:xfrm>
            <a:off x="4272789" y="5046918"/>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8" name="CuadroTexto 7">
            <a:extLst>
              <a:ext uri="{FF2B5EF4-FFF2-40B4-BE49-F238E27FC236}">
                <a16:creationId xmlns:a16="http://schemas.microsoft.com/office/drawing/2014/main" id="{455BF338-B181-8770-4DF4-A8288038F92F}"/>
              </a:ext>
            </a:extLst>
          </p:cNvPr>
          <p:cNvSpPr txBox="1"/>
          <p:nvPr/>
        </p:nvSpPr>
        <p:spPr>
          <a:xfrm>
            <a:off x="8889867" y="3878492"/>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grpSp>
        <p:nvGrpSpPr>
          <p:cNvPr id="11" name="Grupo 10">
            <a:extLst>
              <a:ext uri="{FF2B5EF4-FFF2-40B4-BE49-F238E27FC236}">
                <a16:creationId xmlns:a16="http://schemas.microsoft.com/office/drawing/2014/main" id="{EFA18471-CE27-7ADF-2AB6-BC2F65ED6996}"/>
              </a:ext>
            </a:extLst>
          </p:cNvPr>
          <p:cNvGrpSpPr/>
          <p:nvPr/>
        </p:nvGrpSpPr>
        <p:grpSpPr>
          <a:xfrm>
            <a:off x="8715187" y="5738046"/>
            <a:ext cx="912793" cy="280283"/>
            <a:chOff x="11845075" y="3342807"/>
            <a:chExt cx="912793" cy="280283"/>
          </a:xfrm>
        </p:grpSpPr>
        <p:pic>
          <p:nvPicPr>
            <p:cNvPr id="12" name="Imagen 34">
              <a:extLst>
                <a:ext uri="{FF2B5EF4-FFF2-40B4-BE49-F238E27FC236}">
                  <a16:creationId xmlns:a16="http://schemas.microsoft.com/office/drawing/2014/main" id="{F6780C40-0BDE-E819-728E-D79D6E4C66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4" name="CuadroTexto 13">
              <a:extLst>
                <a:ext uri="{FF2B5EF4-FFF2-40B4-BE49-F238E27FC236}">
                  <a16:creationId xmlns:a16="http://schemas.microsoft.com/office/drawing/2014/main" id="{321EED16-84AB-1ACB-63DA-1F241E30714B}"/>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15" name="Grupo 14">
            <a:extLst>
              <a:ext uri="{FF2B5EF4-FFF2-40B4-BE49-F238E27FC236}">
                <a16:creationId xmlns:a16="http://schemas.microsoft.com/office/drawing/2014/main" id="{C305D871-8536-73DA-4BB5-3810844ED44B}"/>
              </a:ext>
            </a:extLst>
          </p:cNvPr>
          <p:cNvGrpSpPr/>
          <p:nvPr/>
        </p:nvGrpSpPr>
        <p:grpSpPr>
          <a:xfrm>
            <a:off x="4527145" y="1883429"/>
            <a:ext cx="493148" cy="276999"/>
            <a:chOff x="11845075" y="3313702"/>
            <a:chExt cx="569734" cy="328686"/>
          </a:xfrm>
        </p:grpSpPr>
        <p:pic>
          <p:nvPicPr>
            <p:cNvPr id="17" name="Imagen 34">
              <a:extLst>
                <a:ext uri="{FF2B5EF4-FFF2-40B4-BE49-F238E27FC236}">
                  <a16:creationId xmlns:a16="http://schemas.microsoft.com/office/drawing/2014/main" id="{876E567D-26B9-D368-3410-9754C42F39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9" name="CuadroTexto 18">
              <a:extLst>
                <a:ext uri="{FF2B5EF4-FFF2-40B4-BE49-F238E27FC236}">
                  <a16:creationId xmlns:a16="http://schemas.microsoft.com/office/drawing/2014/main" id="{FFECB7CB-8F68-4B33-7F03-968B28EC6C87}"/>
                </a:ext>
              </a:extLst>
            </p:cNvPr>
            <p:cNvSpPr txBox="1"/>
            <p:nvPr/>
          </p:nvSpPr>
          <p:spPr>
            <a:xfrm>
              <a:off x="12001454" y="3313702"/>
              <a:ext cx="413355"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8%</a:t>
              </a:r>
            </a:p>
          </p:txBody>
        </p:sp>
      </p:grpSp>
      <p:grpSp>
        <p:nvGrpSpPr>
          <p:cNvPr id="20" name="Grupo 19">
            <a:extLst>
              <a:ext uri="{FF2B5EF4-FFF2-40B4-BE49-F238E27FC236}">
                <a16:creationId xmlns:a16="http://schemas.microsoft.com/office/drawing/2014/main" id="{7307DA14-4C39-231A-EFFC-B03CE2B5A709}"/>
              </a:ext>
            </a:extLst>
          </p:cNvPr>
          <p:cNvGrpSpPr/>
          <p:nvPr/>
        </p:nvGrpSpPr>
        <p:grpSpPr>
          <a:xfrm>
            <a:off x="4406776" y="3069780"/>
            <a:ext cx="573298" cy="276999"/>
            <a:chOff x="11845075" y="3313702"/>
            <a:chExt cx="662331" cy="328686"/>
          </a:xfrm>
        </p:grpSpPr>
        <p:pic>
          <p:nvPicPr>
            <p:cNvPr id="21" name="Imagen 34">
              <a:extLst>
                <a:ext uri="{FF2B5EF4-FFF2-40B4-BE49-F238E27FC236}">
                  <a16:creationId xmlns:a16="http://schemas.microsoft.com/office/drawing/2014/main" id="{2076F2DE-3FC5-C93D-1CB9-7DA1839E9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22" name="CuadroTexto 21">
              <a:extLst>
                <a:ext uri="{FF2B5EF4-FFF2-40B4-BE49-F238E27FC236}">
                  <a16:creationId xmlns:a16="http://schemas.microsoft.com/office/drawing/2014/main" id="{5F364F4C-89A0-F76F-CF87-27AFEC3F4108}"/>
                </a:ext>
              </a:extLst>
            </p:cNvPr>
            <p:cNvSpPr txBox="1"/>
            <p:nvPr/>
          </p:nvSpPr>
          <p:spPr>
            <a:xfrm>
              <a:off x="12001454" y="3313702"/>
              <a:ext cx="505952"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10%</a:t>
              </a:r>
            </a:p>
          </p:txBody>
        </p:sp>
      </p:grpSp>
      <p:grpSp>
        <p:nvGrpSpPr>
          <p:cNvPr id="57" name="Grupo 56">
            <a:extLst>
              <a:ext uri="{FF2B5EF4-FFF2-40B4-BE49-F238E27FC236}">
                <a16:creationId xmlns:a16="http://schemas.microsoft.com/office/drawing/2014/main" id="{03D0F4E2-807F-5827-94FC-C2379B2EF8E8}"/>
              </a:ext>
            </a:extLst>
          </p:cNvPr>
          <p:cNvGrpSpPr/>
          <p:nvPr/>
        </p:nvGrpSpPr>
        <p:grpSpPr>
          <a:xfrm>
            <a:off x="9562719" y="5741330"/>
            <a:ext cx="762541" cy="276999"/>
            <a:chOff x="11846248" y="3705855"/>
            <a:chExt cx="762541" cy="276999"/>
          </a:xfrm>
        </p:grpSpPr>
        <p:pic>
          <p:nvPicPr>
            <p:cNvPr id="58" name="Imagen 35">
              <a:extLst>
                <a:ext uri="{FF2B5EF4-FFF2-40B4-BE49-F238E27FC236}">
                  <a16:creationId xmlns:a16="http://schemas.microsoft.com/office/drawing/2014/main" id="{D0837D40-0E2D-3DF3-7191-519BF48C87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59" name="CuadroTexto 58">
              <a:extLst>
                <a:ext uri="{FF2B5EF4-FFF2-40B4-BE49-F238E27FC236}">
                  <a16:creationId xmlns:a16="http://schemas.microsoft.com/office/drawing/2014/main" id="{8001A5E7-DEB0-ED7E-7EF0-6118383A2DA2}"/>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60" name="Grupo 59">
            <a:extLst>
              <a:ext uri="{FF2B5EF4-FFF2-40B4-BE49-F238E27FC236}">
                <a16:creationId xmlns:a16="http://schemas.microsoft.com/office/drawing/2014/main" id="{CFD3E41D-EF59-B461-4541-789AA4ECADFB}"/>
              </a:ext>
            </a:extLst>
          </p:cNvPr>
          <p:cNvGrpSpPr/>
          <p:nvPr/>
        </p:nvGrpSpPr>
        <p:grpSpPr>
          <a:xfrm>
            <a:off x="4361079" y="3464742"/>
            <a:ext cx="480319" cy="276999"/>
            <a:chOff x="11846248" y="3687113"/>
            <a:chExt cx="554913" cy="328687"/>
          </a:xfrm>
        </p:grpSpPr>
        <p:pic>
          <p:nvPicPr>
            <p:cNvPr id="61" name="Imagen 35">
              <a:extLst>
                <a:ext uri="{FF2B5EF4-FFF2-40B4-BE49-F238E27FC236}">
                  <a16:creationId xmlns:a16="http://schemas.microsoft.com/office/drawing/2014/main" id="{487746EA-CE24-8B03-F758-C9D0FF41D7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62" name="CuadroTexto 61">
              <a:extLst>
                <a:ext uri="{FF2B5EF4-FFF2-40B4-BE49-F238E27FC236}">
                  <a16:creationId xmlns:a16="http://schemas.microsoft.com/office/drawing/2014/main" id="{8309444E-8B5D-3841-E81E-BC02B3CA200E}"/>
                </a:ext>
              </a:extLst>
            </p:cNvPr>
            <p:cNvSpPr txBox="1"/>
            <p:nvPr/>
          </p:nvSpPr>
          <p:spPr>
            <a:xfrm>
              <a:off x="11987806" y="3687113"/>
              <a:ext cx="413355"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7%</a:t>
              </a:r>
            </a:p>
          </p:txBody>
        </p:sp>
      </p:grpSp>
      <p:grpSp>
        <p:nvGrpSpPr>
          <p:cNvPr id="63" name="Grupo 62">
            <a:extLst>
              <a:ext uri="{FF2B5EF4-FFF2-40B4-BE49-F238E27FC236}">
                <a16:creationId xmlns:a16="http://schemas.microsoft.com/office/drawing/2014/main" id="{59CABE7B-500B-C923-DF3A-049BC219F453}"/>
              </a:ext>
            </a:extLst>
          </p:cNvPr>
          <p:cNvGrpSpPr/>
          <p:nvPr/>
        </p:nvGrpSpPr>
        <p:grpSpPr>
          <a:xfrm>
            <a:off x="10297346" y="5741330"/>
            <a:ext cx="698839" cy="276999"/>
            <a:chOff x="11868272" y="4125579"/>
            <a:chExt cx="698839" cy="276999"/>
          </a:xfrm>
        </p:grpSpPr>
        <p:grpSp>
          <p:nvGrpSpPr>
            <p:cNvPr id="64" name="Grupo 63">
              <a:extLst>
                <a:ext uri="{FF2B5EF4-FFF2-40B4-BE49-F238E27FC236}">
                  <a16:creationId xmlns:a16="http://schemas.microsoft.com/office/drawing/2014/main" id="{51C65945-0063-13A9-A1D2-228F4C522CC3}"/>
                </a:ext>
              </a:extLst>
            </p:cNvPr>
            <p:cNvGrpSpPr/>
            <p:nvPr/>
          </p:nvGrpSpPr>
          <p:grpSpPr>
            <a:xfrm>
              <a:off x="11868272" y="4183754"/>
              <a:ext cx="216000" cy="180000"/>
              <a:chOff x="10974076" y="3320651"/>
              <a:chExt cx="1996322" cy="1830879"/>
            </a:xfrm>
          </p:grpSpPr>
          <p:sp>
            <p:nvSpPr>
              <p:cNvPr id="66" name="Triángulo isósceles 65">
                <a:extLst>
                  <a:ext uri="{FF2B5EF4-FFF2-40B4-BE49-F238E27FC236}">
                    <a16:creationId xmlns:a16="http://schemas.microsoft.com/office/drawing/2014/main" id="{4F9707D0-3646-2DD3-BD7A-168F1611227E}"/>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7" name="Trapecio 66">
                <a:extLst>
                  <a:ext uri="{FF2B5EF4-FFF2-40B4-BE49-F238E27FC236}">
                    <a16:creationId xmlns:a16="http://schemas.microsoft.com/office/drawing/2014/main" id="{D1437A16-31DC-ACB5-36F6-A4D981DF7973}"/>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5" name="CuadroTexto 64">
              <a:extLst>
                <a:ext uri="{FF2B5EF4-FFF2-40B4-BE49-F238E27FC236}">
                  <a16:creationId xmlns:a16="http://schemas.microsoft.com/office/drawing/2014/main" id="{43AB7B28-9C1C-3B04-49F7-4222454EAEB0}"/>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68" name="Grupo 67">
            <a:extLst>
              <a:ext uri="{FF2B5EF4-FFF2-40B4-BE49-F238E27FC236}">
                <a16:creationId xmlns:a16="http://schemas.microsoft.com/office/drawing/2014/main" id="{6F551184-A125-FB1E-9A7A-09C84C1623EF}"/>
              </a:ext>
            </a:extLst>
          </p:cNvPr>
          <p:cNvGrpSpPr/>
          <p:nvPr/>
        </p:nvGrpSpPr>
        <p:grpSpPr>
          <a:xfrm>
            <a:off x="4497570" y="4644798"/>
            <a:ext cx="555054" cy="276999"/>
            <a:chOff x="11868272" y="4093189"/>
            <a:chExt cx="641254" cy="328687"/>
          </a:xfrm>
        </p:grpSpPr>
        <p:grpSp>
          <p:nvGrpSpPr>
            <p:cNvPr id="69" name="Grupo 68">
              <a:extLst>
                <a:ext uri="{FF2B5EF4-FFF2-40B4-BE49-F238E27FC236}">
                  <a16:creationId xmlns:a16="http://schemas.microsoft.com/office/drawing/2014/main" id="{64F9F5D9-D8D6-5937-2CBA-1181C582E8FE}"/>
                </a:ext>
              </a:extLst>
            </p:cNvPr>
            <p:cNvGrpSpPr/>
            <p:nvPr/>
          </p:nvGrpSpPr>
          <p:grpSpPr>
            <a:xfrm>
              <a:off x="11868272" y="4183754"/>
              <a:ext cx="216000" cy="180000"/>
              <a:chOff x="10974076" y="3320651"/>
              <a:chExt cx="1996322" cy="1830879"/>
            </a:xfrm>
          </p:grpSpPr>
          <p:sp>
            <p:nvSpPr>
              <p:cNvPr id="71" name="Triángulo isósceles 70">
                <a:extLst>
                  <a:ext uri="{FF2B5EF4-FFF2-40B4-BE49-F238E27FC236}">
                    <a16:creationId xmlns:a16="http://schemas.microsoft.com/office/drawing/2014/main" id="{CC28A236-1DE2-C547-AB2D-0534E606DBB4}"/>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72" name="Trapecio 71">
                <a:extLst>
                  <a:ext uri="{FF2B5EF4-FFF2-40B4-BE49-F238E27FC236}">
                    <a16:creationId xmlns:a16="http://schemas.microsoft.com/office/drawing/2014/main" id="{1AD4F206-5BAE-F74A-6336-9B85C030CDF4}"/>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0" name="CuadroTexto 69">
              <a:extLst>
                <a:ext uri="{FF2B5EF4-FFF2-40B4-BE49-F238E27FC236}">
                  <a16:creationId xmlns:a16="http://schemas.microsoft.com/office/drawing/2014/main" id="{F110AD23-E8EF-B5BB-2D4D-F0237B5E0F71}"/>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14%</a:t>
              </a:r>
            </a:p>
          </p:txBody>
        </p:sp>
      </p:grpSp>
      <p:grpSp>
        <p:nvGrpSpPr>
          <p:cNvPr id="73" name="Grupo 72">
            <a:extLst>
              <a:ext uri="{FF2B5EF4-FFF2-40B4-BE49-F238E27FC236}">
                <a16:creationId xmlns:a16="http://schemas.microsoft.com/office/drawing/2014/main" id="{922E1AC3-AE72-A0F5-8441-458496E88B14}"/>
              </a:ext>
            </a:extLst>
          </p:cNvPr>
          <p:cNvGrpSpPr/>
          <p:nvPr/>
        </p:nvGrpSpPr>
        <p:grpSpPr>
          <a:xfrm>
            <a:off x="4955052" y="5031529"/>
            <a:ext cx="555054" cy="276999"/>
            <a:chOff x="11868272" y="5007589"/>
            <a:chExt cx="641254" cy="328687"/>
          </a:xfrm>
        </p:grpSpPr>
        <p:grpSp>
          <p:nvGrpSpPr>
            <p:cNvPr id="74" name="Grupo 73">
              <a:extLst>
                <a:ext uri="{FF2B5EF4-FFF2-40B4-BE49-F238E27FC236}">
                  <a16:creationId xmlns:a16="http://schemas.microsoft.com/office/drawing/2014/main" id="{9A70113F-710B-E66E-0317-4D1C708C11EE}"/>
                </a:ext>
              </a:extLst>
            </p:cNvPr>
            <p:cNvGrpSpPr/>
            <p:nvPr/>
          </p:nvGrpSpPr>
          <p:grpSpPr>
            <a:xfrm>
              <a:off x="11868272" y="5090127"/>
              <a:ext cx="216000" cy="180000"/>
              <a:chOff x="6316924" y="3334520"/>
              <a:chExt cx="1996322" cy="1830879"/>
            </a:xfrm>
          </p:grpSpPr>
          <p:sp>
            <p:nvSpPr>
              <p:cNvPr id="76" name="Triángulo isósceles 75">
                <a:extLst>
                  <a:ext uri="{FF2B5EF4-FFF2-40B4-BE49-F238E27FC236}">
                    <a16:creationId xmlns:a16="http://schemas.microsoft.com/office/drawing/2014/main" id="{4DC5A426-F625-B13B-4E6D-3979116AE0CA}"/>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77" name="Trapecio 76">
                <a:extLst>
                  <a:ext uri="{FF2B5EF4-FFF2-40B4-BE49-F238E27FC236}">
                    <a16:creationId xmlns:a16="http://schemas.microsoft.com/office/drawing/2014/main" id="{5F68B314-B5AF-F77F-2D80-A74559181AEA}"/>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5" name="CuadroTexto 74">
              <a:extLst>
                <a:ext uri="{FF2B5EF4-FFF2-40B4-BE49-F238E27FC236}">
                  <a16:creationId xmlns:a16="http://schemas.microsoft.com/office/drawing/2014/main" id="{392ACBAF-6FC1-8E72-96E3-77959FA5DD3B}"/>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10%</a:t>
              </a:r>
            </a:p>
          </p:txBody>
        </p:sp>
      </p:grpSp>
      <p:grpSp>
        <p:nvGrpSpPr>
          <p:cNvPr id="13" name="Grupo 12">
            <a:extLst>
              <a:ext uri="{FF2B5EF4-FFF2-40B4-BE49-F238E27FC236}">
                <a16:creationId xmlns:a16="http://schemas.microsoft.com/office/drawing/2014/main" id="{AFF0DB6D-6EAA-7765-A970-A40794D2BB24}"/>
              </a:ext>
            </a:extLst>
          </p:cNvPr>
          <p:cNvGrpSpPr/>
          <p:nvPr/>
        </p:nvGrpSpPr>
        <p:grpSpPr>
          <a:xfrm>
            <a:off x="4969195" y="4247939"/>
            <a:ext cx="555054" cy="276999"/>
            <a:chOff x="11868272" y="4093189"/>
            <a:chExt cx="641254" cy="328687"/>
          </a:xfrm>
        </p:grpSpPr>
        <p:grpSp>
          <p:nvGrpSpPr>
            <p:cNvPr id="18" name="Grupo 17">
              <a:extLst>
                <a:ext uri="{FF2B5EF4-FFF2-40B4-BE49-F238E27FC236}">
                  <a16:creationId xmlns:a16="http://schemas.microsoft.com/office/drawing/2014/main" id="{8401DCA0-C45E-6415-9DCB-7C1298C69E16}"/>
                </a:ext>
              </a:extLst>
            </p:cNvPr>
            <p:cNvGrpSpPr/>
            <p:nvPr/>
          </p:nvGrpSpPr>
          <p:grpSpPr>
            <a:xfrm>
              <a:off x="11868272" y="4183754"/>
              <a:ext cx="216000" cy="180000"/>
              <a:chOff x="10974076" y="3320651"/>
              <a:chExt cx="1996322" cy="1830879"/>
            </a:xfrm>
          </p:grpSpPr>
          <p:sp>
            <p:nvSpPr>
              <p:cNvPr id="44" name="Triángulo isósceles 43">
                <a:extLst>
                  <a:ext uri="{FF2B5EF4-FFF2-40B4-BE49-F238E27FC236}">
                    <a16:creationId xmlns:a16="http://schemas.microsoft.com/office/drawing/2014/main" id="{DA3741E5-3273-9A62-5479-46941BE8AE89}"/>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5" name="Trapecio 44">
                <a:extLst>
                  <a:ext uri="{FF2B5EF4-FFF2-40B4-BE49-F238E27FC236}">
                    <a16:creationId xmlns:a16="http://schemas.microsoft.com/office/drawing/2014/main" id="{002093CC-1F1F-D1E0-50F3-E5A37FC80892}"/>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3" name="CuadroTexto 42">
              <a:extLst>
                <a:ext uri="{FF2B5EF4-FFF2-40B4-BE49-F238E27FC236}">
                  <a16:creationId xmlns:a16="http://schemas.microsoft.com/office/drawing/2014/main" id="{19CD865D-174C-9453-64FD-2198164AB4A4}"/>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34%</a:t>
              </a:r>
            </a:p>
          </p:txBody>
        </p:sp>
      </p:grpSp>
      <p:grpSp>
        <p:nvGrpSpPr>
          <p:cNvPr id="46" name="Grupo 45">
            <a:extLst>
              <a:ext uri="{FF2B5EF4-FFF2-40B4-BE49-F238E27FC236}">
                <a16:creationId xmlns:a16="http://schemas.microsoft.com/office/drawing/2014/main" id="{6E89EED8-3C76-2E88-378B-29272B9D546C}"/>
              </a:ext>
            </a:extLst>
          </p:cNvPr>
          <p:cNvGrpSpPr/>
          <p:nvPr/>
        </p:nvGrpSpPr>
        <p:grpSpPr>
          <a:xfrm>
            <a:off x="4520390" y="5031529"/>
            <a:ext cx="488552" cy="276999"/>
            <a:chOff x="11868272" y="4557884"/>
            <a:chExt cx="564424" cy="328687"/>
          </a:xfrm>
        </p:grpSpPr>
        <p:grpSp>
          <p:nvGrpSpPr>
            <p:cNvPr id="47" name="Grupo 46">
              <a:extLst>
                <a:ext uri="{FF2B5EF4-FFF2-40B4-BE49-F238E27FC236}">
                  <a16:creationId xmlns:a16="http://schemas.microsoft.com/office/drawing/2014/main" id="{4D451641-5DCB-5E51-F7AB-6B196DFF0B9F}"/>
                </a:ext>
              </a:extLst>
            </p:cNvPr>
            <p:cNvGrpSpPr/>
            <p:nvPr/>
          </p:nvGrpSpPr>
          <p:grpSpPr>
            <a:xfrm>
              <a:off x="11868272" y="4645258"/>
              <a:ext cx="216000" cy="180000"/>
              <a:chOff x="8925921" y="3320651"/>
              <a:chExt cx="1996322" cy="1830879"/>
            </a:xfrm>
          </p:grpSpPr>
          <p:sp>
            <p:nvSpPr>
              <p:cNvPr id="49" name="Triángulo isósceles 48">
                <a:extLst>
                  <a:ext uri="{FF2B5EF4-FFF2-40B4-BE49-F238E27FC236}">
                    <a16:creationId xmlns:a16="http://schemas.microsoft.com/office/drawing/2014/main" id="{A5CE7E49-C204-87C3-03F0-DACE19BD594A}"/>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2" name="Trapecio 51">
                <a:extLst>
                  <a:ext uri="{FF2B5EF4-FFF2-40B4-BE49-F238E27FC236}">
                    <a16:creationId xmlns:a16="http://schemas.microsoft.com/office/drawing/2014/main" id="{AB71762D-DEE4-ABFA-3130-9523F822E0F4}"/>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8" name="CuadroTexto 47">
              <a:extLst>
                <a:ext uri="{FF2B5EF4-FFF2-40B4-BE49-F238E27FC236}">
                  <a16:creationId xmlns:a16="http://schemas.microsoft.com/office/drawing/2014/main" id="{9F640580-1387-82B2-99EF-BD8BCA728D91}"/>
                </a:ext>
              </a:extLst>
            </p:cNvPr>
            <p:cNvSpPr txBox="1"/>
            <p:nvPr/>
          </p:nvSpPr>
          <p:spPr>
            <a:xfrm>
              <a:off x="12019341" y="4557884"/>
              <a:ext cx="413355"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a:t>
              </a:r>
            </a:p>
          </p:txBody>
        </p:sp>
      </p:grpSp>
    </p:spTree>
    <p:extLst>
      <p:ext uri="{BB962C8B-B14F-4D97-AF65-F5344CB8AC3E}">
        <p14:creationId xmlns:p14="http://schemas.microsoft.com/office/powerpoint/2010/main" val="263337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ADDA5EE-82D9-5BA8-972C-31E19F0E80CE}"/>
              </a:ext>
            </a:extLst>
          </p:cNvPr>
          <p:cNvGraphicFramePr>
            <a:graphicFrameLocks noGrp="1"/>
          </p:cNvGraphicFramePr>
          <p:nvPr>
            <p:extLst>
              <p:ext uri="{D42A27DB-BD31-4B8C-83A1-F6EECF244321}">
                <p14:modId xmlns:p14="http://schemas.microsoft.com/office/powerpoint/2010/main" val="4279980523"/>
              </p:ext>
            </p:extLst>
          </p:nvPr>
        </p:nvGraphicFramePr>
        <p:xfrm>
          <a:off x="4414815" y="1522166"/>
          <a:ext cx="4868636" cy="524979"/>
        </p:xfrm>
        <a:graphic>
          <a:graphicData uri="http://schemas.openxmlformats.org/drawingml/2006/table">
            <a:tbl>
              <a:tblPr firstRow="1" bandRow="1"/>
              <a:tblGrid>
                <a:gridCol w="2434318">
                  <a:extLst>
                    <a:ext uri="{9D8B030D-6E8A-4147-A177-3AD203B41FA5}">
                      <a16:colId xmlns:a16="http://schemas.microsoft.com/office/drawing/2014/main" val="1566861337"/>
                    </a:ext>
                  </a:extLst>
                </a:gridCol>
                <a:gridCol w="2434318">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5" name="Tabla 4">
            <a:extLst>
              <a:ext uri="{FF2B5EF4-FFF2-40B4-BE49-F238E27FC236}">
                <a16:creationId xmlns:a16="http://schemas.microsoft.com/office/drawing/2014/main" id="{1307D1E2-CFEB-24B5-9A3E-617F381B9356}"/>
              </a:ext>
            </a:extLst>
          </p:cNvPr>
          <p:cNvGraphicFramePr>
            <a:graphicFrameLocks noGrp="1"/>
          </p:cNvGraphicFramePr>
          <p:nvPr>
            <p:extLst>
              <p:ext uri="{D42A27DB-BD31-4B8C-83A1-F6EECF244321}">
                <p14:modId xmlns:p14="http://schemas.microsoft.com/office/powerpoint/2010/main" val="910277750"/>
              </p:ext>
            </p:extLst>
          </p:nvPr>
        </p:nvGraphicFramePr>
        <p:xfrm>
          <a:off x="2435162" y="1950108"/>
          <a:ext cx="1948577" cy="3149640"/>
        </p:xfrm>
        <a:graphic>
          <a:graphicData uri="http://schemas.openxmlformats.org/drawingml/2006/table">
            <a:tbl>
              <a:tblPr/>
              <a:tblGrid>
                <a:gridCol w="1948577">
                  <a:extLst>
                    <a:ext uri="{9D8B030D-6E8A-4147-A177-3AD203B41FA5}">
                      <a16:colId xmlns:a16="http://schemas.microsoft.com/office/drawing/2014/main" val="3863495455"/>
                    </a:ext>
                  </a:extLst>
                </a:gridCol>
              </a:tblGrid>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Menor a $9,000</a:t>
                      </a:r>
                    </a:p>
                  </a:txBody>
                  <a:tcPr marL="9525" marR="9525" marT="9525" marB="0" anchor="ctr">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06356"/>
                  </a:ext>
                </a:extLst>
              </a:tr>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Entre $9,000 y $11,999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590138"/>
                  </a:ext>
                </a:extLst>
              </a:tr>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Entre $12,000 y $14,999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84644"/>
                  </a:ext>
                </a:extLst>
              </a:tr>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Entre $15,000 y $44,999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279584"/>
                  </a:ext>
                </a:extLst>
              </a:tr>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Entre $45,000 y $100,000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6567259"/>
                  </a:ext>
                </a:extLst>
              </a:tr>
              <a:tr h="524940">
                <a:tc>
                  <a:txBody>
                    <a:bodyPr/>
                    <a:lstStyle/>
                    <a:p>
                      <a:pPr algn="r" fontAlgn="b"/>
                      <a:r>
                        <a:rPr lang="es-MX" sz="1200" b="0" i="0" u="none" strike="noStrike" kern="1200" dirty="0">
                          <a:solidFill>
                            <a:schemeClr val="bg2">
                              <a:lumMod val="25000"/>
                            </a:schemeClr>
                          </a:solidFill>
                          <a:effectLst/>
                          <a:latin typeface="Trebuchet MS"/>
                          <a:ea typeface="+mn-ea"/>
                          <a:cs typeface="+mn-cs"/>
                        </a:rPr>
                        <a:t>Más de $100,000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84887"/>
                  </a:ext>
                </a:extLst>
              </a:tr>
            </a:tbl>
          </a:graphicData>
        </a:graphic>
      </p:graphicFrame>
      <p:sp>
        <p:nvSpPr>
          <p:cNvPr id="6" name="CuadroTexto 31">
            <a:extLst>
              <a:ext uri="{FF2B5EF4-FFF2-40B4-BE49-F238E27FC236}">
                <a16:creationId xmlns:a16="http://schemas.microsoft.com/office/drawing/2014/main" id="{43540D4F-6C28-1FE5-7B54-EF3EE3F8C5C6}"/>
              </a:ext>
            </a:extLst>
          </p:cNvPr>
          <p:cNvSpPr txBox="1"/>
          <p:nvPr/>
        </p:nvSpPr>
        <p:spPr>
          <a:xfrm>
            <a:off x="574486" y="24739"/>
            <a:ext cx="11680274" cy="830997"/>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s-MX" sz="2400" b="0" i="0" u="none" strike="noStrike" kern="1200" cap="none" spc="0" normalizeH="0" baseline="0" noProof="0" dirty="0">
                <a:ln>
                  <a:noFill/>
                </a:ln>
                <a:solidFill>
                  <a:srgbClr val="00507F"/>
                </a:solidFill>
                <a:effectLst/>
                <a:uLnTx/>
                <a:uFillTx/>
                <a:latin typeface="Trebuchet MS" panose="020B0603020202020204" pitchFamily="34" charset="0"/>
                <a:ea typeface="+mn-ea"/>
                <a:cs typeface="+mn-cs"/>
              </a:rPr>
              <a:t>Ingreso familiar de los turistas nacionales </a:t>
            </a:r>
            <a:r>
              <a:rPr lang="es-MX" sz="2400" dirty="0">
                <a:solidFill>
                  <a:srgbClr val="00507F"/>
                </a:solidFill>
                <a:latin typeface="Trebuchet MS" panose="020B0603020202020204" pitchFamily="34" charset="0"/>
              </a:rPr>
              <a:t>(Ingreso mensual en pesos)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dirty="0">
              <a:ln>
                <a:noFill/>
              </a:ln>
              <a:solidFill>
                <a:srgbClr val="00507F"/>
              </a:solidFill>
              <a:effectLst/>
              <a:uLnTx/>
              <a:uFillTx/>
              <a:latin typeface="Trebuchet MS" panose="020B0603020202020204" pitchFamily="34" charset="0"/>
              <a:ea typeface="+mn-ea"/>
              <a:cs typeface="+mn-cs"/>
            </a:endParaRPr>
          </a:p>
        </p:txBody>
      </p:sp>
      <p:sp>
        <p:nvSpPr>
          <p:cNvPr id="7" name="25 Rectángulo">
            <a:extLst>
              <a:ext uri="{FF2B5EF4-FFF2-40B4-BE49-F238E27FC236}">
                <a16:creationId xmlns:a16="http://schemas.microsoft.com/office/drawing/2014/main" id="{37D45366-538A-A1FF-799C-9500C493E2C2}"/>
              </a:ext>
            </a:extLst>
          </p:cNvPr>
          <p:cNvSpPr/>
          <p:nvPr/>
        </p:nvSpPr>
        <p:spPr>
          <a:xfrm>
            <a:off x="3237586" y="5099748"/>
            <a:ext cx="85046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rPr>
              <a:t>Base:</a:t>
            </a:r>
            <a:endParaRPr kumimoji="0" lang="es-MX"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endParaRPr>
          </a:p>
        </p:txBody>
      </p:sp>
      <p:graphicFrame>
        <p:nvGraphicFramePr>
          <p:cNvPr id="8" name="Gráfico 7">
            <a:extLst>
              <a:ext uri="{FF2B5EF4-FFF2-40B4-BE49-F238E27FC236}">
                <a16:creationId xmlns:a16="http://schemas.microsoft.com/office/drawing/2014/main" id="{F58182E3-401A-99EF-DDFE-436520E4FFD9}"/>
              </a:ext>
            </a:extLst>
          </p:cNvPr>
          <p:cNvGraphicFramePr/>
          <p:nvPr>
            <p:extLst>
              <p:ext uri="{D42A27DB-BD31-4B8C-83A1-F6EECF244321}">
                <p14:modId xmlns:p14="http://schemas.microsoft.com/office/powerpoint/2010/main" val="1031274563"/>
              </p:ext>
            </p:extLst>
          </p:nvPr>
        </p:nvGraphicFramePr>
        <p:xfrm>
          <a:off x="4517569" y="1950107"/>
          <a:ext cx="2142895" cy="3225340"/>
        </p:xfrm>
        <a:graphic>
          <a:graphicData uri="http://schemas.openxmlformats.org/drawingml/2006/chart">
            <c:chart xmlns:c="http://schemas.openxmlformats.org/drawingml/2006/chart" xmlns:r="http://schemas.openxmlformats.org/officeDocument/2006/relationships" r:id="rId2"/>
          </a:graphicData>
        </a:graphic>
      </p:graphicFrame>
      <p:sp>
        <p:nvSpPr>
          <p:cNvPr id="9" name="Cerrar llave 8">
            <a:extLst>
              <a:ext uri="{FF2B5EF4-FFF2-40B4-BE49-F238E27FC236}">
                <a16:creationId xmlns:a16="http://schemas.microsoft.com/office/drawing/2014/main" id="{0FB5ED9C-D1D9-E9B1-C758-AE37E1A71842}"/>
              </a:ext>
            </a:extLst>
          </p:cNvPr>
          <p:cNvSpPr/>
          <p:nvPr/>
        </p:nvSpPr>
        <p:spPr>
          <a:xfrm rot="10800000">
            <a:off x="2087444" y="1991820"/>
            <a:ext cx="183003" cy="1014877"/>
          </a:xfrm>
          <a:prstGeom prst="rightBrace">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a:ln>
                <a:noFill/>
              </a:ln>
              <a:solidFill>
                <a:srgbClr val="843C0C"/>
              </a:solidFill>
              <a:effectLst/>
              <a:uLnTx/>
              <a:uFillTx/>
              <a:latin typeface="Trebuchet MS" panose="020B0603020202020204" pitchFamily="34" charset="0"/>
              <a:ea typeface="+mn-ea"/>
              <a:cs typeface="+mn-cs"/>
            </a:endParaRPr>
          </a:p>
        </p:txBody>
      </p:sp>
      <p:sp>
        <p:nvSpPr>
          <p:cNvPr id="10" name="CuadroTexto 9">
            <a:extLst>
              <a:ext uri="{FF2B5EF4-FFF2-40B4-BE49-F238E27FC236}">
                <a16:creationId xmlns:a16="http://schemas.microsoft.com/office/drawing/2014/main" id="{0DFEB39E-491A-8D6F-A9D7-DFCA360A8C34}"/>
              </a:ext>
            </a:extLst>
          </p:cNvPr>
          <p:cNvSpPr txBox="1"/>
          <p:nvPr/>
        </p:nvSpPr>
        <p:spPr>
          <a:xfrm>
            <a:off x="1575810" y="2363880"/>
            <a:ext cx="5918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4472C4"/>
                </a:solidFill>
                <a:effectLst/>
                <a:uLnTx/>
                <a:uFillTx/>
                <a:latin typeface="Trebuchet MS" panose="020B0603020202020204" pitchFamily="34" charset="0"/>
                <a:ea typeface="+mn-ea"/>
                <a:cs typeface="+mn-cs"/>
              </a:rPr>
              <a:t>D+/D</a:t>
            </a:r>
          </a:p>
        </p:txBody>
      </p:sp>
      <p:sp>
        <p:nvSpPr>
          <p:cNvPr id="11" name="Cerrar llave 10">
            <a:extLst>
              <a:ext uri="{FF2B5EF4-FFF2-40B4-BE49-F238E27FC236}">
                <a16:creationId xmlns:a16="http://schemas.microsoft.com/office/drawing/2014/main" id="{0D31EC9C-F228-9E96-19B9-90EE05DC3FF1}"/>
              </a:ext>
            </a:extLst>
          </p:cNvPr>
          <p:cNvSpPr/>
          <p:nvPr/>
        </p:nvSpPr>
        <p:spPr>
          <a:xfrm rot="10800000">
            <a:off x="2079463" y="3065735"/>
            <a:ext cx="183002" cy="974744"/>
          </a:xfrm>
          <a:prstGeom prst="rightBrace">
            <a:avLst/>
          </a:prstGeom>
          <a:ln w="12700">
            <a:solidFill>
              <a:srgbClr val="4472C4">
                <a:alpha val="74902"/>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2" name="CuadroTexto 11">
            <a:extLst>
              <a:ext uri="{FF2B5EF4-FFF2-40B4-BE49-F238E27FC236}">
                <a16:creationId xmlns:a16="http://schemas.microsoft.com/office/drawing/2014/main" id="{40804F45-EA31-6570-9D36-8A234A971C60}"/>
              </a:ext>
            </a:extLst>
          </p:cNvPr>
          <p:cNvSpPr txBox="1"/>
          <p:nvPr/>
        </p:nvSpPr>
        <p:spPr>
          <a:xfrm>
            <a:off x="1600656" y="3420928"/>
            <a:ext cx="5421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6D8FCD"/>
                </a:solidFill>
                <a:effectLst/>
                <a:uLnTx/>
                <a:uFillTx/>
                <a:latin typeface="Trebuchet MS" panose="020B0603020202020204" pitchFamily="34" charset="0"/>
                <a:ea typeface="+mn-ea"/>
                <a:cs typeface="+mn-cs"/>
              </a:rPr>
              <a:t>C/C-</a:t>
            </a:r>
          </a:p>
        </p:txBody>
      </p:sp>
      <p:sp>
        <p:nvSpPr>
          <p:cNvPr id="13" name="Cerrar llave 12">
            <a:extLst>
              <a:ext uri="{FF2B5EF4-FFF2-40B4-BE49-F238E27FC236}">
                <a16:creationId xmlns:a16="http://schemas.microsoft.com/office/drawing/2014/main" id="{F7AA8272-AB5E-A43B-5C4F-0127E187D482}"/>
              </a:ext>
            </a:extLst>
          </p:cNvPr>
          <p:cNvSpPr/>
          <p:nvPr/>
        </p:nvSpPr>
        <p:spPr>
          <a:xfrm rot="10800000">
            <a:off x="2079462" y="4096768"/>
            <a:ext cx="183002" cy="426705"/>
          </a:xfrm>
          <a:prstGeom prst="rightBrace">
            <a:avLst/>
          </a:prstGeom>
          <a:ln w="12700">
            <a:solidFill>
              <a:srgbClr val="4472C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4" name="CuadroTexto 13">
            <a:extLst>
              <a:ext uri="{FF2B5EF4-FFF2-40B4-BE49-F238E27FC236}">
                <a16:creationId xmlns:a16="http://schemas.microsoft.com/office/drawing/2014/main" id="{9696D71E-0A84-7C0E-851D-BE854CCDD6B6}"/>
              </a:ext>
            </a:extLst>
          </p:cNvPr>
          <p:cNvSpPr txBox="1"/>
          <p:nvPr/>
        </p:nvSpPr>
        <p:spPr>
          <a:xfrm>
            <a:off x="1671188" y="4191547"/>
            <a:ext cx="40107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95ACD5"/>
                </a:solidFill>
                <a:effectLst/>
                <a:uLnTx/>
                <a:uFillTx/>
                <a:latin typeface="Trebuchet MS" panose="020B0603020202020204" pitchFamily="34" charset="0"/>
                <a:ea typeface="+mn-ea"/>
                <a:cs typeface="+mn-cs"/>
              </a:rPr>
              <a:t>C+</a:t>
            </a:r>
          </a:p>
        </p:txBody>
      </p:sp>
      <p:sp>
        <p:nvSpPr>
          <p:cNvPr id="15" name="Cerrar llave 14">
            <a:extLst>
              <a:ext uri="{FF2B5EF4-FFF2-40B4-BE49-F238E27FC236}">
                <a16:creationId xmlns:a16="http://schemas.microsoft.com/office/drawing/2014/main" id="{A46D0405-56DA-013E-D0F2-7E24D66F232A}"/>
              </a:ext>
            </a:extLst>
          </p:cNvPr>
          <p:cNvSpPr/>
          <p:nvPr/>
        </p:nvSpPr>
        <p:spPr>
          <a:xfrm rot="10800000">
            <a:off x="2088465" y="4579760"/>
            <a:ext cx="164996" cy="506323"/>
          </a:xfrm>
          <a:prstGeom prst="rightBrace">
            <a:avLst/>
          </a:prstGeom>
          <a:ln w="12700">
            <a:solidFill>
              <a:srgbClr val="4472C4">
                <a:alpha val="25098"/>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6" name="CuadroTexto 15">
            <a:extLst>
              <a:ext uri="{FF2B5EF4-FFF2-40B4-BE49-F238E27FC236}">
                <a16:creationId xmlns:a16="http://schemas.microsoft.com/office/drawing/2014/main" id="{7E799018-5F45-A99E-30C6-EB416C3E9907}"/>
              </a:ext>
            </a:extLst>
          </p:cNvPr>
          <p:cNvSpPr txBox="1"/>
          <p:nvPr/>
        </p:nvSpPr>
        <p:spPr>
          <a:xfrm>
            <a:off x="1668784" y="4698726"/>
            <a:ext cx="4058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dirty="0">
                <a:ln>
                  <a:noFill/>
                </a:ln>
                <a:solidFill>
                  <a:srgbClr val="BDC9DD"/>
                </a:solidFill>
                <a:effectLst/>
                <a:uLnTx/>
                <a:uFillTx/>
                <a:latin typeface="Trebuchet MS" panose="020B0603020202020204" pitchFamily="34" charset="0"/>
                <a:ea typeface="+mn-ea"/>
                <a:cs typeface="+mn-cs"/>
              </a:rPr>
              <a:t>AB</a:t>
            </a:r>
          </a:p>
        </p:txBody>
      </p:sp>
      <p:sp>
        <p:nvSpPr>
          <p:cNvPr id="17" name="CuadroTexto 16">
            <a:extLst>
              <a:ext uri="{FF2B5EF4-FFF2-40B4-BE49-F238E27FC236}">
                <a16:creationId xmlns:a16="http://schemas.microsoft.com/office/drawing/2014/main" id="{F048B483-B6ED-5D03-1637-433A149A60BC}"/>
              </a:ext>
            </a:extLst>
          </p:cNvPr>
          <p:cNvSpPr txBox="1"/>
          <p:nvPr/>
        </p:nvSpPr>
        <p:spPr>
          <a:xfrm>
            <a:off x="1616686" y="1638345"/>
            <a:ext cx="5100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15424B"/>
                </a:solidFill>
                <a:effectLst/>
                <a:uLnTx/>
                <a:uFillTx/>
                <a:latin typeface="Trebuchet MS" panose="020B0603020202020204" pitchFamily="34" charset="0"/>
                <a:ea typeface="+mn-ea"/>
                <a:cs typeface="+mn-cs"/>
              </a:rPr>
              <a:t>NSE:</a:t>
            </a:r>
          </a:p>
        </p:txBody>
      </p:sp>
      <p:sp>
        <p:nvSpPr>
          <p:cNvPr id="19" name="CuadroTexto 18">
            <a:extLst>
              <a:ext uri="{FF2B5EF4-FFF2-40B4-BE49-F238E27FC236}">
                <a16:creationId xmlns:a16="http://schemas.microsoft.com/office/drawing/2014/main" id="{71505A67-E3DC-9722-B4CB-DA482CCC1184}"/>
              </a:ext>
            </a:extLst>
          </p:cNvPr>
          <p:cNvSpPr txBox="1"/>
          <p:nvPr/>
        </p:nvSpPr>
        <p:spPr>
          <a:xfrm>
            <a:off x="4584634" y="5099748"/>
            <a:ext cx="5720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12*</a:t>
            </a:r>
            <a:endParaRPr kumimoji="0" lang="es-MX"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56B0DAE-EC14-BE45-8B5E-A450C4BDE48B}"/>
              </a:ext>
            </a:extLst>
          </p:cNvPr>
          <p:cNvSpPr txBox="1"/>
          <p:nvPr/>
        </p:nvSpPr>
        <p:spPr>
          <a:xfrm>
            <a:off x="7958734" y="5099748"/>
            <a:ext cx="5720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485</a:t>
            </a:r>
            <a:endParaRPr kumimoji="0" lang="es-MX" sz="1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25" name="Gráfico 24">
            <a:extLst>
              <a:ext uri="{FF2B5EF4-FFF2-40B4-BE49-F238E27FC236}">
                <a16:creationId xmlns:a16="http://schemas.microsoft.com/office/drawing/2014/main" id="{1D6CD945-486D-7DF4-B0CE-946CF752011E}"/>
              </a:ext>
            </a:extLst>
          </p:cNvPr>
          <p:cNvGraphicFramePr/>
          <p:nvPr>
            <p:extLst>
              <p:ext uri="{D42A27DB-BD31-4B8C-83A1-F6EECF244321}">
                <p14:modId xmlns:p14="http://schemas.microsoft.com/office/powerpoint/2010/main" val="1038692557"/>
              </p:ext>
            </p:extLst>
          </p:nvPr>
        </p:nvGraphicFramePr>
        <p:xfrm>
          <a:off x="7921221" y="1950107"/>
          <a:ext cx="2142895" cy="3225340"/>
        </p:xfrm>
        <a:graphic>
          <a:graphicData uri="http://schemas.openxmlformats.org/drawingml/2006/chart">
            <c:chart xmlns:c="http://schemas.openxmlformats.org/drawingml/2006/chart" xmlns:r="http://schemas.openxmlformats.org/officeDocument/2006/relationships" r:id="rId3"/>
          </a:graphicData>
        </a:graphic>
      </p:graphicFrame>
      <p:sp>
        <p:nvSpPr>
          <p:cNvPr id="40" name="Rectángulo: esquinas redondeadas 32">
            <a:extLst>
              <a:ext uri="{FF2B5EF4-FFF2-40B4-BE49-F238E27FC236}">
                <a16:creationId xmlns:a16="http://schemas.microsoft.com/office/drawing/2014/main" id="{E632B9DE-9CDD-3695-9A0E-01DC41BDEEDE}"/>
              </a:ext>
            </a:extLst>
          </p:cNvPr>
          <p:cNvSpPr/>
          <p:nvPr/>
        </p:nvSpPr>
        <p:spPr>
          <a:xfrm rot="5400000">
            <a:off x="3799952" y="2350593"/>
            <a:ext cx="3720542" cy="228530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CuadroTexto 41">
            <a:extLst>
              <a:ext uri="{FF2B5EF4-FFF2-40B4-BE49-F238E27FC236}">
                <a16:creationId xmlns:a16="http://schemas.microsoft.com/office/drawing/2014/main" id="{F4B02661-640F-B7A4-58A0-8F7E82E4D70F}"/>
              </a:ext>
            </a:extLst>
          </p:cNvPr>
          <p:cNvSpPr txBox="1"/>
          <p:nvPr/>
        </p:nvSpPr>
        <p:spPr>
          <a:xfrm>
            <a:off x="7977627" y="6019948"/>
            <a:ext cx="396454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rPr>
              <a:t>No se identificaron diferencias significativas entre mediciones.</a:t>
            </a:r>
          </a:p>
        </p:txBody>
      </p:sp>
      <p:sp>
        <p:nvSpPr>
          <p:cNvPr id="43" name="CuadroTexto 42">
            <a:extLst>
              <a:ext uri="{FF2B5EF4-FFF2-40B4-BE49-F238E27FC236}">
                <a16:creationId xmlns:a16="http://schemas.microsoft.com/office/drawing/2014/main" id="{EB7A4B74-3BB7-540A-589E-DBEEEB3A883B}"/>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Aunque la representatividad de turistas nacionales que abordaron un vuelo a Alemania es de 12 casos, la mitad de ellos (50%) pertenecen a un nivel socioeconómico alto, AB/C+, mientras que los turistas de otros orígenes,  en su mayoría tiene ingresos de entre $12,000 y $100,000 pesos mensuales.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44" name="Rectángulo 43">
            <a:extLst>
              <a:ext uri="{FF2B5EF4-FFF2-40B4-BE49-F238E27FC236}">
                <a16:creationId xmlns:a16="http://schemas.microsoft.com/office/drawing/2014/main" id="{0426A723-148C-9728-A69A-D194D2C68B1B}"/>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12*</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485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P41. Por favor dígame, ¿en qué rango se encuentra el ingreso mensual familiar? (miembros que viven en su casa)</a:t>
            </a:r>
          </a:p>
        </p:txBody>
      </p:sp>
    </p:spTree>
    <p:extLst>
      <p:ext uri="{BB962C8B-B14F-4D97-AF65-F5344CB8AC3E}">
        <p14:creationId xmlns:p14="http://schemas.microsoft.com/office/powerpoint/2010/main" val="122917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FB036E-C424-7C1B-E0E1-23F760D317D7}"/>
            </a:ext>
          </a:extLst>
        </p:cNvPr>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5694659-1080-B50B-50E3-145C38D08BCA}"/>
              </a:ext>
            </a:extLst>
          </p:cNvPr>
          <p:cNvGraphicFramePr>
            <a:graphicFrameLocks noGrp="1"/>
          </p:cNvGraphicFramePr>
          <p:nvPr/>
        </p:nvGraphicFramePr>
        <p:xfrm>
          <a:off x="4414815" y="1522166"/>
          <a:ext cx="4868636" cy="524979"/>
        </p:xfrm>
        <a:graphic>
          <a:graphicData uri="http://schemas.openxmlformats.org/drawingml/2006/table">
            <a:tbl>
              <a:tblPr firstRow="1" bandRow="1"/>
              <a:tblGrid>
                <a:gridCol w="2434318">
                  <a:extLst>
                    <a:ext uri="{9D8B030D-6E8A-4147-A177-3AD203B41FA5}">
                      <a16:colId xmlns:a16="http://schemas.microsoft.com/office/drawing/2014/main" val="1566861337"/>
                    </a:ext>
                  </a:extLst>
                </a:gridCol>
                <a:gridCol w="2434318">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5" name="Tabla 4">
            <a:extLst>
              <a:ext uri="{FF2B5EF4-FFF2-40B4-BE49-F238E27FC236}">
                <a16:creationId xmlns:a16="http://schemas.microsoft.com/office/drawing/2014/main" id="{B5F231FD-1273-1572-298A-D95D1C607549}"/>
              </a:ext>
            </a:extLst>
          </p:cNvPr>
          <p:cNvGraphicFramePr>
            <a:graphicFrameLocks noGrp="1"/>
          </p:cNvGraphicFramePr>
          <p:nvPr/>
        </p:nvGraphicFramePr>
        <p:xfrm>
          <a:off x="2435162" y="1950108"/>
          <a:ext cx="1948577" cy="3232710"/>
        </p:xfrm>
        <a:graphic>
          <a:graphicData uri="http://schemas.openxmlformats.org/drawingml/2006/table">
            <a:tbl>
              <a:tblPr/>
              <a:tblGrid>
                <a:gridCol w="1948577">
                  <a:extLst>
                    <a:ext uri="{9D8B030D-6E8A-4147-A177-3AD203B41FA5}">
                      <a16:colId xmlns:a16="http://schemas.microsoft.com/office/drawing/2014/main" val="3863495455"/>
                    </a:ext>
                  </a:extLst>
                </a:gridCol>
              </a:tblGrid>
              <a:tr h="359190">
                <a:tc>
                  <a:txBody>
                    <a:bodyPr/>
                    <a:lstStyle/>
                    <a:p>
                      <a:pPr algn="r" fontAlgn="b"/>
                      <a:r>
                        <a:rPr lang="es-MX" sz="1200" b="0" i="0" u="none" strike="noStrike" kern="1200">
                          <a:solidFill>
                            <a:schemeClr val="bg2">
                              <a:lumMod val="25000"/>
                            </a:schemeClr>
                          </a:solidFill>
                          <a:effectLst/>
                          <a:latin typeface="Trebuchet MS"/>
                          <a:ea typeface="+mn-ea"/>
                          <a:cs typeface="+mn-cs"/>
                        </a:rPr>
                        <a:t>Menor a $45,000</a:t>
                      </a:r>
                    </a:p>
                  </a:txBody>
                  <a:tcPr marL="9525" marR="9525" marT="9525" marB="0" anchor="ctr">
                    <a:lnL>
                      <a:noFill/>
                    </a:lnL>
                    <a:lnR>
                      <a:noFill/>
                    </a:lnR>
                    <a:lnT>
                      <a:noFill/>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06356"/>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$45,000 y $75,999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3590138"/>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$76,000 y $99,999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084644"/>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$100,000 y $149,999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9279584"/>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$150,000 y $199,999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6567259"/>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$200,000 y $249,999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5280270"/>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$250,000 y $299,999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9267400"/>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Entre $300,000 y $499,999</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040494"/>
                  </a:ext>
                </a:extLst>
              </a:tr>
              <a:tr h="359190">
                <a:tc>
                  <a:txBody>
                    <a:bodyPr/>
                    <a:lstStyle/>
                    <a:p>
                      <a:pPr algn="r" fontAlgn="b"/>
                      <a:r>
                        <a:rPr lang="es-MX" sz="1200" b="0" i="0" u="none" strike="noStrike" kern="1200">
                          <a:solidFill>
                            <a:schemeClr val="bg2">
                              <a:lumMod val="25000"/>
                            </a:schemeClr>
                          </a:solidFill>
                          <a:effectLst/>
                          <a:latin typeface="Trebuchet MS"/>
                          <a:ea typeface="+mn-ea"/>
                          <a:cs typeface="+mn-cs"/>
                        </a:rPr>
                        <a:t>Más de $500,000</a:t>
                      </a:r>
                    </a:p>
                  </a:txBody>
                  <a:tcPr marL="9525" marR="9525" marT="9525" marB="0" anchor="ctr">
                    <a:lnL>
                      <a:noFill/>
                    </a:lnL>
                    <a:lnR>
                      <a:noFill/>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84887"/>
                  </a:ext>
                </a:extLst>
              </a:tr>
            </a:tbl>
          </a:graphicData>
        </a:graphic>
      </p:graphicFrame>
      <p:sp>
        <p:nvSpPr>
          <p:cNvPr id="6" name="CuadroTexto 31">
            <a:extLst>
              <a:ext uri="{FF2B5EF4-FFF2-40B4-BE49-F238E27FC236}">
                <a16:creationId xmlns:a16="http://schemas.microsoft.com/office/drawing/2014/main" id="{EE7B4609-62AF-0B42-A738-AB4CFE6A6E28}"/>
              </a:ext>
            </a:extLst>
          </p:cNvPr>
          <p:cNvSpPr txBox="1"/>
          <p:nvPr/>
        </p:nvSpPr>
        <p:spPr>
          <a:xfrm>
            <a:off x="574486" y="24739"/>
            <a:ext cx="11680274" cy="830997"/>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Ingreso familiar de los turistas extranjeros </a:t>
            </a:r>
            <a:r>
              <a:rPr lang="es-MX" sz="2400">
                <a:solidFill>
                  <a:srgbClr val="00507F"/>
                </a:solidFill>
                <a:latin typeface="Trebuchet MS" panose="020B0603020202020204" pitchFamily="34" charset="0"/>
              </a:rPr>
              <a:t>(Ingreso anual en dólares)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endParaRPr>
          </a:p>
        </p:txBody>
      </p:sp>
      <p:sp>
        <p:nvSpPr>
          <p:cNvPr id="7" name="25 Rectángulo">
            <a:extLst>
              <a:ext uri="{FF2B5EF4-FFF2-40B4-BE49-F238E27FC236}">
                <a16:creationId xmlns:a16="http://schemas.microsoft.com/office/drawing/2014/main" id="{272568E0-A6A4-E970-B92B-0E22225C3D41}"/>
              </a:ext>
            </a:extLst>
          </p:cNvPr>
          <p:cNvSpPr/>
          <p:nvPr/>
        </p:nvSpPr>
        <p:spPr>
          <a:xfrm>
            <a:off x="3237586" y="5099748"/>
            <a:ext cx="850461"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rPr>
              <a:t>Base:</a:t>
            </a:r>
            <a:endParaRPr kumimoji="0" lang="es-MX"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endParaRPr>
          </a:p>
        </p:txBody>
      </p:sp>
      <p:graphicFrame>
        <p:nvGraphicFramePr>
          <p:cNvPr id="8" name="Gráfico 7">
            <a:extLst>
              <a:ext uri="{FF2B5EF4-FFF2-40B4-BE49-F238E27FC236}">
                <a16:creationId xmlns:a16="http://schemas.microsoft.com/office/drawing/2014/main" id="{DC21D670-2001-9ED4-250D-FDBDA500A853}"/>
              </a:ext>
            </a:extLst>
          </p:cNvPr>
          <p:cNvGraphicFramePr/>
          <p:nvPr/>
        </p:nvGraphicFramePr>
        <p:xfrm>
          <a:off x="4517569" y="1950107"/>
          <a:ext cx="2142895" cy="3225340"/>
        </p:xfrm>
        <a:graphic>
          <a:graphicData uri="http://schemas.openxmlformats.org/drawingml/2006/chart">
            <c:chart xmlns:c="http://schemas.openxmlformats.org/drawingml/2006/chart" xmlns:r="http://schemas.openxmlformats.org/officeDocument/2006/relationships" r:id="rId2"/>
          </a:graphicData>
        </a:graphic>
      </p:graphicFrame>
      <p:sp>
        <p:nvSpPr>
          <p:cNvPr id="9" name="Cerrar llave 8">
            <a:extLst>
              <a:ext uri="{FF2B5EF4-FFF2-40B4-BE49-F238E27FC236}">
                <a16:creationId xmlns:a16="http://schemas.microsoft.com/office/drawing/2014/main" id="{64766AA7-E3EE-AB8D-6380-07D3C9004CF0}"/>
              </a:ext>
            </a:extLst>
          </p:cNvPr>
          <p:cNvSpPr/>
          <p:nvPr/>
        </p:nvSpPr>
        <p:spPr>
          <a:xfrm rot="10800000">
            <a:off x="2071479" y="1991821"/>
            <a:ext cx="198970" cy="314848"/>
          </a:xfrm>
          <a:prstGeom prst="rightBrace">
            <a:avLst/>
          </a:prstGeom>
          <a:ln w="12700">
            <a:solidFill>
              <a:srgbClr val="4472C4"/>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a:ln>
                <a:noFill/>
              </a:ln>
              <a:solidFill>
                <a:srgbClr val="843C0C"/>
              </a:solidFill>
              <a:effectLst/>
              <a:uLnTx/>
              <a:uFillTx/>
              <a:latin typeface="Trebuchet MS" panose="020B0603020202020204" pitchFamily="34" charset="0"/>
              <a:ea typeface="+mn-ea"/>
              <a:cs typeface="+mn-cs"/>
            </a:endParaRPr>
          </a:p>
        </p:txBody>
      </p:sp>
      <p:sp>
        <p:nvSpPr>
          <p:cNvPr id="10" name="CuadroTexto 9">
            <a:extLst>
              <a:ext uri="{FF2B5EF4-FFF2-40B4-BE49-F238E27FC236}">
                <a16:creationId xmlns:a16="http://schemas.microsoft.com/office/drawing/2014/main" id="{E2EF6234-8CCD-E915-CAA0-B3AF9C7BA223}"/>
              </a:ext>
            </a:extLst>
          </p:cNvPr>
          <p:cNvSpPr txBox="1"/>
          <p:nvPr/>
        </p:nvSpPr>
        <p:spPr>
          <a:xfrm>
            <a:off x="1575810" y="2018440"/>
            <a:ext cx="59182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4472C4"/>
                </a:solidFill>
                <a:effectLst/>
                <a:uLnTx/>
                <a:uFillTx/>
                <a:latin typeface="Trebuchet MS" panose="020B0603020202020204" pitchFamily="34" charset="0"/>
                <a:ea typeface="+mn-ea"/>
                <a:cs typeface="+mn-cs"/>
              </a:rPr>
              <a:t>D+/D</a:t>
            </a:r>
          </a:p>
        </p:txBody>
      </p:sp>
      <p:sp>
        <p:nvSpPr>
          <p:cNvPr id="11" name="Cerrar llave 10">
            <a:extLst>
              <a:ext uri="{FF2B5EF4-FFF2-40B4-BE49-F238E27FC236}">
                <a16:creationId xmlns:a16="http://schemas.microsoft.com/office/drawing/2014/main" id="{109A9366-E9D2-E817-95A7-A7DB1B934F08}"/>
              </a:ext>
            </a:extLst>
          </p:cNvPr>
          <p:cNvSpPr/>
          <p:nvPr/>
        </p:nvSpPr>
        <p:spPr>
          <a:xfrm rot="10800000">
            <a:off x="2079463" y="2359296"/>
            <a:ext cx="183002" cy="619652"/>
          </a:xfrm>
          <a:prstGeom prst="rightBrace">
            <a:avLst/>
          </a:prstGeom>
          <a:ln w="12700">
            <a:solidFill>
              <a:srgbClr val="4472C4">
                <a:alpha val="74902"/>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4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2" name="CuadroTexto 11">
            <a:extLst>
              <a:ext uri="{FF2B5EF4-FFF2-40B4-BE49-F238E27FC236}">
                <a16:creationId xmlns:a16="http://schemas.microsoft.com/office/drawing/2014/main" id="{3C3AA701-7338-2E60-5F77-A6FC724568C5}"/>
              </a:ext>
            </a:extLst>
          </p:cNvPr>
          <p:cNvSpPr txBox="1"/>
          <p:nvPr/>
        </p:nvSpPr>
        <p:spPr>
          <a:xfrm>
            <a:off x="1600656" y="2542088"/>
            <a:ext cx="54213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6D8FCD"/>
                </a:solidFill>
                <a:effectLst/>
                <a:uLnTx/>
                <a:uFillTx/>
                <a:latin typeface="Trebuchet MS" panose="020B0603020202020204" pitchFamily="34" charset="0"/>
                <a:ea typeface="+mn-ea"/>
                <a:cs typeface="+mn-cs"/>
              </a:rPr>
              <a:t>C/C-</a:t>
            </a:r>
          </a:p>
        </p:txBody>
      </p:sp>
      <p:sp>
        <p:nvSpPr>
          <p:cNvPr id="13" name="Cerrar llave 12">
            <a:extLst>
              <a:ext uri="{FF2B5EF4-FFF2-40B4-BE49-F238E27FC236}">
                <a16:creationId xmlns:a16="http://schemas.microsoft.com/office/drawing/2014/main" id="{DF51D52E-218F-072A-A1A0-8EC5B511B4F9}"/>
              </a:ext>
            </a:extLst>
          </p:cNvPr>
          <p:cNvSpPr/>
          <p:nvPr/>
        </p:nvSpPr>
        <p:spPr>
          <a:xfrm rot="10800000">
            <a:off x="2079462" y="3039116"/>
            <a:ext cx="183002" cy="681378"/>
          </a:xfrm>
          <a:prstGeom prst="rightBrace">
            <a:avLst/>
          </a:prstGeom>
          <a:ln w="12700">
            <a:solidFill>
              <a:srgbClr val="4472C4">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4" name="CuadroTexto 13">
            <a:extLst>
              <a:ext uri="{FF2B5EF4-FFF2-40B4-BE49-F238E27FC236}">
                <a16:creationId xmlns:a16="http://schemas.microsoft.com/office/drawing/2014/main" id="{635DB801-D5E5-7981-437A-6A5E77D50998}"/>
              </a:ext>
            </a:extLst>
          </p:cNvPr>
          <p:cNvSpPr txBox="1"/>
          <p:nvPr/>
        </p:nvSpPr>
        <p:spPr>
          <a:xfrm>
            <a:off x="1671188" y="3254545"/>
            <a:ext cx="40107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95ACD5"/>
                </a:solidFill>
                <a:effectLst/>
                <a:uLnTx/>
                <a:uFillTx/>
                <a:latin typeface="Trebuchet MS" panose="020B0603020202020204" pitchFamily="34" charset="0"/>
                <a:ea typeface="+mn-ea"/>
                <a:cs typeface="+mn-cs"/>
              </a:rPr>
              <a:t>C+</a:t>
            </a:r>
          </a:p>
        </p:txBody>
      </p:sp>
      <p:sp>
        <p:nvSpPr>
          <p:cNvPr id="15" name="Cerrar llave 14">
            <a:extLst>
              <a:ext uri="{FF2B5EF4-FFF2-40B4-BE49-F238E27FC236}">
                <a16:creationId xmlns:a16="http://schemas.microsoft.com/office/drawing/2014/main" id="{C75E5DE7-91F3-3470-A3F6-9B78A30151DB}"/>
              </a:ext>
            </a:extLst>
          </p:cNvPr>
          <p:cNvSpPr/>
          <p:nvPr/>
        </p:nvSpPr>
        <p:spPr>
          <a:xfrm rot="10800000">
            <a:off x="2088465" y="3822774"/>
            <a:ext cx="164996" cy="1263310"/>
          </a:xfrm>
          <a:prstGeom prst="rightBrace">
            <a:avLst/>
          </a:prstGeom>
          <a:ln w="12700">
            <a:solidFill>
              <a:srgbClr val="4472C4">
                <a:alpha val="25098"/>
              </a:srgb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1" i="0" u="none" strike="noStrike" kern="1200" cap="none" spc="0" normalizeH="0" baseline="0" noProof="0">
              <a:ln>
                <a:noFill/>
              </a:ln>
              <a:solidFill>
                <a:srgbClr val="000000"/>
              </a:solidFill>
              <a:effectLst/>
              <a:uLnTx/>
              <a:uFillTx/>
              <a:latin typeface="Trebuchet MS" panose="020B0603020202020204" pitchFamily="34" charset="0"/>
              <a:ea typeface="+mn-ea"/>
              <a:cs typeface="+mn-cs"/>
            </a:endParaRPr>
          </a:p>
        </p:txBody>
      </p:sp>
      <p:sp>
        <p:nvSpPr>
          <p:cNvPr id="16" name="CuadroTexto 15">
            <a:extLst>
              <a:ext uri="{FF2B5EF4-FFF2-40B4-BE49-F238E27FC236}">
                <a16:creationId xmlns:a16="http://schemas.microsoft.com/office/drawing/2014/main" id="{C1383A4A-BF99-140C-EF31-DEA1418E9B69}"/>
              </a:ext>
            </a:extLst>
          </p:cNvPr>
          <p:cNvSpPr txBox="1"/>
          <p:nvPr/>
        </p:nvSpPr>
        <p:spPr>
          <a:xfrm>
            <a:off x="1668784" y="4324293"/>
            <a:ext cx="40588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1" i="0" u="none" strike="noStrike" kern="1200" cap="none" spc="0" normalizeH="0" baseline="0" noProof="0">
                <a:ln>
                  <a:noFill/>
                </a:ln>
                <a:solidFill>
                  <a:srgbClr val="BDC9DD"/>
                </a:solidFill>
                <a:effectLst/>
                <a:uLnTx/>
                <a:uFillTx/>
                <a:latin typeface="Trebuchet MS" panose="020B0603020202020204" pitchFamily="34" charset="0"/>
                <a:ea typeface="+mn-ea"/>
                <a:cs typeface="+mn-cs"/>
              </a:rPr>
              <a:t>AB</a:t>
            </a:r>
          </a:p>
        </p:txBody>
      </p:sp>
      <p:sp>
        <p:nvSpPr>
          <p:cNvPr id="17" name="CuadroTexto 16">
            <a:extLst>
              <a:ext uri="{FF2B5EF4-FFF2-40B4-BE49-F238E27FC236}">
                <a16:creationId xmlns:a16="http://schemas.microsoft.com/office/drawing/2014/main" id="{388025DB-C961-B859-ED56-2D7F52E3FF79}"/>
              </a:ext>
            </a:extLst>
          </p:cNvPr>
          <p:cNvSpPr txBox="1"/>
          <p:nvPr/>
        </p:nvSpPr>
        <p:spPr>
          <a:xfrm>
            <a:off x="1616686" y="1638345"/>
            <a:ext cx="51007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15424B"/>
                </a:solidFill>
                <a:effectLst/>
                <a:uLnTx/>
                <a:uFillTx/>
                <a:latin typeface="Trebuchet MS" panose="020B0603020202020204" pitchFamily="34" charset="0"/>
                <a:ea typeface="+mn-ea"/>
                <a:cs typeface="+mn-cs"/>
              </a:rPr>
              <a:t>NSE:</a:t>
            </a:r>
          </a:p>
        </p:txBody>
      </p:sp>
      <p:sp>
        <p:nvSpPr>
          <p:cNvPr id="19" name="CuadroTexto 18">
            <a:extLst>
              <a:ext uri="{FF2B5EF4-FFF2-40B4-BE49-F238E27FC236}">
                <a16:creationId xmlns:a16="http://schemas.microsoft.com/office/drawing/2014/main" id="{98AB4CD2-2641-8504-BAF2-C6788F13B11A}"/>
              </a:ext>
            </a:extLst>
          </p:cNvPr>
          <p:cNvSpPr txBox="1"/>
          <p:nvPr/>
        </p:nvSpPr>
        <p:spPr>
          <a:xfrm>
            <a:off x="4584634" y="5099748"/>
            <a:ext cx="5720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rPr>
              <a:t>288</a:t>
            </a:r>
            <a:endParaRPr kumimoji="0" lang="es-MX"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6BAD6AAC-D0AC-41B9-2040-6D0AC189C4C4}"/>
              </a:ext>
            </a:extLst>
          </p:cNvPr>
          <p:cNvSpPr txBox="1"/>
          <p:nvPr/>
        </p:nvSpPr>
        <p:spPr>
          <a:xfrm>
            <a:off x="7958734" y="5099748"/>
            <a:ext cx="57209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rPr>
              <a:t>960</a:t>
            </a:r>
            <a:endParaRPr kumimoji="0" lang="es-MX" sz="10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25" name="Gráfico 24">
            <a:extLst>
              <a:ext uri="{FF2B5EF4-FFF2-40B4-BE49-F238E27FC236}">
                <a16:creationId xmlns:a16="http://schemas.microsoft.com/office/drawing/2014/main" id="{B33D7038-DB49-FF48-89B5-E05845761CDA}"/>
              </a:ext>
            </a:extLst>
          </p:cNvPr>
          <p:cNvGraphicFramePr/>
          <p:nvPr/>
        </p:nvGraphicFramePr>
        <p:xfrm>
          <a:off x="7921221" y="1950107"/>
          <a:ext cx="2142895" cy="3225340"/>
        </p:xfrm>
        <a:graphic>
          <a:graphicData uri="http://schemas.openxmlformats.org/drawingml/2006/chart">
            <c:chart xmlns:c="http://schemas.openxmlformats.org/drawingml/2006/chart" xmlns:r="http://schemas.openxmlformats.org/officeDocument/2006/relationships" r:id="rId3"/>
          </a:graphicData>
        </a:graphic>
      </p:graphicFrame>
      <p:sp>
        <p:nvSpPr>
          <p:cNvPr id="26" name="CuadroTexto 25">
            <a:extLst>
              <a:ext uri="{FF2B5EF4-FFF2-40B4-BE49-F238E27FC236}">
                <a16:creationId xmlns:a16="http://schemas.microsoft.com/office/drawing/2014/main" id="{F6424AC4-2DD4-EDE4-E568-29D9F110DD9D}"/>
              </a:ext>
            </a:extLst>
          </p:cNvPr>
          <p:cNvSpPr txBox="1"/>
          <p:nvPr/>
        </p:nvSpPr>
        <p:spPr>
          <a:xfrm>
            <a:off x="5741308" y="2359296"/>
            <a:ext cx="4862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rPr>
              <a:t>B</a:t>
            </a:r>
          </a:p>
        </p:txBody>
      </p:sp>
      <p:sp>
        <p:nvSpPr>
          <p:cNvPr id="27" name="CuadroTexto 26">
            <a:extLst>
              <a:ext uri="{FF2B5EF4-FFF2-40B4-BE49-F238E27FC236}">
                <a16:creationId xmlns:a16="http://schemas.microsoft.com/office/drawing/2014/main" id="{5335CE52-2A8A-5EDC-62C9-F7E6B71D0A63}"/>
              </a:ext>
            </a:extLst>
          </p:cNvPr>
          <p:cNvSpPr txBox="1"/>
          <p:nvPr/>
        </p:nvSpPr>
        <p:spPr>
          <a:xfrm>
            <a:off x="5609739" y="2717339"/>
            <a:ext cx="4862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rPr>
              <a:t>B</a:t>
            </a:r>
          </a:p>
        </p:txBody>
      </p:sp>
      <p:sp>
        <p:nvSpPr>
          <p:cNvPr id="28" name="CuadroTexto 27">
            <a:extLst>
              <a:ext uri="{FF2B5EF4-FFF2-40B4-BE49-F238E27FC236}">
                <a16:creationId xmlns:a16="http://schemas.microsoft.com/office/drawing/2014/main" id="{2A1E330D-6C14-CB7C-B351-791C9CADAB41}"/>
              </a:ext>
            </a:extLst>
          </p:cNvPr>
          <p:cNvSpPr txBox="1"/>
          <p:nvPr/>
        </p:nvSpPr>
        <p:spPr>
          <a:xfrm>
            <a:off x="8353589" y="4148870"/>
            <a:ext cx="4862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100">
                <a:solidFill>
                  <a:srgbClr val="C00000"/>
                </a:solidFill>
                <a:latin typeface="Trebuchet MS" panose="020B0603020202020204" pitchFamily="34" charset="0"/>
              </a:rPr>
              <a:t>A</a:t>
            </a:r>
            <a:endParaRPr kumimoji="0" lang="es-MX" sz="11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sp>
        <p:nvSpPr>
          <p:cNvPr id="30" name="CuadroTexto 29">
            <a:extLst>
              <a:ext uri="{FF2B5EF4-FFF2-40B4-BE49-F238E27FC236}">
                <a16:creationId xmlns:a16="http://schemas.microsoft.com/office/drawing/2014/main" id="{984E332E-DCA5-E22A-EA65-55614D66A7A8}"/>
              </a:ext>
            </a:extLst>
          </p:cNvPr>
          <p:cNvSpPr txBox="1"/>
          <p:nvPr/>
        </p:nvSpPr>
        <p:spPr>
          <a:xfrm>
            <a:off x="8353589" y="4509843"/>
            <a:ext cx="6410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rPr>
              <a:t>A</a:t>
            </a:r>
          </a:p>
        </p:txBody>
      </p:sp>
      <p:sp>
        <p:nvSpPr>
          <p:cNvPr id="40" name="Rectángulo: esquinas redondeadas 32">
            <a:extLst>
              <a:ext uri="{FF2B5EF4-FFF2-40B4-BE49-F238E27FC236}">
                <a16:creationId xmlns:a16="http://schemas.microsoft.com/office/drawing/2014/main" id="{C50D45EC-4964-EF7B-FAB3-4A932FE722A4}"/>
              </a:ext>
            </a:extLst>
          </p:cNvPr>
          <p:cNvSpPr/>
          <p:nvPr/>
        </p:nvSpPr>
        <p:spPr>
          <a:xfrm rot="5400000">
            <a:off x="3799952" y="2350593"/>
            <a:ext cx="3720542" cy="228530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CuadroTexto 41">
            <a:extLst>
              <a:ext uri="{FF2B5EF4-FFF2-40B4-BE49-F238E27FC236}">
                <a16:creationId xmlns:a16="http://schemas.microsoft.com/office/drawing/2014/main" id="{74CDDCC7-2235-72B5-DF25-F5DD73649646}"/>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43" name="CuadroTexto 42">
            <a:extLst>
              <a:ext uri="{FF2B5EF4-FFF2-40B4-BE49-F238E27FC236}">
                <a16:creationId xmlns:a16="http://schemas.microsoft.com/office/drawing/2014/main" id="{90077E77-1C75-C37E-484C-170575C8E9B3}"/>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Los turistas extranjeros que abordaron un vuelo a Alemania destacan significativamente por percibir ingresos de entre $45,000 y $99,999 dólares anuales, mientras que un porcentaje de turistas de otros orígenes mencionaron tener ingresos de hasta $149,999 dólares al año.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44" name="Rectángulo 43">
            <a:extLst>
              <a:ext uri="{FF2B5EF4-FFF2-40B4-BE49-F238E27FC236}">
                <a16:creationId xmlns:a16="http://schemas.microsoft.com/office/drawing/2014/main" id="{FB516C29-FE2F-01A9-7043-2AE203BA7431}"/>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288</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960</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P41. Por favor dígame, ¿en qué rango se encuentra el ingreso mensual familiar? (miembros que viven en su casa)</a:t>
            </a:r>
          </a:p>
        </p:txBody>
      </p:sp>
    </p:spTree>
    <p:extLst>
      <p:ext uri="{BB962C8B-B14F-4D97-AF65-F5344CB8AC3E}">
        <p14:creationId xmlns:p14="http://schemas.microsoft.com/office/powerpoint/2010/main" val="277718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924328-2EF1-4B39-9829-1478D6545D8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00" y="0"/>
            <a:ext cx="12185398" cy="6857999"/>
          </a:xfrm>
          <a:prstGeom prst="rect">
            <a:avLst/>
          </a:prstGeom>
        </p:spPr>
      </p:pic>
      <p:sp>
        <p:nvSpPr>
          <p:cNvPr id="17" name="Google Shape;104;p17">
            <a:extLst>
              <a:ext uri="{FF2B5EF4-FFF2-40B4-BE49-F238E27FC236}">
                <a16:creationId xmlns:a16="http://schemas.microsoft.com/office/drawing/2014/main" id="{1006B13B-4159-4225-8124-410C4E2A696C}"/>
              </a:ext>
            </a:extLst>
          </p:cNvPr>
          <p:cNvSpPr txBox="1"/>
          <p:nvPr/>
        </p:nvSpPr>
        <p:spPr>
          <a:xfrm>
            <a:off x="562831" y="2799281"/>
            <a:ext cx="4181976" cy="2862282"/>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0"/>
              </a:spcAft>
              <a:buClr>
                <a:srgbClr val="FAA21A"/>
              </a:buClr>
              <a:buSzPct val="80000"/>
              <a:buFont typeface="+mj-lt"/>
              <a:buAutoNum type="arabicPeriod"/>
            </a:pPr>
            <a:r>
              <a:rPr lang="en-US" sz="1500" b="1" i="0" u="none" strike="noStrike" cap="none" spc="100" dirty="0" err="1">
                <a:solidFill>
                  <a:schemeClr val="bg1"/>
                </a:solidFill>
                <a:latin typeface="Trebuchet MS" panose="020B0703020202090204" pitchFamily="34" charset="0"/>
                <a:ea typeface="Calibri"/>
                <a:cs typeface="Calibri"/>
                <a:sym typeface="Calibri"/>
              </a:rPr>
              <a:t>Resumen</a:t>
            </a:r>
            <a:r>
              <a:rPr lang="en-US" sz="1500" b="1" i="0" u="none" strike="noStrike" cap="none" spc="100" dirty="0">
                <a:solidFill>
                  <a:schemeClr val="bg1"/>
                </a:solidFill>
                <a:latin typeface="Trebuchet MS" panose="020B0703020202090204" pitchFamily="34" charset="0"/>
                <a:ea typeface="Calibri"/>
                <a:cs typeface="Calibri"/>
                <a:sym typeface="Calibri"/>
              </a:rPr>
              <a:t> </a:t>
            </a:r>
            <a:r>
              <a:rPr lang="en-US" sz="1500" b="1" i="0" u="none" strike="noStrike" cap="none" spc="100" dirty="0" err="1">
                <a:solidFill>
                  <a:schemeClr val="bg1"/>
                </a:solidFill>
                <a:latin typeface="Trebuchet MS" panose="020B0703020202090204" pitchFamily="34" charset="0"/>
                <a:ea typeface="Calibri"/>
                <a:cs typeface="Calibri"/>
                <a:sym typeface="Calibri"/>
              </a:rPr>
              <a:t>ejecutivo</a:t>
            </a:r>
            <a:endParaRPr lang="en-US" sz="1500" b="1" i="0" u="none" strike="noStrike" cap="none" spc="100" dirty="0">
              <a:solidFill>
                <a:schemeClr val="bg1"/>
              </a:solidFill>
              <a:latin typeface="Trebuchet MS" panose="020B0703020202090204" pitchFamily="34" charset="0"/>
              <a:ea typeface="Calibri"/>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i="0" u="none" strike="noStrike" cap="none" spc="100" dirty="0" err="1">
                <a:solidFill>
                  <a:schemeClr val="bg1"/>
                </a:solidFill>
                <a:latin typeface="Trebuchet MS" panose="020B0703020202090204" pitchFamily="34" charset="0"/>
                <a:ea typeface="Calibri"/>
                <a:cs typeface="Calibri"/>
                <a:sym typeface="Calibri"/>
              </a:rPr>
              <a:t>Perfil</a:t>
            </a:r>
            <a:r>
              <a:rPr lang="en-US" sz="1500" b="1" i="0" u="none" strike="noStrike" cap="none" spc="100" dirty="0">
                <a:solidFill>
                  <a:schemeClr val="bg1"/>
                </a:solidFill>
                <a:latin typeface="Trebuchet MS" panose="020B0703020202090204" pitchFamily="34" charset="0"/>
                <a:ea typeface="Calibri"/>
                <a:cs typeface="Calibri"/>
                <a:sym typeface="Calibri"/>
              </a:rPr>
              <a:t> del turista</a:t>
            </a: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Propósito</a:t>
            </a:r>
            <a:r>
              <a:rPr lang="en-US" sz="1500" b="1" spc="100" dirty="0">
                <a:solidFill>
                  <a:schemeClr val="bg1"/>
                </a:solidFill>
                <a:latin typeface="Trebuchet MS" panose="020B0703020202090204" pitchFamily="34" charset="0"/>
                <a:cs typeface="Calibri"/>
                <a:sym typeface="Calibri"/>
              </a:rPr>
              <a:t> y </a:t>
            </a:r>
            <a:r>
              <a:rPr lang="en-US" sz="1500" b="1" spc="100" dirty="0" err="1">
                <a:solidFill>
                  <a:schemeClr val="bg1"/>
                </a:solidFill>
                <a:latin typeface="Trebuchet MS" panose="020B0703020202090204" pitchFamily="34" charset="0"/>
                <a:cs typeface="Calibri"/>
                <a:sym typeface="Calibri"/>
              </a:rPr>
              <a:t>planeación</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Hábitos</a:t>
            </a:r>
            <a:r>
              <a:rPr lang="en-US" sz="1500" b="1" spc="100" dirty="0">
                <a:solidFill>
                  <a:schemeClr val="bg1"/>
                </a:solidFill>
                <a:latin typeface="Trebuchet MS" panose="020B0703020202090204" pitchFamily="34" charset="0"/>
                <a:cs typeface="Calibri"/>
                <a:sym typeface="Calibri"/>
              </a:rPr>
              <a:t> de </a:t>
            </a:r>
            <a:r>
              <a:rPr lang="en-US" sz="1500" b="1" spc="100" dirty="0" err="1">
                <a:solidFill>
                  <a:schemeClr val="bg1"/>
                </a:solidFill>
                <a:latin typeface="Trebuchet MS" panose="020B0703020202090204" pitchFamily="34" charset="0"/>
                <a:cs typeface="Calibri"/>
                <a:sym typeface="Calibri"/>
              </a:rPr>
              <a:t>viaje</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 </a:t>
            </a:r>
            <a:r>
              <a:rPr lang="en-US" sz="1500" b="1" spc="100" dirty="0" err="1">
                <a:solidFill>
                  <a:schemeClr val="bg1"/>
                </a:solidFill>
                <a:latin typeface="Trebuchet MS" panose="020B0703020202090204" pitchFamily="34" charset="0"/>
                <a:cs typeface="Calibri"/>
                <a:sym typeface="Calibri"/>
              </a:rPr>
              <a:t>atractivos</a:t>
            </a:r>
            <a:r>
              <a:rPr lang="en-US" sz="1500" b="1" spc="100" dirty="0">
                <a:solidFill>
                  <a:schemeClr val="bg1"/>
                </a:solidFill>
                <a:latin typeface="Trebuchet MS" panose="020B0703020202090204" pitchFamily="34" charset="0"/>
                <a:cs typeface="Calibri"/>
                <a:sym typeface="Calibri"/>
              </a:rPr>
              <a:t> </a:t>
            </a:r>
            <a:r>
              <a:rPr lang="en-US" sz="1500" b="1" spc="100" dirty="0" err="1">
                <a:solidFill>
                  <a:schemeClr val="bg1"/>
                </a:solidFill>
                <a:latin typeface="Trebuchet MS" panose="020B0703020202090204" pitchFamily="34" charset="0"/>
                <a:cs typeface="Calibri"/>
                <a:sym typeface="Calibri"/>
              </a:rPr>
              <a:t>turísticos</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 </a:t>
            </a:r>
            <a:r>
              <a:rPr lang="en-US" sz="1500" b="1" spc="100" dirty="0" err="1">
                <a:solidFill>
                  <a:schemeClr val="bg1"/>
                </a:solidFill>
                <a:latin typeface="Trebuchet MS" panose="020B0703020202090204" pitchFamily="34" charset="0"/>
                <a:cs typeface="Calibri"/>
                <a:sym typeface="Calibri"/>
              </a:rPr>
              <a:t>hospedaje</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 </a:t>
            </a:r>
            <a:r>
              <a:rPr lang="en-US" sz="1500" b="1" spc="100" dirty="0" err="1">
                <a:solidFill>
                  <a:schemeClr val="bg1"/>
                </a:solidFill>
                <a:latin typeface="Trebuchet MS" panose="020B0703020202090204" pitchFamily="34" charset="0"/>
                <a:cs typeface="Calibri"/>
                <a:sym typeface="Calibri"/>
              </a:rPr>
              <a:t>los</a:t>
            </a:r>
            <a:r>
              <a:rPr lang="en-US" sz="1500" b="1" spc="100" dirty="0">
                <a:solidFill>
                  <a:schemeClr val="bg1"/>
                </a:solidFill>
                <a:latin typeface="Trebuchet MS" panose="020B0703020202090204" pitchFamily="34" charset="0"/>
                <a:cs typeface="Calibri"/>
                <a:sym typeface="Calibri"/>
              </a:rPr>
              <a:t> </a:t>
            </a:r>
            <a:r>
              <a:rPr lang="en-US" sz="1500" b="1" spc="100" dirty="0" err="1">
                <a:solidFill>
                  <a:schemeClr val="bg1"/>
                </a:solidFill>
                <a:latin typeface="Trebuchet MS" panose="020B0703020202090204" pitchFamily="34" charset="0"/>
                <a:cs typeface="Calibri"/>
                <a:sym typeface="Calibri"/>
              </a:rPr>
              <a:t>alimentos</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del </a:t>
            </a:r>
            <a:r>
              <a:rPr lang="en-US" sz="1500" b="1" spc="100" dirty="0" err="1">
                <a:solidFill>
                  <a:schemeClr val="bg1"/>
                </a:solidFill>
                <a:latin typeface="Trebuchet MS" panose="020B0703020202090204" pitchFamily="34" charset="0"/>
                <a:cs typeface="Calibri"/>
                <a:sym typeface="Calibri"/>
              </a:rPr>
              <a:t>transporte</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del </a:t>
            </a:r>
            <a:r>
              <a:rPr lang="en-US" sz="1500" b="1" spc="100" dirty="0" err="1">
                <a:solidFill>
                  <a:schemeClr val="bg1"/>
                </a:solidFill>
                <a:latin typeface="Trebuchet MS" panose="020B0703020202090204" pitchFamily="34" charset="0"/>
                <a:cs typeface="Calibri"/>
                <a:sym typeface="Calibri"/>
              </a:rPr>
              <a:t>viaje</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Satisfacción</a:t>
            </a:r>
            <a:r>
              <a:rPr lang="en-US" sz="1500" b="1" spc="100" dirty="0">
                <a:solidFill>
                  <a:schemeClr val="bg1"/>
                </a:solidFill>
                <a:latin typeface="Trebuchet MS" panose="020B0703020202090204" pitchFamily="34" charset="0"/>
                <a:cs typeface="Calibri"/>
                <a:sym typeface="Calibri"/>
              </a:rPr>
              <a:t> y </a:t>
            </a:r>
            <a:r>
              <a:rPr lang="en-US" sz="1500" b="1" spc="100" dirty="0" err="1">
                <a:solidFill>
                  <a:schemeClr val="bg1"/>
                </a:solidFill>
                <a:latin typeface="Trebuchet MS" panose="020B0703020202090204" pitchFamily="34" charset="0"/>
                <a:cs typeface="Calibri"/>
                <a:sym typeface="Calibri"/>
              </a:rPr>
              <a:t>recomendación</a:t>
            </a:r>
            <a:endParaRPr lang="en-US" sz="1500" b="1" spc="100" dirty="0">
              <a:solidFill>
                <a:schemeClr val="bg1"/>
              </a:solidFill>
              <a:latin typeface="Trebuchet MS" panose="020B0703020202090204" pitchFamily="34" charset="0"/>
              <a:cs typeface="Calibri"/>
              <a:sym typeface="Calibri"/>
            </a:endParaRPr>
          </a:p>
          <a:p>
            <a:pPr marL="342900" marR="0" lvl="0" indent="-342900" rtl="0">
              <a:lnSpc>
                <a:spcPct val="100000"/>
              </a:lnSpc>
              <a:spcBef>
                <a:spcPts val="0"/>
              </a:spcBef>
              <a:spcAft>
                <a:spcPts val="0"/>
              </a:spcAft>
              <a:buClr>
                <a:srgbClr val="FAA21A"/>
              </a:buClr>
              <a:buSzPct val="80000"/>
              <a:buFont typeface="+mj-lt"/>
              <a:buAutoNum type="arabicPeriod"/>
            </a:pPr>
            <a:r>
              <a:rPr lang="en-US" sz="1500" b="1" spc="100" dirty="0" err="1">
                <a:solidFill>
                  <a:schemeClr val="bg1"/>
                </a:solidFill>
                <a:latin typeface="Trebuchet MS" panose="020B0703020202090204" pitchFamily="34" charset="0"/>
                <a:cs typeface="Calibri"/>
                <a:sym typeface="Calibri"/>
              </a:rPr>
              <a:t>Evaluación</a:t>
            </a:r>
            <a:r>
              <a:rPr lang="en-US" sz="1500" b="1" spc="100" dirty="0">
                <a:solidFill>
                  <a:schemeClr val="bg1"/>
                </a:solidFill>
                <a:latin typeface="Trebuchet MS" panose="020B0703020202090204" pitchFamily="34" charset="0"/>
                <a:cs typeface="Calibri"/>
                <a:sym typeface="Calibri"/>
              </a:rPr>
              <a:t> de </a:t>
            </a:r>
            <a:r>
              <a:rPr lang="en-US" sz="1500" b="1" spc="100" dirty="0" err="1">
                <a:solidFill>
                  <a:schemeClr val="bg1"/>
                </a:solidFill>
                <a:latin typeface="Trebuchet MS" panose="020B0703020202090204" pitchFamily="34" charset="0"/>
                <a:cs typeface="Calibri"/>
                <a:sym typeface="Calibri"/>
              </a:rPr>
              <a:t>precios</a:t>
            </a:r>
            <a:r>
              <a:rPr lang="en-US" sz="1500" b="1" spc="100" dirty="0">
                <a:solidFill>
                  <a:schemeClr val="bg1"/>
                </a:solidFill>
                <a:latin typeface="Trebuchet MS" panose="020B0703020202090204" pitchFamily="34" charset="0"/>
                <a:cs typeface="Calibri"/>
                <a:sym typeface="Calibri"/>
              </a:rPr>
              <a:t> y </a:t>
            </a:r>
            <a:r>
              <a:rPr lang="en-US" sz="1500" b="1" spc="100" dirty="0" err="1">
                <a:solidFill>
                  <a:schemeClr val="bg1"/>
                </a:solidFill>
                <a:latin typeface="Trebuchet MS" panose="020B0703020202090204" pitchFamily="34" charset="0"/>
                <a:cs typeface="Calibri"/>
                <a:sym typeface="Calibri"/>
              </a:rPr>
              <a:t>gasto</a:t>
            </a:r>
            <a:endParaRPr lang="en-US" sz="1500" b="1" spc="100" dirty="0">
              <a:solidFill>
                <a:schemeClr val="bg1"/>
              </a:solidFill>
              <a:latin typeface="Trebuchet MS" panose="020B0703020202090204" pitchFamily="34" charset="0"/>
              <a:cs typeface="Calibri"/>
              <a:sym typeface="Calibri"/>
            </a:endParaRPr>
          </a:p>
        </p:txBody>
      </p:sp>
      <p:pic>
        <p:nvPicPr>
          <p:cNvPr id="20" name="Imagen 19" descr="Imagen que contiene Logotipo&#10;&#10;Descripción generada automáticamente">
            <a:extLst>
              <a:ext uri="{FF2B5EF4-FFF2-40B4-BE49-F238E27FC236}">
                <a16:creationId xmlns:a16="http://schemas.microsoft.com/office/drawing/2014/main" id="{B752F6F3-4D71-4810-BF5D-2CEF8A043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357" y="713039"/>
            <a:ext cx="3820924" cy="871610"/>
          </a:xfrm>
          <a:prstGeom prst="rect">
            <a:avLst/>
          </a:prstGeom>
        </p:spPr>
      </p:pic>
      <p:sp>
        <p:nvSpPr>
          <p:cNvPr id="9" name="Google Shape;104;p17">
            <a:extLst>
              <a:ext uri="{FF2B5EF4-FFF2-40B4-BE49-F238E27FC236}">
                <a16:creationId xmlns:a16="http://schemas.microsoft.com/office/drawing/2014/main" id="{83AEA877-BF4B-437E-B5D2-395A7EA2F09F}"/>
              </a:ext>
            </a:extLst>
          </p:cNvPr>
          <p:cNvSpPr txBox="1"/>
          <p:nvPr/>
        </p:nvSpPr>
        <p:spPr>
          <a:xfrm>
            <a:off x="231456" y="2053676"/>
            <a:ext cx="4844727"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400" b="1" spc="100">
                <a:solidFill>
                  <a:srgbClr val="FAA21A"/>
                </a:solidFill>
                <a:latin typeface="Trebuchet MS" panose="020B0603020202020204" pitchFamily="34" charset="0"/>
                <a:cs typeface="Calibri"/>
                <a:sym typeface="Calibri"/>
              </a:rPr>
              <a:t>CONTENIDO</a:t>
            </a:r>
            <a:endParaRPr lang="en-US" sz="2400" b="1" spc="100">
              <a:solidFill>
                <a:srgbClr val="FAA21A"/>
              </a:solidFill>
              <a:latin typeface="Trebuchet MS" panose="020B0603020202020204" pitchFamily="34" charset="0"/>
              <a:cs typeface="Calibri"/>
              <a:sym typeface="Arial"/>
            </a:endParaRPr>
          </a:p>
        </p:txBody>
      </p:sp>
      <p:pic>
        <p:nvPicPr>
          <p:cNvPr id="10" name="Imagen 9" descr="Logotipo&#10;&#10;Descripción generada automáticamente">
            <a:extLst>
              <a:ext uri="{FF2B5EF4-FFF2-40B4-BE49-F238E27FC236}">
                <a16:creationId xmlns:a16="http://schemas.microsoft.com/office/drawing/2014/main" id="{8AEE81AF-7418-4E28-88DD-A34F90816D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Tree>
    <p:extLst>
      <p:ext uri="{BB962C8B-B14F-4D97-AF65-F5344CB8AC3E}">
        <p14:creationId xmlns:p14="http://schemas.microsoft.com/office/powerpoint/2010/main" val="282629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53">
            <a:extLst>
              <a:ext uri="{FF2B5EF4-FFF2-40B4-BE49-F238E27FC236}">
                <a16:creationId xmlns:a16="http://schemas.microsoft.com/office/drawing/2014/main" id="{89D31B57-F87C-C01F-6626-F3B42014895D}"/>
              </a:ext>
            </a:extLst>
          </p:cNvPr>
          <p:cNvPicPr>
            <a:picLocks noChangeAspect="1"/>
          </p:cNvPicPr>
          <p:nvPr/>
        </p:nvPicPr>
        <p:blipFill>
          <a:blip r:embed="rId2"/>
          <a:srcRect l="5518" t="7973" r="2558" b="19727"/>
          <a:stretch/>
        </p:blipFill>
        <p:spPr>
          <a:xfrm>
            <a:off x="603667" y="1302368"/>
            <a:ext cx="11095723" cy="4958328"/>
          </a:xfrm>
          <a:prstGeom prst="rect">
            <a:avLst/>
          </a:prstGeom>
        </p:spPr>
      </p:pic>
      <p:grpSp>
        <p:nvGrpSpPr>
          <p:cNvPr id="4" name="Grupo 3">
            <a:extLst>
              <a:ext uri="{FF2B5EF4-FFF2-40B4-BE49-F238E27FC236}">
                <a16:creationId xmlns:a16="http://schemas.microsoft.com/office/drawing/2014/main" id="{3F94D3EC-1D94-949A-EBAD-77FD59643FA2}"/>
              </a:ext>
            </a:extLst>
          </p:cNvPr>
          <p:cNvGrpSpPr/>
          <p:nvPr/>
        </p:nvGrpSpPr>
        <p:grpSpPr>
          <a:xfrm>
            <a:off x="6228480" y="1518614"/>
            <a:ext cx="1701107" cy="276999"/>
            <a:chOff x="-3987465" y="739028"/>
            <a:chExt cx="1701107" cy="276999"/>
          </a:xfrm>
        </p:grpSpPr>
        <p:sp>
          <p:nvSpPr>
            <p:cNvPr id="12" name="Rectángulo: esquinas redondeadas 11">
              <a:extLst>
                <a:ext uri="{FF2B5EF4-FFF2-40B4-BE49-F238E27FC236}">
                  <a16:creationId xmlns:a16="http://schemas.microsoft.com/office/drawing/2014/main" id="{C45B1586-CE0A-C012-86FF-24DBE59BAE0F}"/>
                </a:ext>
              </a:extLst>
            </p:cNvPr>
            <p:cNvSpPr/>
            <p:nvPr/>
          </p:nvSpPr>
          <p:spPr>
            <a:xfrm>
              <a:off x="-3951425" y="751527"/>
              <a:ext cx="1629020"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CuadroTexto 12">
              <a:extLst>
                <a:ext uri="{FF2B5EF4-FFF2-40B4-BE49-F238E27FC236}">
                  <a16:creationId xmlns:a16="http://schemas.microsoft.com/office/drawing/2014/main" id="{D3F21DA2-BCE8-C11D-2B1E-A10C1A72539D}"/>
                </a:ext>
              </a:extLst>
            </p:cNvPr>
            <p:cNvSpPr txBox="1"/>
            <p:nvPr/>
          </p:nvSpPr>
          <p:spPr>
            <a:xfrm>
              <a:off x="-3987465" y="739028"/>
              <a:ext cx="1701107"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Alemania: </a:t>
              </a:r>
              <a:r>
                <a:rPr lang="es-MX" sz="1200" dirty="0">
                  <a:solidFill>
                    <a:srgbClr val="10213B"/>
                  </a:solidFill>
                  <a:latin typeface="Trebuchet MS" panose="020B0603020202020204" pitchFamily="34" charset="0"/>
                </a:rPr>
                <a:t>60.3%</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0.1%</a:t>
              </a:r>
            </a:p>
          </p:txBody>
        </p:sp>
      </p:grpSp>
      <p:sp>
        <p:nvSpPr>
          <p:cNvPr id="5" name="CuadroTexto 31">
            <a:extLst>
              <a:ext uri="{FF2B5EF4-FFF2-40B4-BE49-F238E27FC236}">
                <a16:creationId xmlns:a16="http://schemas.microsoft.com/office/drawing/2014/main" id="{8F45ED61-2EFA-D9DC-77B9-CAA23ED34D70}"/>
              </a:ext>
            </a:extLst>
          </p:cNvPr>
          <p:cNvSpPr txBox="1"/>
          <p:nvPr/>
        </p:nvSpPr>
        <p:spPr>
          <a:xfrm>
            <a:off x="574486" y="38328"/>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Residencia del turista</a:t>
            </a:r>
          </a:p>
        </p:txBody>
      </p:sp>
      <p:pic>
        <p:nvPicPr>
          <p:cNvPr id="6" name="Imagen 5">
            <a:extLst>
              <a:ext uri="{FF2B5EF4-FFF2-40B4-BE49-F238E27FC236}">
                <a16:creationId xmlns:a16="http://schemas.microsoft.com/office/drawing/2014/main" id="{AC953A46-E9F2-146F-DA29-A5BB8EFAEAAB}"/>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526092" y="4971944"/>
            <a:ext cx="1503137" cy="1231861"/>
          </a:xfrm>
          <a:prstGeom prst="rect">
            <a:avLst/>
          </a:prstGeom>
        </p:spPr>
      </p:pic>
      <p:pic>
        <p:nvPicPr>
          <p:cNvPr id="7" name="Imagen 6">
            <a:extLst>
              <a:ext uri="{FF2B5EF4-FFF2-40B4-BE49-F238E27FC236}">
                <a16:creationId xmlns:a16="http://schemas.microsoft.com/office/drawing/2014/main" id="{F3D67B26-C79A-1106-8E7D-FFBEEC792250}"/>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820157" y="4871122"/>
            <a:ext cx="690651" cy="1156130"/>
          </a:xfrm>
          <a:prstGeom prst="rect">
            <a:avLst/>
          </a:prstGeom>
        </p:spPr>
      </p:pic>
      <p:grpSp>
        <p:nvGrpSpPr>
          <p:cNvPr id="17" name="Grupo 16">
            <a:extLst>
              <a:ext uri="{FF2B5EF4-FFF2-40B4-BE49-F238E27FC236}">
                <a16:creationId xmlns:a16="http://schemas.microsoft.com/office/drawing/2014/main" id="{1D7A79CB-FC67-1813-C0CD-2F073C3E7D1D}"/>
              </a:ext>
            </a:extLst>
          </p:cNvPr>
          <p:cNvGrpSpPr/>
          <p:nvPr/>
        </p:nvGrpSpPr>
        <p:grpSpPr>
          <a:xfrm>
            <a:off x="1465313" y="3429000"/>
            <a:ext cx="1539204" cy="276999"/>
            <a:chOff x="-7291061" y="3307980"/>
            <a:chExt cx="1539204" cy="276999"/>
          </a:xfrm>
        </p:grpSpPr>
        <p:sp>
          <p:nvSpPr>
            <p:cNvPr id="10" name="Rectángulo: esquinas redondeadas 9">
              <a:extLst>
                <a:ext uri="{FF2B5EF4-FFF2-40B4-BE49-F238E27FC236}">
                  <a16:creationId xmlns:a16="http://schemas.microsoft.com/office/drawing/2014/main" id="{883ECE77-A1F1-44B6-67A9-C2E780E49763}"/>
                </a:ext>
              </a:extLst>
            </p:cNvPr>
            <p:cNvSpPr/>
            <p:nvPr/>
          </p:nvSpPr>
          <p:spPr>
            <a:xfrm>
              <a:off x="-7241459" y="3320479"/>
              <a:ext cx="1440000"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a:extLst>
                <a:ext uri="{FF2B5EF4-FFF2-40B4-BE49-F238E27FC236}">
                  <a16:creationId xmlns:a16="http://schemas.microsoft.com/office/drawing/2014/main" id="{C3CD39A2-0EDD-0A58-982D-205A3041A08E}"/>
                </a:ext>
              </a:extLst>
            </p:cNvPr>
            <p:cNvSpPr txBox="1"/>
            <p:nvPr/>
          </p:nvSpPr>
          <p:spPr>
            <a:xfrm>
              <a:off x="-7291061" y="3307980"/>
              <a:ext cx="1539204"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México: </a:t>
              </a:r>
              <a:r>
                <a:rPr lang="es-MX" sz="1200" dirty="0">
                  <a:solidFill>
                    <a:srgbClr val="10213B"/>
                  </a:solidFill>
                  <a:latin typeface="Trebuchet MS" panose="020B0603020202020204" pitchFamily="34" charset="0"/>
                </a:rPr>
                <a:t>4.0%</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33.6%</a:t>
              </a:r>
            </a:p>
          </p:txBody>
        </p:sp>
      </p:grpSp>
      <p:grpSp>
        <p:nvGrpSpPr>
          <p:cNvPr id="28" name="Grupo 27">
            <a:extLst>
              <a:ext uri="{FF2B5EF4-FFF2-40B4-BE49-F238E27FC236}">
                <a16:creationId xmlns:a16="http://schemas.microsoft.com/office/drawing/2014/main" id="{8AC59F5B-A5AF-0FDE-5AA2-BB93D3845948}"/>
              </a:ext>
            </a:extLst>
          </p:cNvPr>
          <p:cNvGrpSpPr/>
          <p:nvPr/>
        </p:nvGrpSpPr>
        <p:grpSpPr>
          <a:xfrm>
            <a:off x="843526" y="2675360"/>
            <a:ext cx="2085828" cy="276999"/>
            <a:chOff x="-7943942" y="2753644"/>
            <a:chExt cx="2085828" cy="276999"/>
          </a:xfrm>
        </p:grpSpPr>
        <p:sp>
          <p:nvSpPr>
            <p:cNvPr id="14" name="Rectángulo: esquinas redondeadas 13">
              <a:extLst>
                <a:ext uri="{FF2B5EF4-FFF2-40B4-BE49-F238E27FC236}">
                  <a16:creationId xmlns:a16="http://schemas.microsoft.com/office/drawing/2014/main" id="{7C043F76-AD33-5B7B-83EC-60EC82B94D7F}"/>
                </a:ext>
              </a:extLst>
            </p:cNvPr>
            <p:cNvSpPr/>
            <p:nvPr/>
          </p:nvSpPr>
          <p:spPr>
            <a:xfrm>
              <a:off x="-7943939" y="2766143"/>
              <a:ext cx="2085822"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CuadroTexto 14">
              <a:extLst>
                <a:ext uri="{FF2B5EF4-FFF2-40B4-BE49-F238E27FC236}">
                  <a16:creationId xmlns:a16="http://schemas.microsoft.com/office/drawing/2014/main" id="{1BD67A05-DAFA-E2F5-2CF2-0213C590AD55}"/>
                </a:ext>
              </a:extLst>
            </p:cNvPr>
            <p:cNvSpPr txBox="1"/>
            <p:nvPr/>
          </p:nvSpPr>
          <p:spPr>
            <a:xfrm>
              <a:off x="-7943942" y="2753644"/>
              <a:ext cx="2085828"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Estados Unidos: </a:t>
              </a:r>
              <a:r>
                <a:rPr lang="es-MX" sz="1200" dirty="0">
                  <a:solidFill>
                    <a:srgbClr val="10213B"/>
                  </a:solidFill>
                  <a:latin typeface="Trebuchet MS" panose="020B0603020202020204" pitchFamily="34" charset="0"/>
                </a:rPr>
                <a:t>1.7%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50.9%</a:t>
              </a:r>
            </a:p>
          </p:txBody>
        </p:sp>
      </p:grpSp>
      <p:grpSp>
        <p:nvGrpSpPr>
          <p:cNvPr id="26" name="Grupo 25">
            <a:extLst>
              <a:ext uri="{FF2B5EF4-FFF2-40B4-BE49-F238E27FC236}">
                <a16:creationId xmlns:a16="http://schemas.microsoft.com/office/drawing/2014/main" id="{AC30690C-0FA7-1B8B-A38C-93580A12C259}"/>
              </a:ext>
            </a:extLst>
          </p:cNvPr>
          <p:cNvGrpSpPr/>
          <p:nvPr/>
        </p:nvGrpSpPr>
        <p:grpSpPr>
          <a:xfrm>
            <a:off x="4323952" y="2108708"/>
            <a:ext cx="1548914" cy="276999"/>
            <a:chOff x="-4907191" y="2361736"/>
            <a:chExt cx="1548914" cy="276999"/>
          </a:xfrm>
        </p:grpSpPr>
        <p:sp>
          <p:nvSpPr>
            <p:cNvPr id="22" name="Rectángulo: esquinas redondeadas 21">
              <a:extLst>
                <a:ext uri="{FF2B5EF4-FFF2-40B4-BE49-F238E27FC236}">
                  <a16:creationId xmlns:a16="http://schemas.microsoft.com/office/drawing/2014/main" id="{B7E194AA-6F46-A016-E2A1-2D9A22510FC2}"/>
                </a:ext>
              </a:extLst>
            </p:cNvPr>
            <p:cNvSpPr/>
            <p:nvPr/>
          </p:nvSpPr>
          <p:spPr>
            <a:xfrm>
              <a:off x="-4907191" y="2374235"/>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CuadroTexto 22">
              <a:extLst>
                <a:ext uri="{FF2B5EF4-FFF2-40B4-BE49-F238E27FC236}">
                  <a16:creationId xmlns:a16="http://schemas.microsoft.com/office/drawing/2014/main" id="{50B103E9-562E-39A0-6FB2-6CF331BA49C8}"/>
                </a:ext>
              </a:extLst>
            </p:cNvPr>
            <p:cNvSpPr txBox="1"/>
            <p:nvPr/>
          </p:nvSpPr>
          <p:spPr>
            <a:xfrm>
              <a:off x="-4871879" y="2361736"/>
              <a:ext cx="1478290"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Bélgica: </a:t>
              </a:r>
              <a:r>
                <a:rPr lang="es-MX" sz="1200" dirty="0">
                  <a:solidFill>
                    <a:srgbClr val="10213B"/>
                  </a:solidFill>
                  <a:latin typeface="Trebuchet MS" panose="020B0603020202020204" pitchFamily="34" charset="0"/>
                </a:rPr>
                <a:t>2.7%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0.0%</a:t>
              </a:r>
            </a:p>
          </p:txBody>
        </p:sp>
      </p:grpSp>
      <p:grpSp>
        <p:nvGrpSpPr>
          <p:cNvPr id="2" name="Grupo 1">
            <a:extLst>
              <a:ext uri="{FF2B5EF4-FFF2-40B4-BE49-F238E27FC236}">
                <a16:creationId xmlns:a16="http://schemas.microsoft.com/office/drawing/2014/main" id="{5CAE9DF5-E17D-247F-B9FD-27F45D46BC3C}"/>
              </a:ext>
            </a:extLst>
          </p:cNvPr>
          <p:cNvGrpSpPr/>
          <p:nvPr/>
        </p:nvGrpSpPr>
        <p:grpSpPr>
          <a:xfrm>
            <a:off x="4664125" y="2949415"/>
            <a:ext cx="1548914" cy="276999"/>
            <a:chOff x="-5089328" y="2997498"/>
            <a:chExt cx="1548914" cy="276999"/>
          </a:xfrm>
        </p:grpSpPr>
        <p:sp>
          <p:nvSpPr>
            <p:cNvPr id="30" name="Rectángulo: esquinas redondeadas 29">
              <a:extLst>
                <a:ext uri="{FF2B5EF4-FFF2-40B4-BE49-F238E27FC236}">
                  <a16:creationId xmlns:a16="http://schemas.microsoft.com/office/drawing/2014/main" id="{EF45C731-F64D-D59F-2142-58DB61FB9109}"/>
                </a:ext>
              </a:extLst>
            </p:cNvPr>
            <p:cNvSpPr/>
            <p:nvPr/>
          </p:nvSpPr>
          <p:spPr>
            <a:xfrm>
              <a:off x="-5089328" y="3009997"/>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C1124D1A-BB1C-3A6D-7843-C54503CA6970}"/>
                </a:ext>
              </a:extLst>
            </p:cNvPr>
            <p:cNvSpPr txBox="1"/>
            <p:nvPr/>
          </p:nvSpPr>
          <p:spPr>
            <a:xfrm>
              <a:off x="-5044393" y="2997498"/>
              <a:ext cx="1459054"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España: </a:t>
              </a:r>
              <a:r>
                <a:rPr lang="es-MX" sz="1200" dirty="0">
                  <a:solidFill>
                    <a:srgbClr val="10213B"/>
                  </a:solidFill>
                  <a:latin typeface="Trebuchet MS" panose="020B0603020202020204" pitchFamily="34" charset="0"/>
                </a:rPr>
                <a:t>5.3%</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0.0%</a:t>
              </a:r>
            </a:p>
          </p:txBody>
        </p:sp>
      </p:grpSp>
      <p:grpSp>
        <p:nvGrpSpPr>
          <p:cNvPr id="25" name="Grupo 24">
            <a:extLst>
              <a:ext uri="{FF2B5EF4-FFF2-40B4-BE49-F238E27FC236}">
                <a16:creationId xmlns:a16="http://schemas.microsoft.com/office/drawing/2014/main" id="{B2AA2E8B-4888-B58D-EF16-4544B38B3271}"/>
              </a:ext>
            </a:extLst>
          </p:cNvPr>
          <p:cNvGrpSpPr/>
          <p:nvPr/>
        </p:nvGrpSpPr>
        <p:grpSpPr>
          <a:xfrm>
            <a:off x="4172196" y="2450298"/>
            <a:ext cx="1548914" cy="276999"/>
            <a:chOff x="-5051047" y="2681943"/>
            <a:chExt cx="1548914" cy="276999"/>
          </a:xfrm>
        </p:grpSpPr>
        <p:sp>
          <p:nvSpPr>
            <p:cNvPr id="32" name="Rectángulo: esquinas redondeadas 31">
              <a:extLst>
                <a:ext uri="{FF2B5EF4-FFF2-40B4-BE49-F238E27FC236}">
                  <a16:creationId xmlns:a16="http://schemas.microsoft.com/office/drawing/2014/main" id="{A722F537-1D31-2255-CF62-852BB8FBDFDE}"/>
                </a:ext>
              </a:extLst>
            </p:cNvPr>
            <p:cNvSpPr/>
            <p:nvPr/>
          </p:nvSpPr>
          <p:spPr>
            <a:xfrm>
              <a:off x="-5051047" y="2694442"/>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a:extLst>
                <a:ext uri="{FF2B5EF4-FFF2-40B4-BE49-F238E27FC236}">
                  <a16:creationId xmlns:a16="http://schemas.microsoft.com/office/drawing/2014/main" id="{6CACA814-1459-249E-14DC-10221F467348}"/>
                </a:ext>
              </a:extLst>
            </p:cNvPr>
            <p:cNvSpPr txBox="1"/>
            <p:nvPr/>
          </p:nvSpPr>
          <p:spPr>
            <a:xfrm>
              <a:off x="-5021345" y="2681943"/>
              <a:ext cx="1489511"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Francia: </a:t>
              </a:r>
              <a:r>
                <a:rPr lang="es-MX" sz="1200" dirty="0">
                  <a:solidFill>
                    <a:srgbClr val="10213B"/>
                  </a:solidFill>
                  <a:latin typeface="Trebuchet MS" panose="020B0603020202020204" pitchFamily="34" charset="0"/>
                </a:rPr>
                <a:t>3.7%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0.1%</a:t>
              </a:r>
            </a:p>
          </p:txBody>
        </p:sp>
      </p:grpSp>
      <p:grpSp>
        <p:nvGrpSpPr>
          <p:cNvPr id="34" name="Grupo 33">
            <a:extLst>
              <a:ext uri="{FF2B5EF4-FFF2-40B4-BE49-F238E27FC236}">
                <a16:creationId xmlns:a16="http://schemas.microsoft.com/office/drawing/2014/main" id="{E9A74B4A-6983-3EAA-74DF-22346318BEC0}"/>
              </a:ext>
            </a:extLst>
          </p:cNvPr>
          <p:cNvGrpSpPr/>
          <p:nvPr/>
        </p:nvGrpSpPr>
        <p:grpSpPr>
          <a:xfrm>
            <a:off x="492610" y="4427305"/>
            <a:ext cx="2162169" cy="307777"/>
            <a:chOff x="162372" y="5284333"/>
            <a:chExt cx="2162169" cy="307777"/>
          </a:xfrm>
        </p:grpSpPr>
        <p:sp>
          <p:nvSpPr>
            <p:cNvPr id="35" name="CuadroTexto 34">
              <a:extLst>
                <a:ext uri="{FF2B5EF4-FFF2-40B4-BE49-F238E27FC236}">
                  <a16:creationId xmlns:a16="http://schemas.microsoft.com/office/drawing/2014/main" id="{F91A8F3B-0B53-C49A-891D-A9C3E48B66EE}"/>
                </a:ext>
              </a:extLst>
            </p:cNvPr>
            <p:cNvSpPr txBox="1"/>
            <p:nvPr/>
          </p:nvSpPr>
          <p:spPr>
            <a:xfrm>
              <a:off x="358138" y="5284333"/>
              <a:ext cx="1966403" cy="307777"/>
            </a:xfrm>
            <a:prstGeom prst="rect">
              <a:avLst/>
            </a:prstGeom>
            <a:noFill/>
          </p:spPr>
          <p:txBody>
            <a:bodyPr wrap="square">
              <a:spAutoFit/>
            </a:bodyPr>
            <a:lstStyle/>
            <a:p>
              <a:pPr rtl="0" fontAlgn="ctr"/>
              <a:r>
                <a:rPr lang="es-MX" sz="1400" b="1" i="0" u="none" strike="noStrike">
                  <a:solidFill>
                    <a:srgbClr val="FFC000"/>
                  </a:solidFill>
                  <a:effectLst/>
                  <a:latin typeface="Trebuchet MS" panose="020B0603020202020204" pitchFamily="34" charset="0"/>
                </a:rPr>
                <a:t>Otros orígenes</a:t>
              </a:r>
            </a:p>
          </p:txBody>
        </p:sp>
        <p:sp>
          <p:nvSpPr>
            <p:cNvPr id="36" name="Elipse 35">
              <a:extLst>
                <a:ext uri="{FF2B5EF4-FFF2-40B4-BE49-F238E27FC236}">
                  <a16:creationId xmlns:a16="http://schemas.microsoft.com/office/drawing/2014/main" id="{0775DAB6-8285-07DA-0C9A-35E04E8679AB}"/>
                </a:ext>
              </a:extLst>
            </p:cNvPr>
            <p:cNvSpPr/>
            <p:nvPr/>
          </p:nvSpPr>
          <p:spPr>
            <a:xfrm>
              <a:off x="162372" y="5330221"/>
              <a:ext cx="216000" cy="216000"/>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37" name="Grupo 36">
            <a:extLst>
              <a:ext uri="{FF2B5EF4-FFF2-40B4-BE49-F238E27FC236}">
                <a16:creationId xmlns:a16="http://schemas.microsoft.com/office/drawing/2014/main" id="{CA3C7203-0930-0EF3-B245-B77A41C92562}"/>
              </a:ext>
            </a:extLst>
          </p:cNvPr>
          <p:cNvGrpSpPr/>
          <p:nvPr/>
        </p:nvGrpSpPr>
        <p:grpSpPr>
          <a:xfrm>
            <a:off x="492610" y="4148872"/>
            <a:ext cx="2162169" cy="307777"/>
            <a:chOff x="162372" y="5284333"/>
            <a:chExt cx="2162169" cy="307777"/>
          </a:xfrm>
        </p:grpSpPr>
        <p:sp>
          <p:nvSpPr>
            <p:cNvPr id="38" name="CuadroTexto 37">
              <a:extLst>
                <a:ext uri="{FF2B5EF4-FFF2-40B4-BE49-F238E27FC236}">
                  <a16:creationId xmlns:a16="http://schemas.microsoft.com/office/drawing/2014/main" id="{E5516B8D-A48F-ABA1-DC87-B898621FA333}"/>
                </a:ext>
              </a:extLst>
            </p:cNvPr>
            <p:cNvSpPr txBox="1"/>
            <p:nvPr/>
          </p:nvSpPr>
          <p:spPr>
            <a:xfrm>
              <a:off x="358138" y="5284333"/>
              <a:ext cx="1966403" cy="307777"/>
            </a:xfrm>
            <a:prstGeom prst="rect">
              <a:avLst/>
            </a:prstGeom>
            <a:noFill/>
          </p:spPr>
          <p:txBody>
            <a:bodyPr wrap="square">
              <a:spAutoFit/>
            </a:bodyPr>
            <a:lstStyle/>
            <a:p>
              <a:pPr rtl="0" fontAlgn="ctr"/>
              <a:r>
                <a:rPr lang="es-MX" sz="1400" b="1">
                  <a:solidFill>
                    <a:srgbClr val="002060"/>
                  </a:solidFill>
                  <a:latin typeface="Trebuchet MS" panose="020B0603020202020204" pitchFamily="34" charset="0"/>
                </a:rPr>
                <a:t>Alemania</a:t>
              </a:r>
              <a:endParaRPr lang="es-MX" sz="1400" b="1" i="0" u="none" strike="noStrike">
                <a:solidFill>
                  <a:srgbClr val="002060"/>
                </a:solidFill>
                <a:effectLst/>
                <a:latin typeface="Trebuchet MS" panose="020B0603020202020204" pitchFamily="34" charset="0"/>
              </a:endParaRPr>
            </a:p>
          </p:txBody>
        </p:sp>
        <p:sp>
          <p:nvSpPr>
            <p:cNvPr id="39" name="Elipse 38">
              <a:extLst>
                <a:ext uri="{FF2B5EF4-FFF2-40B4-BE49-F238E27FC236}">
                  <a16:creationId xmlns:a16="http://schemas.microsoft.com/office/drawing/2014/main" id="{E70CE196-79DD-6F4D-14C1-25A220ED44B5}"/>
                </a:ext>
              </a:extLst>
            </p:cNvPr>
            <p:cNvSpPr/>
            <p:nvPr/>
          </p:nvSpPr>
          <p:spPr>
            <a:xfrm>
              <a:off x="162372" y="5330221"/>
              <a:ext cx="216000" cy="2160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41" name="CuadroTexto 40">
            <a:extLst>
              <a:ext uri="{FF2B5EF4-FFF2-40B4-BE49-F238E27FC236}">
                <a16:creationId xmlns:a16="http://schemas.microsoft.com/office/drawing/2014/main" id="{F764E604-A3D3-F7F6-D6A4-F57008E054A5}"/>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mayoría de los turistas que abordaron un vuelo a Alemania son originarios de ese mismo país (60.</a:t>
            </a:r>
            <a:r>
              <a:rPr lang="es-ES" sz="1600" dirty="0">
                <a:solidFill>
                  <a:srgbClr val="000000"/>
                </a:solidFill>
                <a:latin typeface="Trebuchet MS"/>
                <a:cs typeface="Calibri"/>
              </a:rPr>
              <a:t>3%), mientras que una proporción considerable (31.3%) pertenecen a un país europeo</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 en contraste con los turistas de otros orígenes, que radican principalmente de Estados Unidos y México.</a:t>
            </a:r>
          </a:p>
        </p:txBody>
      </p:sp>
      <p:sp>
        <p:nvSpPr>
          <p:cNvPr id="42" name="Rectángulo 41">
            <a:extLst>
              <a:ext uri="{FF2B5EF4-FFF2-40B4-BE49-F238E27FC236}">
                <a16:creationId xmlns:a16="http://schemas.microsoft.com/office/drawing/2014/main" id="{2655DB18-9B82-6BF8-2123-1A5AD0315736}"/>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P9. ¿</a:t>
            </a:r>
            <a:r>
              <a:rPr lang="es-ES" sz="1100">
                <a:solidFill>
                  <a:srgbClr val="414141"/>
                </a:solidFill>
                <a:latin typeface="Trebuchet MS" panose="020B0603020202020204" pitchFamily="34" charset="0"/>
              </a:rPr>
              <a:t>De dónde nos visita usted?</a:t>
            </a:r>
            <a:r>
              <a:rPr lang="es-MX" sz="1100">
                <a:solidFill>
                  <a:srgbClr val="414141"/>
                </a:solidFill>
                <a:latin typeface="Trebuchet MS" panose="020B0603020202020204" pitchFamily="34" charset="0"/>
              </a:rPr>
              <a:t> </a:t>
            </a:r>
          </a:p>
        </p:txBody>
      </p:sp>
      <p:grpSp>
        <p:nvGrpSpPr>
          <p:cNvPr id="29" name="Grupo 28">
            <a:extLst>
              <a:ext uri="{FF2B5EF4-FFF2-40B4-BE49-F238E27FC236}">
                <a16:creationId xmlns:a16="http://schemas.microsoft.com/office/drawing/2014/main" id="{68584FD3-78F6-36CA-3E3A-D8B1B3CADE1E}"/>
              </a:ext>
            </a:extLst>
          </p:cNvPr>
          <p:cNvGrpSpPr/>
          <p:nvPr/>
        </p:nvGrpSpPr>
        <p:grpSpPr>
          <a:xfrm>
            <a:off x="7119083" y="2024516"/>
            <a:ext cx="1548914" cy="276999"/>
            <a:chOff x="-5971068" y="1195256"/>
            <a:chExt cx="1548914" cy="276999"/>
          </a:xfrm>
        </p:grpSpPr>
        <p:sp>
          <p:nvSpPr>
            <p:cNvPr id="9" name="Rectángulo: esquinas redondeadas 8">
              <a:extLst>
                <a:ext uri="{FF2B5EF4-FFF2-40B4-BE49-F238E27FC236}">
                  <a16:creationId xmlns:a16="http://schemas.microsoft.com/office/drawing/2014/main" id="{AB74A228-3127-D0DC-AC0D-9EC1530818B6}"/>
                </a:ext>
              </a:extLst>
            </p:cNvPr>
            <p:cNvSpPr/>
            <p:nvPr/>
          </p:nvSpPr>
          <p:spPr>
            <a:xfrm>
              <a:off x="-5971068" y="1207755"/>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4750FD7-C4FB-A9E6-6062-5BBE06972AA3}"/>
                </a:ext>
              </a:extLst>
            </p:cNvPr>
            <p:cNvSpPr txBox="1"/>
            <p:nvPr/>
          </p:nvSpPr>
          <p:spPr>
            <a:xfrm>
              <a:off x="-5938545" y="1195256"/>
              <a:ext cx="1483868"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Polonia: </a:t>
              </a:r>
              <a:r>
                <a:rPr lang="es-MX" sz="1200" dirty="0">
                  <a:solidFill>
                    <a:srgbClr val="10213B"/>
                  </a:solidFill>
                  <a:latin typeface="Trebuchet MS" panose="020B0603020202020204" pitchFamily="34" charset="0"/>
                </a:rPr>
                <a:t>1.7%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0.1%</a:t>
              </a:r>
            </a:p>
          </p:txBody>
        </p:sp>
      </p:grpSp>
      <p:grpSp>
        <p:nvGrpSpPr>
          <p:cNvPr id="27" name="Grupo 26">
            <a:extLst>
              <a:ext uri="{FF2B5EF4-FFF2-40B4-BE49-F238E27FC236}">
                <a16:creationId xmlns:a16="http://schemas.microsoft.com/office/drawing/2014/main" id="{99D832D1-78F2-7187-77F3-1032608C28EC}"/>
              </a:ext>
            </a:extLst>
          </p:cNvPr>
          <p:cNvGrpSpPr/>
          <p:nvPr/>
        </p:nvGrpSpPr>
        <p:grpSpPr>
          <a:xfrm>
            <a:off x="6694748" y="2626931"/>
            <a:ext cx="1706193" cy="276999"/>
            <a:chOff x="-2732475" y="2836886"/>
            <a:chExt cx="1706193" cy="276999"/>
          </a:xfrm>
        </p:grpSpPr>
        <p:sp>
          <p:nvSpPr>
            <p:cNvPr id="44" name="Rectángulo: esquinas redondeadas 43">
              <a:extLst>
                <a:ext uri="{FF2B5EF4-FFF2-40B4-BE49-F238E27FC236}">
                  <a16:creationId xmlns:a16="http://schemas.microsoft.com/office/drawing/2014/main" id="{7AC7107D-61BD-38E4-F0E1-796051E51C63}"/>
                </a:ext>
              </a:extLst>
            </p:cNvPr>
            <p:cNvSpPr/>
            <p:nvPr/>
          </p:nvSpPr>
          <p:spPr>
            <a:xfrm>
              <a:off x="-2732475" y="2849385"/>
              <a:ext cx="1706193"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8C521E74-A53E-948E-8D5F-023960F53205}"/>
                </a:ext>
              </a:extLst>
            </p:cNvPr>
            <p:cNvSpPr txBox="1"/>
            <p:nvPr/>
          </p:nvSpPr>
          <p:spPr>
            <a:xfrm>
              <a:off x="-2615025" y="2836886"/>
              <a:ext cx="1467069"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Austria: </a:t>
              </a:r>
              <a:r>
                <a:rPr lang="es-MX" sz="1200" dirty="0">
                  <a:solidFill>
                    <a:srgbClr val="10213B"/>
                  </a:solidFill>
                  <a:latin typeface="Trebuchet MS" panose="020B0603020202020204" pitchFamily="34" charset="0"/>
                </a:rPr>
                <a:t>2.0%</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0.1%</a:t>
              </a:r>
            </a:p>
          </p:txBody>
        </p:sp>
      </p:grpSp>
      <p:grpSp>
        <p:nvGrpSpPr>
          <p:cNvPr id="56" name="Grupo 55">
            <a:extLst>
              <a:ext uri="{FF2B5EF4-FFF2-40B4-BE49-F238E27FC236}">
                <a16:creationId xmlns:a16="http://schemas.microsoft.com/office/drawing/2014/main" id="{2329DE95-2193-61DC-E0A6-3E91F1C470E3}"/>
              </a:ext>
            </a:extLst>
          </p:cNvPr>
          <p:cNvGrpSpPr/>
          <p:nvPr/>
        </p:nvGrpSpPr>
        <p:grpSpPr>
          <a:xfrm>
            <a:off x="6373213" y="2957373"/>
            <a:ext cx="1548914" cy="276999"/>
            <a:chOff x="-6043589" y="1519629"/>
            <a:chExt cx="1548914" cy="276999"/>
          </a:xfrm>
        </p:grpSpPr>
        <p:sp>
          <p:nvSpPr>
            <p:cNvPr id="46" name="Rectángulo: esquinas redondeadas 45">
              <a:extLst>
                <a:ext uri="{FF2B5EF4-FFF2-40B4-BE49-F238E27FC236}">
                  <a16:creationId xmlns:a16="http://schemas.microsoft.com/office/drawing/2014/main" id="{E7023B81-6A09-1436-EE3D-2826226F7AC0}"/>
                </a:ext>
              </a:extLst>
            </p:cNvPr>
            <p:cNvSpPr/>
            <p:nvPr/>
          </p:nvSpPr>
          <p:spPr>
            <a:xfrm>
              <a:off x="-6043589" y="1532128"/>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CuadroTexto 46">
              <a:extLst>
                <a:ext uri="{FF2B5EF4-FFF2-40B4-BE49-F238E27FC236}">
                  <a16:creationId xmlns:a16="http://schemas.microsoft.com/office/drawing/2014/main" id="{54C7786E-E4D5-A540-AED9-5CCFE9B651AE}"/>
                </a:ext>
              </a:extLst>
            </p:cNvPr>
            <p:cNvSpPr txBox="1"/>
            <p:nvPr/>
          </p:nvSpPr>
          <p:spPr>
            <a:xfrm>
              <a:off x="-5938545" y="1519629"/>
              <a:ext cx="1338829"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Italia: </a:t>
              </a:r>
              <a:r>
                <a:rPr lang="es-MX" sz="1200" dirty="0">
                  <a:solidFill>
                    <a:srgbClr val="10213B"/>
                  </a:solidFill>
                  <a:latin typeface="Trebuchet MS" panose="020B0603020202020204" pitchFamily="34" charset="0"/>
                </a:rPr>
                <a:t>1.3%</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0.0%</a:t>
              </a:r>
            </a:p>
          </p:txBody>
        </p:sp>
      </p:grpSp>
      <p:grpSp>
        <p:nvGrpSpPr>
          <p:cNvPr id="57" name="Grupo 56">
            <a:extLst>
              <a:ext uri="{FF2B5EF4-FFF2-40B4-BE49-F238E27FC236}">
                <a16:creationId xmlns:a16="http://schemas.microsoft.com/office/drawing/2014/main" id="{2572D2C2-C71D-D152-EAF8-AA03FA21432F}"/>
              </a:ext>
            </a:extLst>
          </p:cNvPr>
          <p:cNvGrpSpPr/>
          <p:nvPr/>
        </p:nvGrpSpPr>
        <p:grpSpPr>
          <a:xfrm>
            <a:off x="6852027" y="2322666"/>
            <a:ext cx="1548914" cy="276999"/>
            <a:chOff x="-3920764" y="423099"/>
            <a:chExt cx="1548914" cy="276999"/>
          </a:xfrm>
        </p:grpSpPr>
        <p:sp>
          <p:nvSpPr>
            <p:cNvPr id="50" name="Rectángulo: esquinas redondeadas 49">
              <a:extLst>
                <a:ext uri="{FF2B5EF4-FFF2-40B4-BE49-F238E27FC236}">
                  <a16:creationId xmlns:a16="http://schemas.microsoft.com/office/drawing/2014/main" id="{90C679AD-AD89-052B-BB74-BB68D0932D6B}"/>
                </a:ext>
              </a:extLst>
            </p:cNvPr>
            <p:cNvSpPr/>
            <p:nvPr/>
          </p:nvSpPr>
          <p:spPr>
            <a:xfrm>
              <a:off x="-3920764" y="435598"/>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CuadroTexto 50">
              <a:extLst>
                <a:ext uri="{FF2B5EF4-FFF2-40B4-BE49-F238E27FC236}">
                  <a16:creationId xmlns:a16="http://schemas.microsoft.com/office/drawing/2014/main" id="{B8379C48-9205-6815-3724-624753133C26}"/>
                </a:ext>
              </a:extLst>
            </p:cNvPr>
            <p:cNvSpPr txBox="1"/>
            <p:nvPr/>
          </p:nvSpPr>
          <p:spPr>
            <a:xfrm>
              <a:off x="-3816523" y="423099"/>
              <a:ext cx="1340432"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Suiza: </a:t>
              </a:r>
              <a:r>
                <a:rPr lang="es-MX" sz="1200" dirty="0">
                  <a:solidFill>
                    <a:srgbClr val="10213B"/>
                  </a:solidFill>
                  <a:latin typeface="Trebuchet MS" panose="020B0603020202020204" pitchFamily="34" charset="0"/>
                </a:rPr>
                <a:t>4.7%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0.0%</a:t>
              </a:r>
            </a:p>
          </p:txBody>
        </p:sp>
      </p:grpSp>
      <p:grpSp>
        <p:nvGrpSpPr>
          <p:cNvPr id="16" name="Grupo 15">
            <a:extLst>
              <a:ext uri="{FF2B5EF4-FFF2-40B4-BE49-F238E27FC236}">
                <a16:creationId xmlns:a16="http://schemas.microsoft.com/office/drawing/2014/main" id="{86EAD3BA-A9F4-FB0F-2DA9-F27345A3C3F6}"/>
              </a:ext>
            </a:extLst>
          </p:cNvPr>
          <p:cNvGrpSpPr/>
          <p:nvPr/>
        </p:nvGrpSpPr>
        <p:grpSpPr>
          <a:xfrm>
            <a:off x="4393416" y="1492984"/>
            <a:ext cx="1810881" cy="276999"/>
            <a:chOff x="-2858418" y="1951764"/>
            <a:chExt cx="1810881" cy="276999"/>
          </a:xfrm>
        </p:grpSpPr>
        <p:sp>
          <p:nvSpPr>
            <p:cNvPr id="48" name="Rectángulo: esquinas redondeadas 47">
              <a:extLst>
                <a:ext uri="{FF2B5EF4-FFF2-40B4-BE49-F238E27FC236}">
                  <a16:creationId xmlns:a16="http://schemas.microsoft.com/office/drawing/2014/main" id="{4FF2FA4E-FC64-5A88-DD48-D7A0055451CF}"/>
                </a:ext>
              </a:extLst>
            </p:cNvPr>
            <p:cNvSpPr/>
            <p:nvPr/>
          </p:nvSpPr>
          <p:spPr>
            <a:xfrm>
              <a:off x="-2806074" y="1964263"/>
              <a:ext cx="1706193"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92C32DC-1A08-EA4E-400C-7F7D828D4977}"/>
                </a:ext>
              </a:extLst>
            </p:cNvPr>
            <p:cNvSpPr txBox="1"/>
            <p:nvPr/>
          </p:nvSpPr>
          <p:spPr>
            <a:xfrm>
              <a:off x="-2858418" y="1951764"/>
              <a:ext cx="1810881" cy="276999"/>
            </a:xfrm>
            <a:prstGeom prst="rect">
              <a:avLst/>
            </a:prstGeom>
            <a:noFill/>
          </p:spPr>
          <p:txBody>
            <a:bodyPr wrap="none" rtlCol="0">
              <a:spAutoFit/>
            </a:bodyPr>
            <a:lstStyle/>
            <a:p>
              <a:pPr algn="ctr"/>
              <a:r>
                <a:rPr lang="es-MX" sz="1200">
                  <a:solidFill>
                    <a:schemeClr val="tx1">
                      <a:lumMod val="50000"/>
                      <a:lumOff val="50000"/>
                    </a:schemeClr>
                  </a:solidFill>
                  <a:latin typeface="Trebuchet MS" panose="020B0603020202020204" pitchFamily="34" charset="0"/>
                </a:rPr>
                <a:t>Países bajos: </a:t>
              </a:r>
              <a:r>
                <a:rPr lang="es-MX" sz="1200">
                  <a:solidFill>
                    <a:srgbClr val="10213B"/>
                  </a:solidFill>
                  <a:latin typeface="Trebuchet MS" panose="020B0603020202020204" pitchFamily="34" charset="0"/>
                </a:rPr>
                <a:t>1.0%</a:t>
              </a:r>
              <a:r>
                <a:rPr lang="es-MX" sz="1200">
                  <a:solidFill>
                    <a:schemeClr val="tx1">
                      <a:lumMod val="50000"/>
                      <a:lumOff val="50000"/>
                    </a:schemeClr>
                  </a:solidFill>
                  <a:latin typeface="Trebuchet MS" panose="020B0603020202020204" pitchFamily="34" charset="0"/>
                </a:rPr>
                <a:t>/</a:t>
              </a:r>
              <a:r>
                <a:rPr lang="es-MX" sz="1200">
                  <a:solidFill>
                    <a:srgbClr val="FFC000"/>
                  </a:solidFill>
                  <a:latin typeface="Trebuchet MS" panose="020B0603020202020204" pitchFamily="34" charset="0"/>
                </a:rPr>
                <a:t>0.0%</a:t>
              </a:r>
            </a:p>
          </p:txBody>
        </p:sp>
        <p:sp>
          <p:nvSpPr>
            <p:cNvPr id="52" name="Rectángulo: esquinas redondeadas 51">
              <a:extLst>
                <a:ext uri="{FF2B5EF4-FFF2-40B4-BE49-F238E27FC236}">
                  <a16:creationId xmlns:a16="http://schemas.microsoft.com/office/drawing/2014/main" id="{E7C57A7E-DF3D-2A61-DBE8-C32B3B94B57F}"/>
                </a:ext>
              </a:extLst>
            </p:cNvPr>
            <p:cNvSpPr/>
            <p:nvPr/>
          </p:nvSpPr>
          <p:spPr>
            <a:xfrm>
              <a:off x="-2806074" y="1964263"/>
              <a:ext cx="1706193"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3" name="CuadroTexto 52">
              <a:extLst>
                <a:ext uri="{FF2B5EF4-FFF2-40B4-BE49-F238E27FC236}">
                  <a16:creationId xmlns:a16="http://schemas.microsoft.com/office/drawing/2014/main" id="{1401C0DB-D10E-9EB8-F656-CECF2F16AB36}"/>
                </a:ext>
              </a:extLst>
            </p:cNvPr>
            <p:cNvSpPr txBox="1"/>
            <p:nvPr/>
          </p:nvSpPr>
          <p:spPr>
            <a:xfrm>
              <a:off x="-2781891" y="1951764"/>
              <a:ext cx="1657826"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Inglaterra: </a:t>
              </a:r>
              <a:r>
                <a:rPr lang="es-MX" sz="1200" dirty="0">
                  <a:solidFill>
                    <a:srgbClr val="10213B"/>
                  </a:solidFill>
                  <a:latin typeface="Trebuchet MS" panose="020B0603020202020204" pitchFamily="34" charset="0"/>
                </a:rPr>
                <a:t>4.7%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0.1%</a:t>
              </a:r>
            </a:p>
          </p:txBody>
        </p:sp>
      </p:grpSp>
      <p:grpSp>
        <p:nvGrpSpPr>
          <p:cNvPr id="55" name="Grupo 54">
            <a:extLst>
              <a:ext uri="{FF2B5EF4-FFF2-40B4-BE49-F238E27FC236}">
                <a16:creationId xmlns:a16="http://schemas.microsoft.com/office/drawing/2014/main" id="{21B1ACE9-66E1-0F25-ADB1-86C6B8F8EE2E}"/>
              </a:ext>
            </a:extLst>
          </p:cNvPr>
          <p:cNvGrpSpPr/>
          <p:nvPr/>
        </p:nvGrpSpPr>
        <p:grpSpPr>
          <a:xfrm>
            <a:off x="1244173" y="2105535"/>
            <a:ext cx="1566454" cy="276999"/>
            <a:chOff x="-6308516" y="1831502"/>
            <a:chExt cx="1566454" cy="276999"/>
          </a:xfrm>
        </p:grpSpPr>
        <p:sp>
          <p:nvSpPr>
            <p:cNvPr id="19" name="Rectángulo: esquinas redondeadas 18">
              <a:extLst>
                <a:ext uri="{FF2B5EF4-FFF2-40B4-BE49-F238E27FC236}">
                  <a16:creationId xmlns:a16="http://schemas.microsoft.com/office/drawing/2014/main" id="{1FEA740A-87BC-6D9D-5EEF-ECA7E6C57972}"/>
                </a:ext>
              </a:extLst>
            </p:cNvPr>
            <p:cNvSpPr/>
            <p:nvPr/>
          </p:nvSpPr>
          <p:spPr>
            <a:xfrm>
              <a:off x="-6245289" y="1844001"/>
              <a:ext cx="1440000"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5F2A607B-95DC-FF00-12A0-9A12C390B963}"/>
                </a:ext>
              </a:extLst>
            </p:cNvPr>
            <p:cNvSpPr txBox="1"/>
            <p:nvPr/>
          </p:nvSpPr>
          <p:spPr>
            <a:xfrm>
              <a:off x="-6308516" y="1831502"/>
              <a:ext cx="1566454"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Canadá: </a:t>
              </a:r>
              <a:r>
                <a:rPr lang="es-MX" sz="1200" dirty="0">
                  <a:solidFill>
                    <a:srgbClr val="10213B"/>
                  </a:solidFill>
                  <a:latin typeface="Trebuchet MS" panose="020B0603020202020204" pitchFamily="34" charset="0"/>
                </a:rPr>
                <a:t>0.7%</a:t>
              </a:r>
              <a:r>
                <a:rPr lang="es-MX" sz="1200" dirty="0">
                  <a:solidFill>
                    <a:schemeClr val="tx1">
                      <a:lumMod val="50000"/>
                      <a:lumOff val="50000"/>
                    </a:schemeClr>
                  </a:solidFill>
                  <a:latin typeface="Trebuchet MS" panose="020B0603020202020204" pitchFamily="34" charset="0"/>
                </a:rPr>
                <a:t>/</a:t>
              </a:r>
              <a:r>
                <a:rPr lang="es-MX" sz="1200" dirty="0">
                  <a:solidFill>
                    <a:srgbClr val="FFC000"/>
                  </a:solidFill>
                  <a:latin typeface="Trebuchet MS" panose="020B0603020202020204" pitchFamily="34" charset="0"/>
                </a:rPr>
                <a:t>13.6%</a:t>
              </a:r>
            </a:p>
          </p:txBody>
        </p:sp>
      </p:grpSp>
      <p:graphicFrame>
        <p:nvGraphicFramePr>
          <p:cNvPr id="59" name="Tabla 58">
            <a:extLst>
              <a:ext uri="{FF2B5EF4-FFF2-40B4-BE49-F238E27FC236}">
                <a16:creationId xmlns:a16="http://schemas.microsoft.com/office/drawing/2014/main" id="{A9A73706-B625-126B-86E2-B701502F6D5B}"/>
              </a:ext>
            </a:extLst>
          </p:cNvPr>
          <p:cNvGraphicFramePr>
            <a:graphicFrameLocks noGrp="1"/>
          </p:cNvGraphicFramePr>
          <p:nvPr>
            <p:extLst>
              <p:ext uri="{D42A27DB-BD31-4B8C-83A1-F6EECF244321}">
                <p14:modId xmlns:p14="http://schemas.microsoft.com/office/powerpoint/2010/main" val="791280644"/>
              </p:ext>
            </p:extLst>
          </p:nvPr>
        </p:nvGraphicFramePr>
        <p:xfrm>
          <a:off x="6614048" y="4693752"/>
          <a:ext cx="2912044" cy="1333500"/>
        </p:xfrm>
        <a:graphic>
          <a:graphicData uri="http://schemas.openxmlformats.org/drawingml/2006/table">
            <a:tbl>
              <a:tblPr>
                <a:tableStyleId>{5C22544A-7EE6-4342-B048-85BDC9FD1C3A}</a:tableStyleId>
              </a:tblPr>
              <a:tblGrid>
                <a:gridCol w="994273">
                  <a:extLst>
                    <a:ext uri="{9D8B030D-6E8A-4147-A177-3AD203B41FA5}">
                      <a16:colId xmlns:a16="http://schemas.microsoft.com/office/drawing/2014/main" val="4284801821"/>
                    </a:ext>
                  </a:extLst>
                </a:gridCol>
                <a:gridCol w="764792">
                  <a:extLst>
                    <a:ext uri="{9D8B030D-6E8A-4147-A177-3AD203B41FA5}">
                      <a16:colId xmlns:a16="http://schemas.microsoft.com/office/drawing/2014/main" val="189056963"/>
                    </a:ext>
                  </a:extLst>
                </a:gridCol>
                <a:gridCol w="1152979">
                  <a:extLst>
                    <a:ext uri="{9D8B030D-6E8A-4147-A177-3AD203B41FA5}">
                      <a16:colId xmlns:a16="http://schemas.microsoft.com/office/drawing/2014/main" val="4245332918"/>
                    </a:ext>
                  </a:extLst>
                </a:gridCol>
              </a:tblGrid>
              <a:tr h="0">
                <a:tc>
                  <a:txBody>
                    <a:bodyPr/>
                    <a:lstStyle/>
                    <a:p>
                      <a:pPr algn="l" fontAlgn="b"/>
                      <a:endParaRPr lang="es-MX" sz="1100" b="1" i="0" u="none" strike="noStrike" dirty="0">
                        <a:solidFill>
                          <a:srgbClr val="000000"/>
                        </a:solidFill>
                        <a:effectLst/>
                        <a:latin typeface="Trebuchet MS" panose="020B0603020202020204" pitchFamily="34" charset="0"/>
                      </a:endParaRPr>
                    </a:p>
                  </a:txBody>
                  <a:tcPr marL="7620" marR="7620" marT="7620" marB="0" anchor="ctr">
                    <a:lnL w="9525" cap="flat" cmpd="sng" algn="ctr">
                      <a:noFill/>
                      <a:prstDash val="sysDot"/>
                      <a:round/>
                      <a:headEnd type="none" w="med" len="med"/>
                      <a:tailEnd type="none" w="med" len="med"/>
                    </a:lnL>
                    <a:lnT w="9525" cap="flat" cmpd="sng" algn="ctr">
                      <a:no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Alemania</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Otros orígenes</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4096138328"/>
                  </a:ext>
                </a:extLst>
              </a:tr>
              <a:tr h="18288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Escocia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0.0%</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514284541"/>
                  </a:ext>
                </a:extLst>
              </a:tr>
              <a:tr h="17526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Países Bajos</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0.0%</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127322966"/>
                  </a:ext>
                </a:extLst>
              </a:tr>
              <a:tr h="18288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Lituania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0.0%</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74235913"/>
                  </a:ext>
                </a:extLst>
              </a:tr>
              <a:tr h="18288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Israel</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0.7%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0.1%</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318723225"/>
                  </a:ext>
                </a:extLst>
              </a:tr>
              <a:tr h="18288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Dinamarca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0.7%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0.0%</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881857968"/>
                  </a:ext>
                </a:extLst>
              </a:tr>
              <a:tr h="182880">
                <a:tc>
                  <a:txBody>
                    <a:bodyPr/>
                    <a:lstStyle/>
                    <a:p>
                      <a:pPr algn="l" fontAlgn="b"/>
                      <a:r>
                        <a:rPr lang="es-MX" sz="1200" kern="1200" dirty="0">
                          <a:solidFill>
                            <a:schemeClr val="tx1">
                              <a:lumMod val="65000"/>
                              <a:lumOff val="35000"/>
                            </a:schemeClr>
                          </a:solidFill>
                          <a:latin typeface="Trebuchet MS" panose="020B0603020202020204" pitchFamily="34" charset="0"/>
                          <a:ea typeface="+mn-ea"/>
                          <a:cs typeface="+mn-cs"/>
                        </a:rPr>
                        <a:t>Otros países</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10213B"/>
                          </a:solidFill>
                          <a:latin typeface="Trebuchet MS" panose="020B0603020202020204" pitchFamily="34" charset="0"/>
                          <a:ea typeface="+mn-ea"/>
                          <a:cs typeface="+mn-cs"/>
                        </a:rPr>
                        <a:t>2.8%</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200" kern="1200" dirty="0">
                          <a:solidFill>
                            <a:srgbClr val="FFC000"/>
                          </a:solidFill>
                          <a:latin typeface="Trebuchet MS" panose="020B0603020202020204" pitchFamily="34" charset="0"/>
                          <a:ea typeface="+mn-ea"/>
                          <a:cs typeface="+mn-cs"/>
                        </a:rPr>
                        <a:t>1.3%</a:t>
                      </a:r>
                    </a:p>
                  </a:txBody>
                  <a:tcPr marL="7620" marR="7620" marT="7620" marB="0" anchor="ctr">
                    <a:lnR w="9525" cap="flat" cmpd="sng" algn="ctr">
                      <a:noFill/>
                      <a:prstDash val="sysDot"/>
                      <a:round/>
                      <a:headEnd type="none" w="med" len="med"/>
                      <a:tailEnd type="none" w="med" len="med"/>
                    </a:ln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1023553"/>
                  </a:ext>
                </a:extLst>
              </a:tr>
            </a:tbl>
          </a:graphicData>
        </a:graphic>
      </p:graphicFrame>
    </p:spTree>
    <p:extLst>
      <p:ext uri="{BB962C8B-B14F-4D97-AF65-F5344CB8AC3E}">
        <p14:creationId xmlns:p14="http://schemas.microsoft.com/office/powerpoint/2010/main" val="38002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Perfil del turista </a:t>
            </a:r>
          </a:p>
        </p:txBody>
      </p:sp>
      <p:sp>
        <p:nvSpPr>
          <p:cNvPr id="50" name="Rectángulo 5">
            <a:extLst>
              <a:ext uri="{FF2B5EF4-FFF2-40B4-BE49-F238E27FC236}">
                <a16:creationId xmlns:a16="http://schemas.microsoft.com/office/drawing/2014/main" id="{74DAAC66-0C01-406D-BA37-628065DD9DDA}"/>
              </a:ext>
            </a:extLst>
          </p:cNvPr>
          <p:cNvSpPr/>
          <p:nvPr/>
        </p:nvSpPr>
        <p:spPr>
          <a:xfrm>
            <a:off x="1634024" y="4298509"/>
            <a:ext cx="139379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a:ln>
                  <a:noFill/>
                </a:ln>
                <a:solidFill>
                  <a:srgbClr val="000000"/>
                </a:solidFill>
                <a:effectLst/>
                <a:uLnTx/>
                <a:uFillTx/>
                <a:latin typeface="Trebuchet MS"/>
                <a:ea typeface="MS PGothic"/>
                <a:cs typeface="Arial"/>
              </a:rPr>
              <a:t>Orientación Sexual*:</a:t>
            </a:r>
            <a:endParaRPr kumimoji="0" lang="es-MX"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75" name="Gráfico 74">
            <a:extLst>
              <a:ext uri="{FF2B5EF4-FFF2-40B4-BE49-F238E27FC236}">
                <a16:creationId xmlns:a16="http://schemas.microsoft.com/office/drawing/2014/main" id="{82AE1C05-DF81-CD47-9435-25C98F26A275}"/>
              </a:ext>
            </a:extLst>
          </p:cNvPr>
          <p:cNvGraphicFramePr/>
          <p:nvPr>
            <p:extLst>
              <p:ext uri="{D42A27DB-BD31-4B8C-83A1-F6EECF244321}">
                <p14:modId xmlns:p14="http://schemas.microsoft.com/office/powerpoint/2010/main" val="2600461385"/>
              </p:ext>
            </p:extLst>
          </p:nvPr>
        </p:nvGraphicFramePr>
        <p:xfrm>
          <a:off x="5303388" y="3773693"/>
          <a:ext cx="1800000" cy="18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6" name="Gráfico 75">
            <a:extLst>
              <a:ext uri="{FF2B5EF4-FFF2-40B4-BE49-F238E27FC236}">
                <a16:creationId xmlns:a16="http://schemas.microsoft.com/office/drawing/2014/main" id="{1E34D2CF-EC53-B648-B71F-B0F33B5BBA6C}"/>
              </a:ext>
            </a:extLst>
          </p:cNvPr>
          <p:cNvGraphicFramePr/>
          <p:nvPr>
            <p:extLst>
              <p:ext uri="{D42A27DB-BD31-4B8C-83A1-F6EECF244321}">
                <p14:modId xmlns:p14="http://schemas.microsoft.com/office/powerpoint/2010/main" val="1690076243"/>
              </p:ext>
            </p:extLst>
          </p:nvPr>
        </p:nvGraphicFramePr>
        <p:xfrm>
          <a:off x="5303388" y="1969292"/>
          <a:ext cx="1800000" cy="1767155"/>
        </p:xfrm>
        <a:graphic>
          <a:graphicData uri="http://schemas.openxmlformats.org/drawingml/2006/chart">
            <c:chart xmlns:c="http://schemas.openxmlformats.org/drawingml/2006/chart" xmlns:r="http://schemas.openxmlformats.org/officeDocument/2006/relationships" r:id="rId4"/>
          </a:graphicData>
        </a:graphic>
      </p:graphicFrame>
      <p:sp>
        <p:nvSpPr>
          <p:cNvPr id="78" name="Rectángulo 5">
            <a:extLst>
              <a:ext uri="{FF2B5EF4-FFF2-40B4-BE49-F238E27FC236}">
                <a16:creationId xmlns:a16="http://schemas.microsoft.com/office/drawing/2014/main" id="{53D3ACDF-A8FF-F943-9D4E-9B6F1FBFB179}"/>
              </a:ext>
            </a:extLst>
          </p:cNvPr>
          <p:cNvSpPr/>
          <p:nvPr/>
        </p:nvSpPr>
        <p:spPr>
          <a:xfrm>
            <a:off x="1541858" y="2502408"/>
            <a:ext cx="157812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MX" sz="1800" b="0" i="0" u="none" strike="noStrike" kern="1200" cap="none" spc="0" normalizeH="0" baseline="0" noProof="0" dirty="0">
                <a:ln>
                  <a:noFill/>
                </a:ln>
                <a:solidFill>
                  <a:srgbClr val="000000"/>
                </a:solidFill>
                <a:effectLst/>
                <a:uLnTx/>
                <a:uFillTx/>
                <a:latin typeface="Trebuchet MS"/>
                <a:ea typeface="MS PGothic"/>
                <a:cs typeface="Arial"/>
              </a:rPr>
              <a:t>Identidad de género:</a:t>
            </a:r>
            <a:endParaRPr kumimoji="0" lang="es-MX"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aphicFrame>
        <p:nvGraphicFramePr>
          <p:cNvPr id="19" name="Tabla 18">
            <a:extLst>
              <a:ext uri="{FF2B5EF4-FFF2-40B4-BE49-F238E27FC236}">
                <a16:creationId xmlns:a16="http://schemas.microsoft.com/office/drawing/2014/main" id="{AF6D974C-FCAD-ADCF-E011-1B5F37E937ED}"/>
              </a:ext>
            </a:extLst>
          </p:cNvPr>
          <p:cNvGraphicFramePr>
            <a:graphicFrameLocks noGrp="1"/>
          </p:cNvGraphicFramePr>
          <p:nvPr>
            <p:extLst>
              <p:ext uri="{D42A27DB-BD31-4B8C-83A1-F6EECF244321}">
                <p14:modId xmlns:p14="http://schemas.microsoft.com/office/powerpoint/2010/main" val="3152580068"/>
              </p:ext>
            </p:extLst>
          </p:nvPr>
        </p:nvGraphicFramePr>
        <p:xfrm>
          <a:off x="2990435" y="1976457"/>
          <a:ext cx="2024783" cy="1698232"/>
        </p:xfrm>
        <a:graphic>
          <a:graphicData uri="http://schemas.openxmlformats.org/drawingml/2006/table">
            <a:tbl>
              <a:tblPr/>
              <a:tblGrid>
                <a:gridCol w="2024783">
                  <a:extLst>
                    <a:ext uri="{9D8B030D-6E8A-4147-A177-3AD203B41FA5}">
                      <a16:colId xmlns:a16="http://schemas.microsoft.com/office/drawing/2014/main" val="3412927763"/>
                    </a:ext>
                  </a:extLst>
                </a:gridCol>
              </a:tblGrid>
              <a:tr h="424558">
                <a:tc>
                  <a:txBody>
                    <a:bodyPr/>
                    <a:lstStyle/>
                    <a:p>
                      <a:pPr algn="r" fontAlgn="b"/>
                      <a:r>
                        <a:rPr lang="es-MX" sz="1400" b="0" i="0" u="none" strike="noStrike" kern="1200">
                          <a:solidFill>
                            <a:srgbClr val="3B3838"/>
                          </a:solidFill>
                          <a:effectLst/>
                          <a:latin typeface="Trebuchet MS" panose="020B0603020202020204" pitchFamily="34" charset="0"/>
                          <a:ea typeface="+mn-ea"/>
                          <a:cs typeface="+mn-cs"/>
                        </a:rPr>
                        <a:t>Masculino</a:t>
                      </a:r>
                    </a:p>
                  </a:txBody>
                  <a:tcPr marL="9525" marR="9525" marT="9525" marB="0" anchor="ctr">
                    <a:lnL>
                      <a:noFill/>
                    </a:lnL>
                    <a:lnR>
                      <a:noFill/>
                    </a:lnR>
                    <a:lnT>
                      <a:noFill/>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064205"/>
                  </a:ext>
                </a:extLst>
              </a:tr>
              <a:tr h="424558">
                <a:tc>
                  <a:txBody>
                    <a:bodyPr/>
                    <a:lstStyle/>
                    <a:p>
                      <a:pPr algn="r" fontAlgn="b"/>
                      <a:r>
                        <a:rPr lang="es-MX" sz="1400" b="0" i="0" u="none" strike="noStrike" kern="1200">
                          <a:solidFill>
                            <a:srgbClr val="3B3838"/>
                          </a:solidFill>
                          <a:effectLst/>
                          <a:latin typeface="Trebuchet MS" panose="020B0603020202020204" pitchFamily="34" charset="0"/>
                          <a:ea typeface="+mn-ea"/>
                          <a:cs typeface="+mn-cs"/>
                        </a:rPr>
                        <a:t>Femenino</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421238"/>
                  </a:ext>
                </a:extLst>
              </a:tr>
              <a:tr h="424558">
                <a:tc>
                  <a:txBody>
                    <a:bodyPr/>
                    <a:lstStyle/>
                    <a:p>
                      <a:pPr algn="r" fontAlgn="b"/>
                      <a:r>
                        <a:rPr lang="es-MX" sz="1400" b="0" i="0" u="none" strike="noStrike" kern="1200">
                          <a:solidFill>
                            <a:srgbClr val="3B3838"/>
                          </a:solidFill>
                          <a:effectLst/>
                          <a:latin typeface="Trebuchet MS" panose="020B0603020202020204" pitchFamily="34" charset="0"/>
                          <a:ea typeface="+mn-ea"/>
                          <a:cs typeface="+mn-cs"/>
                        </a:rPr>
                        <a:t>No binario </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383809"/>
                  </a:ext>
                </a:extLst>
              </a:tr>
              <a:tr h="42455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rgbClr val="3B3838"/>
                          </a:solidFill>
                          <a:effectLst/>
                          <a:latin typeface="Trebuchet MS" panose="020B0603020202020204" pitchFamily="34" charset="0"/>
                          <a:ea typeface="+mn-ea"/>
                          <a:cs typeface="+mn-cs"/>
                        </a:rPr>
                        <a:t>Prefirió no responder</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529337"/>
                  </a:ext>
                </a:extLst>
              </a:tr>
            </a:tbl>
          </a:graphicData>
        </a:graphic>
      </p:graphicFrame>
      <p:graphicFrame>
        <p:nvGraphicFramePr>
          <p:cNvPr id="21" name="Tabla 20">
            <a:extLst>
              <a:ext uri="{FF2B5EF4-FFF2-40B4-BE49-F238E27FC236}">
                <a16:creationId xmlns:a16="http://schemas.microsoft.com/office/drawing/2014/main" id="{9E77AF33-1084-B9A2-9B43-B8ECD7047A94}"/>
              </a:ext>
            </a:extLst>
          </p:cNvPr>
          <p:cNvGraphicFramePr>
            <a:graphicFrameLocks noGrp="1"/>
          </p:cNvGraphicFramePr>
          <p:nvPr>
            <p:extLst>
              <p:ext uri="{D42A27DB-BD31-4B8C-83A1-F6EECF244321}">
                <p14:modId xmlns:p14="http://schemas.microsoft.com/office/powerpoint/2010/main" val="2947441721"/>
              </p:ext>
            </p:extLst>
          </p:nvPr>
        </p:nvGraphicFramePr>
        <p:xfrm>
          <a:off x="2990434" y="3796444"/>
          <a:ext cx="2024783" cy="1682828"/>
        </p:xfrm>
        <a:graphic>
          <a:graphicData uri="http://schemas.openxmlformats.org/drawingml/2006/table">
            <a:tbl>
              <a:tblPr/>
              <a:tblGrid>
                <a:gridCol w="2024783">
                  <a:extLst>
                    <a:ext uri="{9D8B030D-6E8A-4147-A177-3AD203B41FA5}">
                      <a16:colId xmlns:a16="http://schemas.microsoft.com/office/drawing/2014/main" val="3412927763"/>
                    </a:ext>
                  </a:extLst>
                </a:gridCol>
              </a:tblGrid>
              <a:tr h="420707">
                <a:tc>
                  <a:txBody>
                    <a:bodyPr/>
                    <a:lstStyle/>
                    <a:p>
                      <a:pPr algn="r" fontAlgn="b"/>
                      <a:r>
                        <a:rPr lang="es-MX" sz="1400" b="0" i="0" u="none" strike="noStrike" kern="1200">
                          <a:solidFill>
                            <a:srgbClr val="3B3838"/>
                          </a:solidFill>
                          <a:effectLst/>
                          <a:latin typeface="Trebuchet MS" panose="020B0603020202020204" pitchFamily="34" charset="0"/>
                          <a:ea typeface="+mn-ea"/>
                          <a:cs typeface="+mn-cs"/>
                        </a:rPr>
                        <a:t>Heterosexual</a:t>
                      </a:r>
                    </a:p>
                  </a:txBody>
                  <a:tcPr marL="9525" marR="9525" marT="9525" marB="0" anchor="ctr">
                    <a:lnL>
                      <a:noFill/>
                    </a:lnL>
                    <a:lnR>
                      <a:noFill/>
                    </a:lnR>
                    <a:lnT>
                      <a:noFill/>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064205"/>
                  </a:ext>
                </a:extLst>
              </a:tr>
              <a:tr h="42070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rgbClr val="3B3838"/>
                          </a:solidFill>
                          <a:effectLst/>
                          <a:latin typeface="Trebuchet MS" panose="020B0603020202020204" pitchFamily="34" charset="0"/>
                          <a:ea typeface="+mn-ea"/>
                          <a:cs typeface="+mn-cs"/>
                        </a:rPr>
                        <a:t>Bisexual</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3421238"/>
                  </a:ext>
                </a:extLst>
              </a:tr>
              <a:tr h="42070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rgbClr val="3B3838"/>
                          </a:solidFill>
                          <a:effectLst/>
                          <a:latin typeface="Trebuchet MS" panose="020B0603020202020204" pitchFamily="34" charset="0"/>
                          <a:ea typeface="+mn-ea"/>
                          <a:cs typeface="+mn-cs"/>
                        </a:rPr>
                        <a:t>Homosexual</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4383809"/>
                  </a:ext>
                </a:extLst>
              </a:tr>
              <a:tr h="42070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rgbClr val="3B3838"/>
                          </a:solidFill>
                          <a:effectLst/>
                          <a:latin typeface="Trebuchet MS" panose="020B0603020202020204" pitchFamily="34" charset="0"/>
                          <a:ea typeface="+mn-ea"/>
                          <a:cs typeface="+mn-cs"/>
                        </a:rPr>
                        <a:t>Prefirió no responder</a:t>
                      </a:r>
                    </a:p>
                  </a:txBody>
                  <a:tcPr marL="9525" marR="9525" marT="9525" marB="0" anchor="ctr">
                    <a:lnL>
                      <a:noFill/>
                    </a:lnL>
                    <a:lnR>
                      <a:noFill/>
                    </a:lnR>
                    <a:lnT w="6350" cap="flat" cmpd="sng" algn="ctr">
                      <a:solidFill>
                        <a:srgbClr val="A5A5A5"/>
                      </a:solidFill>
                      <a:prstDash val="dot"/>
                      <a:round/>
                      <a:headEnd type="none" w="med" len="med"/>
                      <a:tailEnd type="none" w="med" len="med"/>
                    </a:lnT>
                    <a:lnB w="6350" cap="flat" cmpd="sng" algn="ctr">
                      <a:solidFill>
                        <a:srgbClr val="A5A5A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7529337"/>
                  </a:ext>
                </a:extLst>
              </a:tr>
            </a:tbl>
          </a:graphicData>
        </a:graphic>
      </p:graphicFrame>
      <p:graphicFrame>
        <p:nvGraphicFramePr>
          <p:cNvPr id="24" name="Gráfico 23">
            <a:extLst>
              <a:ext uri="{FF2B5EF4-FFF2-40B4-BE49-F238E27FC236}">
                <a16:creationId xmlns:a16="http://schemas.microsoft.com/office/drawing/2014/main" id="{E2D28216-CEC8-108A-52F0-4D68CD0E3937}"/>
              </a:ext>
            </a:extLst>
          </p:cNvPr>
          <p:cNvGraphicFramePr/>
          <p:nvPr>
            <p:extLst>
              <p:ext uri="{D42A27DB-BD31-4B8C-83A1-F6EECF244321}">
                <p14:modId xmlns:p14="http://schemas.microsoft.com/office/powerpoint/2010/main" val="2231445354"/>
              </p:ext>
            </p:extLst>
          </p:nvPr>
        </p:nvGraphicFramePr>
        <p:xfrm>
          <a:off x="8135631" y="3773693"/>
          <a:ext cx="1800000" cy="18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Gráfico 26">
            <a:extLst>
              <a:ext uri="{FF2B5EF4-FFF2-40B4-BE49-F238E27FC236}">
                <a16:creationId xmlns:a16="http://schemas.microsoft.com/office/drawing/2014/main" id="{3EF065FF-329E-1AFD-EEA6-73333A5925BD}"/>
              </a:ext>
            </a:extLst>
          </p:cNvPr>
          <p:cNvGraphicFramePr/>
          <p:nvPr>
            <p:extLst>
              <p:ext uri="{D42A27DB-BD31-4B8C-83A1-F6EECF244321}">
                <p14:modId xmlns:p14="http://schemas.microsoft.com/office/powerpoint/2010/main" val="1574872913"/>
              </p:ext>
            </p:extLst>
          </p:nvPr>
        </p:nvGraphicFramePr>
        <p:xfrm>
          <a:off x="8135631" y="1969292"/>
          <a:ext cx="1800000" cy="176715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la 13">
            <a:extLst>
              <a:ext uri="{FF2B5EF4-FFF2-40B4-BE49-F238E27FC236}">
                <a16:creationId xmlns:a16="http://schemas.microsoft.com/office/drawing/2014/main" id="{F320B64D-7588-D1D2-B7B4-AFA73C2D9EBB}"/>
              </a:ext>
            </a:extLst>
          </p:cNvPr>
          <p:cNvGraphicFramePr>
            <a:graphicFrameLocks noGrp="1"/>
          </p:cNvGraphicFramePr>
          <p:nvPr>
            <p:extLst>
              <p:ext uri="{D42A27DB-BD31-4B8C-83A1-F6EECF244321}">
                <p14:modId xmlns:p14="http://schemas.microsoft.com/office/powerpoint/2010/main" val="463697041"/>
              </p:ext>
            </p:extLst>
          </p:nvPr>
        </p:nvGraphicFramePr>
        <p:xfrm>
          <a:off x="4990650" y="1568409"/>
          <a:ext cx="5087206" cy="524979"/>
        </p:xfrm>
        <a:graphic>
          <a:graphicData uri="http://schemas.openxmlformats.org/drawingml/2006/table">
            <a:tbl>
              <a:tblPr firstRow="1" bandRow="1"/>
              <a:tblGrid>
                <a:gridCol w="2543603">
                  <a:extLst>
                    <a:ext uri="{9D8B030D-6E8A-4147-A177-3AD203B41FA5}">
                      <a16:colId xmlns:a16="http://schemas.microsoft.com/office/drawing/2014/main" val="1566861337"/>
                    </a:ext>
                  </a:extLst>
                </a:gridCol>
                <a:gridCol w="2543603">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17" name="CuadroTexto 16">
            <a:extLst>
              <a:ext uri="{FF2B5EF4-FFF2-40B4-BE49-F238E27FC236}">
                <a16:creationId xmlns:a16="http://schemas.microsoft.com/office/drawing/2014/main" id="{3315B2E6-7E07-730A-89FF-46C389A8D6F1}"/>
              </a:ext>
            </a:extLst>
          </p:cNvPr>
          <p:cNvSpPr txBox="1"/>
          <p:nvPr/>
        </p:nvSpPr>
        <p:spPr>
          <a:xfrm>
            <a:off x="8792500" y="3348370"/>
            <a:ext cx="4862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a:solidFill>
                  <a:srgbClr val="C00000"/>
                </a:solidFill>
                <a:latin typeface="Trebuchet MS" panose="020B0603020202020204" pitchFamily="34" charset="0"/>
              </a:rPr>
              <a:t>A</a:t>
            </a:r>
            <a:endParaRPr kumimoji="0" lang="es-MX" sz="10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sp>
        <p:nvSpPr>
          <p:cNvPr id="2" name="Rectángulo: esquinas redondeadas 32">
            <a:extLst>
              <a:ext uri="{FF2B5EF4-FFF2-40B4-BE49-F238E27FC236}">
                <a16:creationId xmlns:a16="http://schemas.microsoft.com/office/drawing/2014/main" id="{14E4441F-D08E-569D-4A49-760B2D36F614}"/>
              </a:ext>
            </a:extLst>
          </p:cNvPr>
          <p:cNvSpPr/>
          <p:nvPr/>
        </p:nvSpPr>
        <p:spPr>
          <a:xfrm rot="5400000">
            <a:off x="4409800" y="2431536"/>
            <a:ext cx="3916889" cy="2265658"/>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41C86207-C7BB-A3CD-80B0-F803C3B1E0F0}"/>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0" name="CuadroTexto 9">
            <a:extLst>
              <a:ext uri="{FF2B5EF4-FFF2-40B4-BE49-F238E27FC236}">
                <a16:creationId xmlns:a16="http://schemas.microsoft.com/office/drawing/2014/main" id="{D7D649E8-626A-2054-0473-856E8607D78C}"/>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Independientemente del vuelo que abordaron los turistas, la mayoría se identificaron como masculinos y heterosexuales; aunque es importante notar que los visitantes de otros orígenes son quienes destacan por preferir no responder por su identidad de género y su orientación sexual.</a:t>
            </a:r>
          </a:p>
        </p:txBody>
      </p:sp>
      <p:sp>
        <p:nvSpPr>
          <p:cNvPr id="11" name="Rectángulo 10">
            <a:extLst>
              <a:ext uri="{FF2B5EF4-FFF2-40B4-BE49-F238E27FC236}">
                <a16:creationId xmlns:a16="http://schemas.microsoft.com/office/drawing/2014/main" id="{F859A9D0-6E9B-8300-0C23-FFA7DD8F1D4A}"/>
              </a:ext>
            </a:extLst>
          </p:cNvPr>
          <p:cNvSpPr/>
          <p:nvPr/>
        </p:nvSpPr>
        <p:spPr>
          <a:xfrm>
            <a:off x="67183" y="5710752"/>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P42.- ¿Cuál es su identidad de género?/ P43.- ¿Cuál es su orientación sexual?</a:t>
            </a:r>
            <a:endParaRPr lang="es-MX" sz="1100" dirty="0">
              <a:solidFill>
                <a:srgbClr val="414141"/>
              </a:solidFill>
              <a:latin typeface="Trebuchet MS" panose="020B0603020202020204" pitchFamily="34" charset="0"/>
            </a:endParaRPr>
          </a:p>
        </p:txBody>
      </p:sp>
    </p:spTree>
    <p:extLst>
      <p:ext uri="{BB962C8B-B14F-4D97-AF65-F5344CB8AC3E}">
        <p14:creationId xmlns:p14="http://schemas.microsoft.com/office/powerpoint/2010/main" val="49787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magen que contiene exterior, montaña, agua, animal&#10;&#10;Descripción generada automáticamente">
            <a:extLst>
              <a:ext uri="{FF2B5EF4-FFF2-40B4-BE49-F238E27FC236}">
                <a16:creationId xmlns:a16="http://schemas.microsoft.com/office/drawing/2014/main" id="{9E729CDD-268C-4B9F-A87F-9F83512B5E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16" y="0"/>
            <a:ext cx="5406074" cy="6858000"/>
          </a:xfrm>
          <a:prstGeom prst="rect">
            <a:avLst/>
          </a:prstGeom>
        </p:spPr>
      </p:pic>
      <p:pic>
        <p:nvPicPr>
          <p:cNvPr id="20" name="Imagen 19" descr="Imagen que contiene Logotipo&#10;&#10;Descripción generada automáticamente">
            <a:extLst>
              <a:ext uri="{FF2B5EF4-FFF2-40B4-BE49-F238E27FC236}">
                <a16:creationId xmlns:a16="http://schemas.microsoft.com/office/drawing/2014/main" id="{B752F6F3-4D71-4810-BF5D-2CEF8A0439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pic>
        <p:nvPicPr>
          <p:cNvPr id="226306" name="Picture 2" descr="planear un viaje | Maleta de viajes">
            <a:extLst>
              <a:ext uri="{FF2B5EF4-FFF2-40B4-BE49-F238E27FC236}">
                <a16:creationId xmlns:a16="http://schemas.microsoft.com/office/drawing/2014/main" id="{A0F03D3B-EDD8-5340-BC0E-E6F8FED37708}"/>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407089" y="0"/>
            <a:ext cx="6783895"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04;p17">
            <a:extLst>
              <a:ext uri="{FF2B5EF4-FFF2-40B4-BE49-F238E27FC236}">
                <a16:creationId xmlns:a16="http://schemas.microsoft.com/office/drawing/2014/main" id="{79A5EEF2-60D8-4089-9B6F-27711D15F11E}"/>
              </a:ext>
            </a:extLst>
          </p:cNvPr>
          <p:cNvSpPr txBox="1"/>
          <p:nvPr/>
        </p:nvSpPr>
        <p:spPr>
          <a:xfrm>
            <a:off x="239175" y="5454000"/>
            <a:ext cx="48447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PROPÓSITO Y PLANEACIÓN</a:t>
            </a:r>
            <a:endParaRPr lang="en-US" sz="2800" b="1" i="0" u="none" strike="noStrike" cap="none" spc="100">
              <a:solidFill>
                <a:srgbClr val="FAA21A"/>
              </a:solidFill>
              <a:latin typeface="Trebuchet MS" panose="020B0603020202020204" pitchFamily="34" charset="0"/>
              <a:sym typeface="Arial"/>
            </a:endParaRPr>
          </a:p>
        </p:txBody>
      </p:sp>
      <p:pic>
        <p:nvPicPr>
          <p:cNvPr id="11" name="Imagen 10" descr="Logotipo&#10;&#10;Descripción generada automáticamente">
            <a:extLst>
              <a:ext uri="{FF2B5EF4-FFF2-40B4-BE49-F238E27FC236}">
                <a16:creationId xmlns:a16="http://schemas.microsoft.com/office/drawing/2014/main" id="{58587DFB-0DE5-45B0-8334-896B0F0145E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7EF60C89-81FE-4F4E-9B4C-EED3AD71A8CE}"/>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181152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1B0B7A8-B359-F503-19F1-9E0E928C6C38}"/>
              </a:ext>
            </a:extLst>
          </p:cNvPr>
          <p:cNvSpPr txBox="1"/>
          <p:nvPr/>
        </p:nvSpPr>
        <p:spPr>
          <a:xfrm>
            <a:off x="8468345" y="2632715"/>
            <a:ext cx="4862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a:solidFill>
                  <a:srgbClr val="C00000"/>
                </a:solidFill>
                <a:latin typeface="Trebuchet MS" panose="020B0603020202020204" pitchFamily="34" charset="0"/>
              </a:rPr>
              <a:t>A</a:t>
            </a:r>
            <a:endParaRPr kumimoji="0" lang="es-MX" sz="10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grpSp>
        <p:nvGrpSpPr>
          <p:cNvPr id="7" name="Grupo 6">
            <a:extLst>
              <a:ext uri="{FF2B5EF4-FFF2-40B4-BE49-F238E27FC236}">
                <a16:creationId xmlns:a16="http://schemas.microsoft.com/office/drawing/2014/main" id="{A56A233F-31A0-4B02-79D6-8E8A7BAF020E}"/>
              </a:ext>
            </a:extLst>
          </p:cNvPr>
          <p:cNvGrpSpPr/>
          <p:nvPr/>
        </p:nvGrpSpPr>
        <p:grpSpPr>
          <a:xfrm>
            <a:off x="5576629" y="2617326"/>
            <a:ext cx="621133" cy="276999"/>
            <a:chOff x="11865538" y="5443508"/>
            <a:chExt cx="717595" cy="328688"/>
          </a:xfrm>
        </p:grpSpPr>
        <p:pic>
          <p:nvPicPr>
            <p:cNvPr id="8" name="Picture 36" descr="bosque">
              <a:extLst>
                <a:ext uri="{FF2B5EF4-FFF2-40B4-BE49-F238E27FC236}">
                  <a16:creationId xmlns:a16="http://schemas.microsoft.com/office/drawing/2014/main" id="{AB9703AA-5906-9534-47AA-0171B421B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B270E41-42C2-6EE3-892F-EB970A8BABEB}"/>
                </a:ext>
              </a:extLst>
            </p:cNvPr>
            <p:cNvSpPr txBox="1"/>
            <p:nvPr/>
          </p:nvSpPr>
          <p:spPr>
            <a:xfrm>
              <a:off x="12077181" y="5443508"/>
              <a:ext cx="505952" cy="328688"/>
            </a:xfrm>
            <a:prstGeom prst="rect">
              <a:avLst/>
            </a:prstGeom>
            <a:noFill/>
          </p:spPr>
          <p:txBody>
            <a:bodyPr wrap="none" rtlCol="0">
              <a:spAutoFit/>
            </a:bodyPr>
            <a:lstStyle/>
            <a:p>
              <a:r>
                <a:rPr lang="es-MX" sz="1200">
                  <a:solidFill>
                    <a:srgbClr val="5F5F5F"/>
                  </a:solidFill>
                  <a:latin typeface="Trebuchet MS" panose="020B0603020202020204" pitchFamily="34" charset="0"/>
                </a:rPr>
                <a:t>66%</a:t>
              </a:r>
            </a:p>
          </p:txBody>
        </p:sp>
      </p:grpSp>
      <p:graphicFrame>
        <p:nvGraphicFramePr>
          <p:cNvPr id="17" name="Tabla 16">
            <a:extLst>
              <a:ext uri="{FF2B5EF4-FFF2-40B4-BE49-F238E27FC236}">
                <a16:creationId xmlns:a16="http://schemas.microsoft.com/office/drawing/2014/main" id="{A4083A2F-E87E-8040-9DE5-8E6DF8BB598B}"/>
              </a:ext>
            </a:extLst>
          </p:cNvPr>
          <p:cNvGraphicFramePr>
            <a:graphicFrameLocks noGrp="1"/>
          </p:cNvGraphicFramePr>
          <p:nvPr>
            <p:extLst>
              <p:ext uri="{D42A27DB-BD31-4B8C-83A1-F6EECF244321}">
                <p14:modId xmlns:p14="http://schemas.microsoft.com/office/powerpoint/2010/main" val="337026418"/>
              </p:ext>
            </p:extLst>
          </p:nvPr>
        </p:nvGraphicFramePr>
        <p:xfrm>
          <a:off x="1620579" y="1907068"/>
          <a:ext cx="2706532" cy="3405642"/>
        </p:xfrm>
        <a:graphic>
          <a:graphicData uri="http://schemas.openxmlformats.org/drawingml/2006/table">
            <a:tbl>
              <a:tblPr>
                <a:tableStyleId>{5C22544A-7EE6-4342-B048-85BDC9FD1C3A}</a:tableStyleId>
              </a:tblPr>
              <a:tblGrid>
                <a:gridCol w="2706532">
                  <a:extLst>
                    <a:ext uri="{9D8B030D-6E8A-4147-A177-3AD203B41FA5}">
                      <a16:colId xmlns:a16="http://schemas.microsoft.com/office/drawing/2014/main" val="372155872"/>
                    </a:ext>
                  </a:extLst>
                </a:gridCol>
              </a:tblGrid>
              <a:tr h="567607">
                <a:tc>
                  <a:txBody>
                    <a:bodyPr/>
                    <a:lstStyle/>
                    <a:p>
                      <a:pPr algn="r" rtl="0" fontAlgn="b"/>
                      <a:r>
                        <a:rPr lang="es-ES" sz="1200" b="0" i="0" u="none" strike="noStrike" dirty="0">
                          <a:solidFill>
                            <a:srgbClr val="000000"/>
                          </a:solidFill>
                          <a:effectLst/>
                          <a:latin typeface="Trebuchet MS" panose="020B0603020202020204" pitchFamily="34" charset="0"/>
                        </a:rPr>
                        <a:t>Vacaciones de ocio o recreación (Placer/ tiempo compartido)*</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567607">
                <a:tc>
                  <a:txBody>
                    <a:bodyPr/>
                    <a:lstStyle/>
                    <a:p>
                      <a:pPr algn="r" rtl="0" fontAlgn="b"/>
                      <a:r>
                        <a:rPr lang="es-MX" sz="1200" b="0" i="0" u="none" strike="noStrike">
                          <a:solidFill>
                            <a:srgbClr val="000000"/>
                          </a:solidFill>
                          <a:effectLst/>
                          <a:latin typeface="Trebuchet MS" panose="020B0603020202020204" pitchFamily="34" charset="0"/>
                        </a:rPr>
                        <a:t>Vacaciones ocio o recreación</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562856"/>
                  </a:ext>
                </a:extLst>
              </a:tr>
              <a:tr h="567607">
                <a:tc>
                  <a:txBody>
                    <a:bodyPr/>
                    <a:lstStyle/>
                    <a:p>
                      <a:pPr algn="r" rtl="0" fontAlgn="b"/>
                      <a:r>
                        <a:rPr lang="es-ES" sz="1200" b="0" i="0" u="none" strike="noStrike" dirty="0">
                          <a:solidFill>
                            <a:srgbClr val="000000"/>
                          </a:solidFill>
                          <a:effectLst/>
                          <a:latin typeface="Trebuchet MS" panose="020B0603020202020204" pitchFamily="34" charset="0"/>
                        </a:rPr>
                        <a:t>Uso de propiedad vacacional (tiempo compartido)</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90658"/>
                  </a:ext>
                </a:extLst>
              </a:tr>
              <a:tr h="567607">
                <a:tc>
                  <a:txBody>
                    <a:bodyPr/>
                    <a:lstStyle/>
                    <a:p>
                      <a:pPr algn="r" fontAlgn="b"/>
                      <a:r>
                        <a:rPr lang="es-MX" sz="1200" b="0" i="0" u="none" strike="noStrike" dirty="0">
                          <a:solidFill>
                            <a:srgbClr val="000000"/>
                          </a:solidFill>
                          <a:effectLst/>
                          <a:latin typeface="Trebuchet MS" panose="020B0603020202020204" pitchFamily="34" charset="0"/>
                        </a:rPr>
                        <a:t>Visita a familiares y/o amigos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87076"/>
                  </a:ext>
                </a:extLst>
              </a:tr>
              <a:tr h="56760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dirty="0">
                          <a:solidFill>
                            <a:srgbClr val="000000"/>
                          </a:solidFill>
                          <a:effectLst/>
                          <a:latin typeface="Trebuchet MS" panose="020B0603020202020204" pitchFamily="34" charset="0"/>
                        </a:rPr>
                        <a:t>Empresarial o profesional - Turismo de negocios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842531"/>
                  </a:ext>
                </a:extLst>
              </a:tr>
              <a:tr h="567607">
                <a:tc>
                  <a:txBody>
                    <a:bodyPr/>
                    <a:lstStyle/>
                    <a:p>
                      <a:pPr algn="r" fontAlgn="b"/>
                      <a:r>
                        <a:rPr lang="es-MX" sz="1200" b="0" i="0" u="none" strike="noStrike" kern="1200" dirty="0">
                          <a:solidFill>
                            <a:srgbClr val="000000"/>
                          </a:solidFill>
                          <a:effectLst/>
                          <a:latin typeface="Trebuchet MS" panose="020B0603020202020204" pitchFamily="34" charset="0"/>
                          <a:ea typeface="+mn-ea"/>
                          <a:cs typeface="+mn-cs"/>
                        </a:rPr>
                        <a:t>Otros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746827"/>
                  </a:ext>
                </a:extLst>
              </a:tr>
            </a:tbl>
          </a:graphicData>
        </a:graphic>
      </p:graphicFrame>
      <p:graphicFrame>
        <p:nvGraphicFramePr>
          <p:cNvPr id="48" name="Gráfico 47">
            <a:extLst>
              <a:ext uri="{FF2B5EF4-FFF2-40B4-BE49-F238E27FC236}">
                <a16:creationId xmlns:a16="http://schemas.microsoft.com/office/drawing/2014/main" id="{91D19536-F996-CB49-9F06-F89CF4ADBCB2}"/>
              </a:ext>
            </a:extLst>
          </p:cNvPr>
          <p:cNvGraphicFramePr/>
          <p:nvPr>
            <p:extLst>
              <p:ext uri="{D42A27DB-BD31-4B8C-83A1-F6EECF244321}">
                <p14:modId xmlns:p14="http://schemas.microsoft.com/office/powerpoint/2010/main" val="810955243"/>
              </p:ext>
            </p:extLst>
          </p:nvPr>
        </p:nvGraphicFramePr>
        <p:xfrm>
          <a:off x="7312347" y="1907068"/>
          <a:ext cx="1800000" cy="34056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6" name="Gráfico 35">
            <a:extLst>
              <a:ext uri="{FF2B5EF4-FFF2-40B4-BE49-F238E27FC236}">
                <a16:creationId xmlns:a16="http://schemas.microsoft.com/office/drawing/2014/main" id="{E4C68683-9396-864B-874D-9D29AF81641C}"/>
              </a:ext>
            </a:extLst>
          </p:cNvPr>
          <p:cNvGraphicFramePr/>
          <p:nvPr>
            <p:extLst>
              <p:ext uri="{D42A27DB-BD31-4B8C-83A1-F6EECF244321}">
                <p14:modId xmlns:p14="http://schemas.microsoft.com/office/powerpoint/2010/main" val="2485916750"/>
              </p:ext>
            </p:extLst>
          </p:nvPr>
        </p:nvGraphicFramePr>
        <p:xfrm>
          <a:off x="4508507" y="1907068"/>
          <a:ext cx="1800000" cy="3405642"/>
        </p:xfrm>
        <a:graphic>
          <a:graphicData uri="http://schemas.openxmlformats.org/drawingml/2006/chart">
            <c:chart xmlns:c="http://schemas.openxmlformats.org/drawingml/2006/chart" xmlns:r="http://schemas.openxmlformats.org/officeDocument/2006/relationships" r:id="rId5"/>
          </a:graphicData>
        </a:graphic>
      </p:graphicFrame>
      <p:sp>
        <p:nvSpPr>
          <p:cNvPr id="37" name="Rectángulo: esquinas redondeadas 32">
            <a:extLst>
              <a:ext uri="{FF2B5EF4-FFF2-40B4-BE49-F238E27FC236}">
                <a16:creationId xmlns:a16="http://schemas.microsoft.com/office/drawing/2014/main" id="{2E82DCC8-9744-CF4B-860C-5B5B070DBF43}"/>
              </a:ext>
            </a:extLst>
          </p:cNvPr>
          <p:cNvSpPr/>
          <p:nvPr/>
        </p:nvSpPr>
        <p:spPr>
          <a:xfrm>
            <a:off x="1392427" y="2525260"/>
            <a:ext cx="8691220" cy="1074182"/>
          </a:xfrm>
          <a:prstGeom prst="roundRect">
            <a:avLst>
              <a:gd name="adj" fmla="val 7321"/>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a:t>0</a:t>
            </a:r>
          </a:p>
        </p:txBody>
      </p:sp>
      <p:pic>
        <p:nvPicPr>
          <p:cNvPr id="4" name="Imagen 3">
            <a:extLst>
              <a:ext uri="{FF2B5EF4-FFF2-40B4-BE49-F238E27FC236}">
                <a16:creationId xmlns:a16="http://schemas.microsoft.com/office/drawing/2014/main" id="{C487F0F6-1BBD-6747-877D-5A1F7D37E7C4}"/>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877355" y="4070285"/>
            <a:ext cx="1520922" cy="1428829"/>
          </a:xfrm>
          <a:prstGeom prst="rect">
            <a:avLst/>
          </a:prstGeom>
        </p:spPr>
      </p:pic>
      <p:graphicFrame>
        <p:nvGraphicFramePr>
          <p:cNvPr id="3" name="Tabla 2">
            <a:extLst>
              <a:ext uri="{FF2B5EF4-FFF2-40B4-BE49-F238E27FC236}">
                <a16:creationId xmlns:a16="http://schemas.microsoft.com/office/drawing/2014/main" id="{02A463D7-643B-8B37-24DC-63D64C55D775}"/>
              </a:ext>
            </a:extLst>
          </p:cNvPr>
          <p:cNvGraphicFramePr>
            <a:graphicFrameLocks noGrp="1"/>
          </p:cNvGraphicFramePr>
          <p:nvPr>
            <p:extLst>
              <p:ext uri="{D42A27DB-BD31-4B8C-83A1-F6EECF244321}">
                <p14:modId xmlns:p14="http://schemas.microsoft.com/office/powerpoint/2010/main" val="1471875212"/>
              </p:ext>
            </p:extLst>
          </p:nvPr>
        </p:nvGraphicFramePr>
        <p:xfrm>
          <a:off x="4414662" y="1442043"/>
          <a:ext cx="4608670" cy="524979"/>
        </p:xfrm>
        <a:graphic>
          <a:graphicData uri="http://schemas.openxmlformats.org/drawingml/2006/table">
            <a:tbl>
              <a:tblPr firstRow="1" bandRow="1"/>
              <a:tblGrid>
                <a:gridCol w="2304335">
                  <a:extLst>
                    <a:ext uri="{9D8B030D-6E8A-4147-A177-3AD203B41FA5}">
                      <a16:colId xmlns:a16="http://schemas.microsoft.com/office/drawing/2014/main" val="1566861337"/>
                    </a:ext>
                  </a:extLst>
                </a:gridCol>
                <a:gridCol w="2304335">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16" name="CuadroTexto 15">
            <a:extLst>
              <a:ext uri="{FF2B5EF4-FFF2-40B4-BE49-F238E27FC236}">
                <a16:creationId xmlns:a16="http://schemas.microsoft.com/office/drawing/2014/main" id="{5F5C08D1-5CE5-7397-0AE5-9028A5CE220D}"/>
              </a:ext>
            </a:extLst>
          </p:cNvPr>
          <p:cNvSpPr txBox="1"/>
          <p:nvPr/>
        </p:nvSpPr>
        <p:spPr>
          <a:xfrm>
            <a:off x="5065417" y="3765099"/>
            <a:ext cx="4862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a:solidFill>
                  <a:srgbClr val="C00000"/>
                </a:solidFill>
                <a:latin typeface="Trebuchet MS" panose="020B0603020202020204" pitchFamily="34" charset="0"/>
              </a:rPr>
              <a:t>B</a:t>
            </a:r>
            <a:endParaRPr kumimoji="0" lang="es-MX" sz="1000" b="0"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sp>
        <p:nvSpPr>
          <p:cNvPr id="20" name="CuadroTexto 19">
            <a:extLst>
              <a:ext uri="{FF2B5EF4-FFF2-40B4-BE49-F238E27FC236}">
                <a16:creationId xmlns:a16="http://schemas.microsoft.com/office/drawing/2014/main" id="{D85043BE-D162-70CC-39F3-2509FBFA1447}"/>
              </a:ext>
            </a:extLst>
          </p:cNvPr>
          <p:cNvSpPr txBox="1"/>
          <p:nvPr/>
        </p:nvSpPr>
        <p:spPr>
          <a:xfrm>
            <a:off x="7599449" y="4341431"/>
            <a:ext cx="69798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a:t>
            </a:r>
          </a:p>
        </p:txBody>
      </p:sp>
      <p:sp>
        <p:nvSpPr>
          <p:cNvPr id="2" name="Rectángulo: esquinas redondeadas 32">
            <a:extLst>
              <a:ext uri="{FF2B5EF4-FFF2-40B4-BE49-F238E27FC236}">
                <a16:creationId xmlns:a16="http://schemas.microsoft.com/office/drawing/2014/main" id="{E24C1FD2-DE0A-8F3C-3103-82C94B249A28}"/>
              </a:ext>
            </a:extLst>
          </p:cNvPr>
          <p:cNvSpPr/>
          <p:nvPr/>
        </p:nvSpPr>
        <p:spPr>
          <a:xfrm rot="5400000">
            <a:off x="3660960" y="2287399"/>
            <a:ext cx="3800892" cy="229348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470D68AD-1C29-793D-A5F6-7BC2693842EF}"/>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23" name="CuadroTexto 22">
            <a:extLst>
              <a:ext uri="{FF2B5EF4-FFF2-40B4-BE49-F238E27FC236}">
                <a16:creationId xmlns:a16="http://schemas.microsoft.com/office/drawing/2014/main" id="{33D75E04-EA2B-56F2-B7F8-B2A5ABC927A6}"/>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La mayoría de los turistas mencionó haber viajado por vacaciones de ocio o recreación, principalmente aquellos de otros orígenes, mientras que quienes abordaron un vuelo a Alemania destacan los visitantes de naturaleza quienes viajaron por ese motivo. </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27" name="Rectángulo 26">
            <a:extLst>
              <a:ext uri="{FF2B5EF4-FFF2-40B4-BE49-F238E27FC236}">
                <a16:creationId xmlns:a16="http://schemas.microsoft.com/office/drawing/2014/main" id="{951B6BCF-1C61-C478-732A-EEB213200893}"/>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703020202090204" pitchFamily="34" charset="0"/>
                <a:ea typeface="Times New Roman" panose="02020603050405020304" pitchFamily="18" charset="0"/>
              </a:rPr>
              <a:t>P3. </a:t>
            </a:r>
            <a:r>
              <a:rPr lang="es-ES" sz="1100" dirty="0">
                <a:solidFill>
                  <a:srgbClr val="414141"/>
                </a:solidFill>
                <a:latin typeface="Trebuchet MS" panose="020B0703020202090204" pitchFamily="34" charset="0"/>
              </a:rPr>
              <a:t>¿Cuál fue el motivo principal de su visita a Los Cabos</a:t>
            </a:r>
            <a:r>
              <a:rPr lang="es-MX" sz="1100" dirty="0">
                <a:solidFill>
                  <a:srgbClr val="414141"/>
                </a:solidFill>
                <a:latin typeface="Trebuchet MS" panose="020B0703020202090204" pitchFamily="34" charset="0"/>
              </a:rPr>
              <a:t>?</a:t>
            </a:r>
          </a:p>
        </p:txBody>
      </p:sp>
      <p:sp>
        <p:nvSpPr>
          <p:cNvPr id="32" name="CuadroTexto 31">
            <a:extLst>
              <a:ext uri="{FF2B5EF4-FFF2-40B4-BE49-F238E27FC236}">
                <a16:creationId xmlns:a16="http://schemas.microsoft.com/office/drawing/2014/main" id="{7E8276AB-0791-9521-1488-A06C86076E9D}"/>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2400">
                <a:solidFill>
                  <a:srgbClr val="00507F"/>
                </a:solidFill>
                <a:latin typeface="Trebuchet MS" panose="020B0703020202090204" pitchFamily="34" charset="0"/>
              </a:rPr>
              <a:t>Motivo principal del viaje</a:t>
            </a:r>
          </a:p>
        </p:txBody>
      </p:sp>
      <p:grpSp>
        <p:nvGrpSpPr>
          <p:cNvPr id="10" name="Grupo 9">
            <a:extLst>
              <a:ext uri="{FF2B5EF4-FFF2-40B4-BE49-F238E27FC236}">
                <a16:creationId xmlns:a16="http://schemas.microsoft.com/office/drawing/2014/main" id="{A8216EE1-6028-6889-3569-4B6EFE5C66D3}"/>
              </a:ext>
            </a:extLst>
          </p:cNvPr>
          <p:cNvGrpSpPr/>
          <p:nvPr/>
        </p:nvGrpSpPr>
        <p:grpSpPr>
          <a:xfrm>
            <a:off x="10928905" y="5747530"/>
            <a:ext cx="1155871" cy="276999"/>
            <a:chOff x="11865538" y="5459703"/>
            <a:chExt cx="1155871" cy="276999"/>
          </a:xfrm>
        </p:grpSpPr>
        <p:pic>
          <p:nvPicPr>
            <p:cNvPr id="12" name="Picture 36" descr="bosque">
              <a:extLst>
                <a:ext uri="{FF2B5EF4-FFF2-40B4-BE49-F238E27FC236}">
                  <a16:creationId xmlns:a16="http://schemas.microsoft.com/office/drawing/2014/main" id="{F66FA22E-2FDB-B165-AE12-9ED3CAACB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AAC79CBA-145F-9C9B-0AD8-D881A9C97331}"/>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18796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4" name="Tabla 53">
            <a:extLst>
              <a:ext uri="{FF2B5EF4-FFF2-40B4-BE49-F238E27FC236}">
                <a16:creationId xmlns:a16="http://schemas.microsoft.com/office/drawing/2014/main" id="{5521F5AC-DE12-4E5B-B5E9-5D036773D13D}"/>
              </a:ext>
            </a:extLst>
          </p:cNvPr>
          <p:cNvGraphicFramePr>
            <a:graphicFrameLocks noGrp="1"/>
          </p:cNvGraphicFramePr>
          <p:nvPr>
            <p:extLst>
              <p:ext uri="{D42A27DB-BD31-4B8C-83A1-F6EECF244321}">
                <p14:modId xmlns:p14="http://schemas.microsoft.com/office/powerpoint/2010/main" val="31840697"/>
              </p:ext>
            </p:extLst>
          </p:nvPr>
        </p:nvGraphicFramePr>
        <p:xfrm>
          <a:off x="1240223" y="1851618"/>
          <a:ext cx="3141588" cy="3094214"/>
        </p:xfrm>
        <a:graphic>
          <a:graphicData uri="http://schemas.openxmlformats.org/drawingml/2006/table">
            <a:tbl>
              <a:tblPr>
                <a:tableStyleId>{5C22544A-7EE6-4342-B048-85BDC9FD1C3A}</a:tableStyleId>
              </a:tblPr>
              <a:tblGrid>
                <a:gridCol w="3141588">
                  <a:extLst>
                    <a:ext uri="{9D8B030D-6E8A-4147-A177-3AD203B41FA5}">
                      <a16:colId xmlns:a16="http://schemas.microsoft.com/office/drawing/2014/main" val="372155872"/>
                    </a:ext>
                  </a:extLst>
                </a:gridCol>
              </a:tblGrid>
              <a:tr h="494192">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Vacaciones ocio o recreación.</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494192">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Visita a familiares y/o amigos.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7702604"/>
                  </a:ext>
                </a:extLst>
              </a:tr>
              <a:tr h="55872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Uso de propiedad vacacional (tiempo compartido/Club o propiedad vacacional)</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49419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Empresarial o profesional - Turismo de negocios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44748"/>
                  </a:ext>
                </a:extLst>
              </a:tr>
              <a:tr h="494192">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Asistencia alguna otra celebración en particular</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724357"/>
                  </a:ext>
                </a:extLst>
              </a:tr>
              <a:tr h="558723">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0" i="0" u="none" strike="noStrike" kern="1200" dirty="0">
                          <a:solidFill>
                            <a:srgbClr val="595959"/>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90658"/>
                  </a:ext>
                </a:extLst>
              </a:tr>
            </a:tbl>
          </a:graphicData>
        </a:graphic>
      </p:graphicFrame>
      <p:graphicFrame>
        <p:nvGraphicFramePr>
          <p:cNvPr id="55" name="Gráfico 54">
            <a:extLst>
              <a:ext uri="{FF2B5EF4-FFF2-40B4-BE49-F238E27FC236}">
                <a16:creationId xmlns:a16="http://schemas.microsoft.com/office/drawing/2014/main" id="{4677B6FF-E9F8-4174-9615-F307546DD018}"/>
              </a:ext>
            </a:extLst>
          </p:cNvPr>
          <p:cNvGraphicFramePr/>
          <p:nvPr>
            <p:extLst>
              <p:ext uri="{D42A27DB-BD31-4B8C-83A1-F6EECF244321}">
                <p14:modId xmlns:p14="http://schemas.microsoft.com/office/powerpoint/2010/main" val="1201876431"/>
              </p:ext>
            </p:extLst>
          </p:nvPr>
        </p:nvGraphicFramePr>
        <p:xfrm>
          <a:off x="4611864" y="1851987"/>
          <a:ext cx="2567049" cy="3083672"/>
        </p:xfrm>
        <a:graphic>
          <a:graphicData uri="http://schemas.openxmlformats.org/drawingml/2006/chart">
            <c:chart xmlns:c="http://schemas.openxmlformats.org/drawingml/2006/chart" xmlns:r="http://schemas.openxmlformats.org/officeDocument/2006/relationships" r:id="rId3"/>
          </a:graphicData>
        </a:graphic>
      </p:graphicFrame>
      <p:sp>
        <p:nvSpPr>
          <p:cNvPr id="57" name="CuadroTexto 56">
            <a:extLst>
              <a:ext uri="{FF2B5EF4-FFF2-40B4-BE49-F238E27FC236}">
                <a16:creationId xmlns:a16="http://schemas.microsoft.com/office/drawing/2014/main" id="{5CBB7041-0750-4E3A-9B13-80382034D284}"/>
              </a:ext>
            </a:extLst>
          </p:cNvPr>
          <p:cNvSpPr txBox="1"/>
          <p:nvPr/>
        </p:nvSpPr>
        <p:spPr>
          <a:xfrm>
            <a:off x="3463290" y="4858074"/>
            <a:ext cx="1813868" cy="253916"/>
          </a:xfrm>
          <a:prstGeom prst="rect">
            <a:avLst/>
          </a:prstGeom>
          <a:noFill/>
        </p:spPr>
        <p:txBody>
          <a:bodyPr wrap="square" rtlCol="0">
            <a:spAutoFit/>
          </a:bodyPr>
          <a:lstStyle/>
          <a:p>
            <a:r>
              <a:rPr lang="es-MX" sz="1050" i="1">
                <a:solidFill>
                  <a:schemeClr val="tx1">
                    <a:lumMod val="75000"/>
                    <a:lumOff val="25000"/>
                  </a:schemeClr>
                </a:solidFill>
                <a:latin typeface="Trebuchet MS" panose="020B0603020202020204" pitchFamily="34" charset="0"/>
              </a:rPr>
              <a:t>Ninguna más:       61%</a:t>
            </a:r>
            <a:endParaRPr lang="es-MX" sz="1050" i="1">
              <a:solidFill>
                <a:schemeClr val="tx1">
                  <a:lumMod val="75000"/>
                  <a:lumOff val="25000"/>
                </a:schemeClr>
              </a:solidFill>
              <a:highlight>
                <a:srgbClr val="FFFF00"/>
              </a:highlight>
              <a:latin typeface="Trebuchet MS" panose="020B0603020202020204" pitchFamily="34" charset="0"/>
            </a:endParaRPr>
          </a:p>
        </p:txBody>
      </p:sp>
      <p:graphicFrame>
        <p:nvGraphicFramePr>
          <p:cNvPr id="58" name="Gráfico 57">
            <a:extLst>
              <a:ext uri="{FF2B5EF4-FFF2-40B4-BE49-F238E27FC236}">
                <a16:creationId xmlns:a16="http://schemas.microsoft.com/office/drawing/2014/main" id="{C800D50B-E1AC-4FDB-9563-A021DE614B67}"/>
              </a:ext>
            </a:extLst>
          </p:cNvPr>
          <p:cNvGraphicFramePr/>
          <p:nvPr>
            <p:extLst>
              <p:ext uri="{D42A27DB-BD31-4B8C-83A1-F6EECF244321}">
                <p14:modId xmlns:p14="http://schemas.microsoft.com/office/powerpoint/2010/main" val="743411886"/>
              </p:ext>
            </p:extLst>
          </p:nvPr>
        </p:nvGraphicFramePr>
        <p:xfrm>
          <a:off x="7566112" y="1851617"/>
          <a:ext cx="2181856" cy="3083672"/>
        </p:xfrm>
        <a:graphic>
          <a:graphicData uri="http://schemas.openxmlformats.org/drawingml/2006/chart">
            <c:chart xmlns:c="http://schemas.openxmlformats.org/drawingml/2006/chart" xmlns:r="http://schemas.openxmlformats.org/officeDocument/2006/relationships" r:id="rId4"/>
          </a:graphicData>
        </a:graphic>
      </p:graphicFrame>
      <p:sp>
        <p:nvSpPr>
          <p:cNvPr id="61" name="CuadroTexto 60">
            <a:extLst>
              <a:ext uri="{FF2B5EF4-FFF2-40B4-BE49-F238E27FC236}">
                <a16:creationId xmlns:a16="http://schemas.microsoft.com/office/drawing/2014/main" id="{B38FE1A8-E560-46C3-BC41-37348448C45F}"/>
              </a:ext>
            </a:extLst>
          </p:cNvPr>
          <p:cNvSpPr txBox="1"/>
          <p:nvPr/>
        </p:nvSpPr>
        <p:spPr>
          <a:xfrm>
            <a:off x="7687661" y="4858074"/>
            <a:ext cx="443116" cy="253916"/>
          </a:xfrm>
          <a:prstGeom prst="rect">
            <a:avLst/>
          </a:prstGeom>
          <a:noFill/>
        </p:spPr>
        <p:txBody>
          <a:bodyPr wrap="square" rtlCol="0">
            <a:spAutoFit/>
          </a:bodyPr>
          <a:lstStyle/>
          <a:p>
            <a:r>
              <a:rPr lang="es-MX" sz="1050" i="1" dirty="0">
                <a:solidFill>
                  <a:schemeClr val="tx1">
                    <a:lumMod val="75000"/>
                    <a:lumOff val="25000"/>
                  </a:schemeClr>
                </a:solidFill>
                <a:latin typeface="Trebuchet MS" panose="020B0603020202020204" pitchFamily="34" charset="0"/>
              </a:rPr>
              <a:t>66%</a:t>
            </a:r>
            <a:endParaRPr lang="es-MX" sz="1050" i="1" dirty="0">
              <a:solidFill>
                <a:schemeClr val="tx1">
                  <a:lumMod val="75000"/>
                  <a:lumOff val="25000"/>
                </a:schemeClr>
              </a:solidFill>
              <a:highlight>
                <a:srgbClr val="FFFF00"/>
              </a:highlight>
              <a:latin typeface="Trebuchet MS" panose="020B0603020202020204" pitchFamily="34" charset="0"/>
            </a:endParaRPr>
          </a:p>
        </p:txBody>
      </p:sp>
      <p:sp>
        <p:nvSpPr>
          <p:cNvPr id="2" name="CuadroTexto 1">
            <a:extLst>
              <a:ext uri="{FF2B5EF4-FFF2-40B4-BE49-F238E27FC236}">
                <a16:creationId xmlns:a16="http://schemas.microsoft.com/office/drawing/2014/main" id="{EB4FAF7F-DB13-6A49-A4BE-E369292FB8B2}"/>
              </a:ext>
            </a:extLst>
          </p:cNvPr>
          <p:cNvSpPr txBox="1"/>
          <p:nvPr/>
        </p:nvSpPr>
        <p:spPr>
          <a:xfrm>
            <a:off x="3500920" y="5103008"/>
            <a:ext cx="1459054" cy="246221"/>
          </a:xfrm>
          <a:prstGeom prst="rect">
            <a:avLst/>
          </a:prstGeom>
          <a:noFill/>
        </p:spPr>
        <p:txBody>
          <a:bodyPr wrap="none" rtlCol="0">
            <a:spAutoFit/>
          </a:bodyPr>
          <a:lstStyle/>
          <a:p>
            <a:pPr algn="ctr"/>
            <a:r>
              <a:rPr lang="es-MX" sz="1000">
                <a:solidFill>
                  <a:schemeClr val="tx1">
                    <a:lumMod val="65000"/>
                    <a:lumOff val="35000"/>
                  </a:schemeClr>
                </a:solidFill>
                <a:latin typeface="Trebuchet MS" panose="020B0703020202090204" pitchFamily="34" charset="0"/>
              </a:rPr>
              <a:t>Multiplicidad:      1.05</a:t>
            </a:r>
          </a:p>
        </p:txBody>
      </p:sp>
      <p:sp>
        <p:nvSpPr>
          <p:cNvPr id="22" name="CuadroTexto 21">
            <a:extLst>
              <a:ext uri="{FF2B5EF4-FFF2-40B4-BE49-F238E27FC236}">
                <a16:creationId xmlns:a16="http://schemas.microsoft.com/office/drawing/2014/main" id="{B961D3F4-E99E-871C-A548-2491C0F8F145}"/>
              </a:ext>
            </a:extLst>
          </p:cNvPr>
          <p:cNvSpPr txBox="1"/>
          <p:nvPr/>
        </p:nvSpPr>
        <p:spPr>
          <a:xfrm>
            <a:off x="7666132" y="5103008"/>
            <a:ext cx="433132" cy="246221"/>
          </a:xfrm>
          <a:prstGeom prst="rect">
            <a:avLst/>
          </a:prstGeom>
          <a:noFill/>
        </p:spPr>
        <p:txBody>
          <a:bodyPr wrap="none" rtlCol="0">
            <a:spAutoFit/>
          </a:bodyPr>
          <a:lstStyle/>
          <a:p>
            <a:pPr algn="ctr"/>
            <a:r>
              <a:rPr lang="es-MX" sz="1000">
                <a:solidFill>
                  <a:schemeClr val="tx1">
                    <a:lumMod val="65000"/>
                    <a:lumOff val="35000"/>
                  </a:schemeClr>
                </a:solidFill>
                <a:latin typeface="Trebuchet MS" panose="020B0703020202090204" pitchFamily="34" charset="0"/>
              </a:rPr>
              <a:t>1.03</a:t>
            </a:r>
          </a:p>
        </p:txBody>
      </p:sp>
      <p:graphicFrame>
        <p:nvGraphicFramePr>
          <p:cNvPr id="18" name="Tabla 17">
            <a:extLst>
              <a:ext uri="{FF2B5EF4-FFF2-40B4-BE49-F238E27FC236}">
                <a16:creationId xmlns:a16="http://schemas.microsoft.com/office/drawing/2014/main" id="{4C52F3A1-9275-BB67-C953-B19B58DA2F39}"/>
              </a:ext>
            </a:extLst>
          </p:cNvPr>
          <p:cNvGraphicFramePr>
            <a:graphicFrameLocks noGrp="1"/>
          </p:cNvGraphicFramePr>
          <p:nvPr>
            <p:extLst>
              <p:ext uri="{D42A27DB-BD31-4B8C-83A1-F6EECF244321}">
                <p14:modId xmlns:p14="http://schemas.microsoft.com/office/powerpoint/2010/main" val="1200947356"/>
              </p:ext>
            </p:extLst>
          </p:nvPr>
        </p:nvGraphicFramePr>
        <p:xfrm>
          <a:off x="4488100" y="1531892"/>
          <a:ext cx="5059548" cy="524979"/>
        </p:xfrm>
        <a:graphic>
          <a:graphicData uri="http://schemas.openxmlformats.org/drawingml/2006/table">
            <a:tbl>
              <a:tblPr firstRow="1" bandRow="1"/>
              <a:tblGrid>
                <a:gridCol w="2215614">
                  <a:extLst>
                    <a:ext uri="{9D8B030D-6E8A-4147-A177-3AD203B41FA5}">
                      <a16:colId xmlns:a16="http://schemas.microsoft.com/office/drawing/2014/main" val="1566861337"/>
                    </a:ext>
                  </a:extLst>
                </a:gridCol>
                <a:gridCol w="2843934">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dirty="0">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6" name="CuadroTexto 25">
            <a:extLst>
              <a:ext uri="{FF2B5EF4-FFF2-40B4-BE49-F238E27FC236}">
                <a16:creationId xmlns:a16="http://schemas.microsoft.com/office/drawing/2014/main" id="{0A932BA4-BE14-462D-0D93-35C03C9C1248}"/>
              </a:ext>
            </a:extLst>
          </p:cNvPr>
          <p:cNvSpPr txBox="1"/>
          <p:nvPr/>
        </p:nvSpPr>
        <p:spPr>
          <a:xfrm>
            <a:off x="5022803" y="3519537"/>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pSp>
        <p:nvGrpSpPr>
          <p:cNvPr id="129" name="Grupo 128">
            <a:extLst>
              <a:ext uri="{FF2B5EF4-FFF2-40B4-BE49-F238E27FC236}">
                <a16:creationId xmlns:a16="http://schemas.microsoft.com/office/drawing/2014/main" id="{53EACFAB-9E6F-8517-FC46-D5686471623D}"/>
              </a:ext>
            </a:extLst>
          </p:cNvPr>
          <p:cNvGrpSpPr/>
          <p:nvPr/>
        </p:nvGrpSpPr>
        <p:grpSpPr>
          <a:xfrm>
            <a:off x="6097188" y="2492483"/>
            <a:ext cx="560590" cy="276999"/>
            <a:chOff x="11905504" y="5787076"/>
            <a:chExt cx="647652" cy="328687"/>
          </a:xfrm>
        </p:grpSpPr>
        <p:pic>
          <p:nvPicPr>
            <p:cNvPr id="130" name="Picture 44" descr="Lista de tareas">
              <a:extLst>
                <a:ext uri="{FF2B5EF4-FFF2-40B4-BE49-F238E27FC236}">
                  <a16:creationId xmlns:a16="http://schemas.microsoft.com/office/drawing/2014/main" id="{8F676390-4B7E-87C8-2EB8-A62B11F6E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31" name="CuadroTexto 130">
              <a:extLst>
                <a:ext uri="{FF2B5EF4-FFF2-40B4-BE49-F238E27FC236}">
                  <a16:creationId xmlns:a16="http://schemas.microsoft.com/office/drawing/2014/main" id="{38E8AE73-1440-E1AE-4567-9A92859291C5}"/>
                </a:ext>
              </a:extLst>
            </p:cNvPr>
            <p:cNvSpPr txBox="1"/>
            <p:nvPr/>
          </p:nvSpPr>
          <p:spPr>
            <a:xfrm>
              <a:off x="12047202" y="5787076"/>
              <a:ext cx="505954"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16%</a:t>
              </a:r>
            </a:p>
          </p:txBody>
        </p:sp>
      </p:grpSp>
      <p:grpSp>
        <p:nvGrpSpPr>
          <p:cNvPr id="132" name="Grupo 131">
            <a:extLst>
              <a:ext uri="{FF2B5EF4-FFF2-40B4-BE49-F238E27FC236}">
                <a16:creationId xmlns:a16="http://schemas.microsoft.com/office/drawing/2014/main" id="{95CC1FC8-1FBC-E635-4573-CCB4D68693C5}"/>
              </a:ext>
            </a:extLst>
          </p:cNvPr>
          <p:cNvGrpSpPr/>
          <p:nvPr/>
        </p:nvGrpSpPr>
        <p:grpSpPr>
          <a:xfrm>
            <a:off x="5948849" y="4835486"/>
            <a:ext cx="621133" cy="276999"/>
            <a:chOff x="11865538" y="5443508"/>
            <a:chExt cx="717595" cy="328688"/>
          </a:xfrm>
        </p:grpSpPr>
        <p:pic>
          <p:nvPicPr>
            <p:cNvPr id="133" name="Picture 36" descr="bosque">
              <a:extLst>
                <a:ext uri="{FF2B5EF4-FFF2-40B4-BE49-F238E27FC236}">
                  <a16:creationId xmlns:a16="http://schemas.microsoft.com/office/drawing/2014/main" id="{2CA5EA0C-94F5-3E00-3038-08124C0B5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34" name="CuadroTexto 133">
              <a:extLst>
                <a:ext uri="{FF2B5EF4-FFF2-40B4-BE49-F238E27FC236}">
                  <a16:creationId xmlns:a16="http://schemas.microsoft.com/office/drawing/2014/main" id="{A8945CDB-979E-89DA-0C91-209212DE126A}"/>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65%</a:t>
              </a:r>
            </a:p>
          </p:txBody>
        </p:sp>
      </p:grpSp>
      <p:grpSp>
        <p:nvGrpSpPr>
          <p:cNvPr id="147" name="Grupo 146">
            <a:extLst>
              <a:ext uri="{FF2B5EF4-FFF2-40B4-BE49-F238E27FC236}">
                <a16:creationId xmlns:a16="http://schemas.microsoft.com/office/drawing/2014/main" id="{C151C5A9-F294-0B9E-95C7-F66676A9B0EC}"/>
              </a:ext>
            </a:extLst>
          </p:cNvPr>
          <p:cNvGrpSpPr/>
          <p:nvPr/>
        </p:nvGrpSpPr>
        <p:grpSpPr>
          <a:xfrm>
            <a:off x="9434170" y="5763724"/>
            <a:ext cx="1155871" cy="276999"/>
            <a:chOff x="11865538" y="5459703"/>
            <a:chExt cx="1155871" cy="276999"/>
          </a:xfrm>
        </p:grpSpPr>
        <p:pic>
          <p:nvPicPr>
            <p:cNvPr id="148" name="Picture 36" descr="bosque">
              <a:extLst>
                <a:ext uri="{FF2B5EF4-FFF2-40B4-BE49-F238E27FC236}">
                  <a16:creationId xmlns:a16="http://schemas.microsoft.com/office/drawing/2014/main" id="{2008DBBC-B1D2-8B65-EEC7-9EAD893E6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49" name="CuadroTexto 148">
              <a:extLst>
                <a:ext uri="{FF2B5EF4-FFF2-40B4-BE49-F238E27FC236}">
                  <a16:creationId xmlns:a16="http://schemas.microsoft.com/office/drawing/2014/main" id="{5DE0596C-47E7-4F98-4668-212CCDF7005C}"/>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150" name="Grupo 149">
            <a:extLst>
              <a:ext uri="{FF2B5EF4-FFF2-40B4-BE49-F238E27FC236}">
                <a16:creationId xmlns:a16="http://schemas.microsoft.com/office/drawing/2014/main" id="{561DDAE7-15C7-8AF5-5375-B3110653851B}"/>
              </a:ext>
            </a:extLst>
          </p:cNvPr>
          <p:cNvGrpSpPr/>
          <p:nvPr/>
        </p:nvGrpSpPr>
        <p:grpSpPr>
          <a:xfrm>
            <a:off x="10593256" y="5763724"/>
            <a:ext cx="1531560" cy="276999"/>
            <a:chOff x="11905504" y="5819466"/>
            <a:chExt cx="1531560" cy="276999"/>
          </a:xfrm>
        </p:grpSpPr>
        <p:pic>
          <p:nvPicPr>
            <p:cNvPr id="151" name="Picture 44" descr="Lista de tareas">
              <a:extLst>
                <a:ext uri="{FF2B5EF4-FFF2-40B4-BE49-F238E27FC236}">
                  <a16:creationId xmlns:a16="http://schemas.microsoft.com/office/drawing/2014/main" id="{DB682BB7-1216-D6BE-34A8-5D27975666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52" name="CuadroTexto 151">
              <a:extLst>
                <a:ext uri="{FF2B5EF4-FFF2-40B4-BE49-F238E27FC236}">
                  <a16:creationId xmlns:a16="http://schemas.microsoft.com/office/drawing/2014/main" id="{AEFC9B73-3E67-103E-A91A-B322C2AF5DDA}"/>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sp>
        <p:nvSpPr>
          <p:cNvPr id="28" name="Rectángulo 27">
            <a:extLst>
              <a:ext uri="{FF2B5EF4-FFF2-40B4-BE49-F238E27FC236}">
                <a16:creationId xmlns:a16="http://schemas.microsoft.com/office/drawing/2014/main" id="{A98D82AE-62BB-6C44-9B1D-3A443D8224FF}"/>
              </a:ext>
            </a:extLst>
          </p:cNvPr>
          <p:cNvSpPr/>
          <p:nvPr/>
        </p:nvSpPr>
        <p:spPr>
          <a:xfrm>
            <a:off x="1240224" y="2814527"/>
            <a:ext cx="10171072" cy="201271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rebuchet MS" panose="020B0603020202020204" pitchFamily="34" charset="0"/>
            </a:endParaRPr>
          </a:p>
        </p:txBody>
      </p:sp>
      <p:sp>
        <p:nvSpPr>
          <p:cNvPr id="5" name="Rectángulo: esquinas redondeadas 32">
            <a:extLst>
              <a:ext uri="{FF2B5EF4-FFF2-40B4-BE49-F238E27FC236}">
                <a16:creationId xmlns:a16="http://schemas.microsoft.com/office/drawing/2014/main" id="{182F951B-4D91-85E0-4AAC-14761AFBBB53}"/>
              </a:ext>
            </a:extLst>
          </p:cNvPr>
          <p:cNvSpPr/>
          <p:nvPr/>
        </p:nvSpPr>
        <p:spPr>
          <a:xfrm rot="5400000">
            <a:off x="3732837" y="2407719"/>
            <a:ext cx="3777012" cy="2181856"/>
          </a:xfrm>
          <a:prstGeom prst="roundRect">
            <a:avLst>
              <a:gd name="adj" fmla="val 67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53A2AF32-A035-3915-6A91-D0C07428B2F6}"/>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9" name="CuadroTexto 8">
            <a:extLst>
              <a:ext uri="{FF2B5EF4-FFF2-40B4-BE49-F238E27FC236}">
                <a16:creationId xmlns:a16="http://schemas.microsoft.com/office/drawing/2014/main" id="{17141874-13D9-5AED-FD05-0042FE09515C}"/>
              </a:ext>
            </a:extLst>
          </p:cNvPr>
          <p:cNvSpPr txBox="1"/>
          <p:nvPr/>
        </p:nvSpPr>
        <p:spPr>
          <a:xfrm>
            <a:off x="584214" y="363704"/>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La mayoría de los turistas no considera un motivo secundario para viajar, principalmente entre aquellos que abordaron un vuelo a Alemania en donde destacan mujeres, de nivel socioeconómico bajo y que realizaron actividades de naturaleza. Mientras que los hombres y quienes realizaron otras actividades destacan por considerar la visita a familiares y/o amigos como motivo secundario.</a:t>
            </a:r>
          </a:p>
        </p:txBody>
      </p:sp>
      <p:sp>
        <p:nvSpPr>
          <p:cNvPr id="10" name="Rectángulo 9">
            <a:extLst>
              <a:ext uri="{FF2B5EF4-FFF2-40B4-BE49-F238E27FC236}">
                <a16:creationId xmlns:a16="http://schemas.microsoft.com/office/drawing/2014/main" id="{F7800241-3081-26C9-BE47-EF009A9A5E46}"/>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P4. </a:t>
            </a:r>
            <a:r>
              <a:rPr lang="es-ES" sz="1100" dirty="0">
                <a:solidFill>
                  <a:srgbClr val="414141"/>
                </a:solidFill>
                <a:latin typeface="Trebuchet MS" panose="020B0603020202020204" pitchFamily="34" charset="0"/>
              </a:rPr>
              <a:t>Además de este motivo principal, ¿Hubo algún otro motivo secundario o que desarrolló ya estando en el destino?</a:t>
            </a:r>
            <a:endParaRPr lang="es-MX" sz="1100" dirty="0">
              <a:solidFill>
                <a:srgbClr val="414141"/>
              </a:solidFill>
              <a:latin typeface="Trebuchet MS" panose="020B0603020202020204" pitchFamily="34" charset="0"/>
            </a:endParaRPr>
          </a:p>
        </p:txBody>
      </p:sp>
      <p:pic>
        <p:nvPicPr>
          <p:cNvPr id="11" name="Imagen 10">
            <a:extLst>
              <a:ext uri="{FF2B5EF4-FFF2-40B4-BE49-F238E27FC236}">
                <a16:creationId xmlns:a16="http://schemas.microsoft.com/office/drawing/2014/main" id="{1B195174-1241-394D-8461-8A111B2DE513}"/>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877355" y="4070285"/>
            <a:ext cx="1520922" cy="1428829"/>
          </a:xfrm>
          <a:prstGeom prst="rect">
            <a:avLst/>
          </a:prstGeom>
        </p:spPr>
      </p:pic>
      <p:sp>
        <p:nvSpPr>
          <p:cNvPr id="29" name="CuadroTexto 31">
            <a:extLst>
              <a:ext uri="{FF2B5EF4-FFF2-40B4-BE49-F238E27FC236}">
                <a16:creationId xmlns:a16="http://schemas.microsoft.com/office/drawing/2014/main" id="{EB8758B4-8009-F433-E445-BB8E1F54A275}"/>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sz="2400">
                <a:solidFill>
                  <a:srgbClr val="00507F"/>
                </a:solidFill>
                <a:latin typeface="Trebuchet MS" panose="020B0603020202020204" pitchFamily="34" charset="0"/>
              </a:rPr>
              <a:t>Motivo secundario del viaje</a:t>
            </a:r>
          </a:p>
        </p:txBody>
      </p:sp>
      <p:grpSp>
        <p:nvGrpSpPr>
          <p:cNvPr id="4" name="Grupo 3">
            <a:extLst>
              <a:ext uri="{FF2B5EF4-FFF2-40B4-BE49-F238E27FC236}">
                <a16:creationId xmlns:a16="http://schemas.microsoft.com/office/drawing/2014/main" id="{F07E9F13-5D40-43A1-EF0B-39A086541443}"/>
              </a:ext>
            </a:extLst>
          </p:cNvPr>
          <p:cNvGrpSpPr/>
          <p:nvPr/>
        </p:nvGrpSpPr>
        <p:grpSpPr>
          <a:xfrm>
            <a:off x="7201994" y="5759087"/>
            <a:ext cx="912793" cy="280283"/>
            <a:chOff x="11845075" y="3342807"/>
            <a:chExt cx="912793" cy="280283"/>
          </a:xfrm>
        </p:grpSpPr>
        <p:pic>
          <p:nvPicPr>
            <p:cNvPr id="6" name="Imagen 34">
              <a:extLst>
                <a:ext uri="{FF2B5EF4-FFF2-40B4-BE49-F238E27FC236}">
                  <a16:creationId xmlns:a16="http://schemas.microsoft.com/office/drawing/2014/main" id="{99C7AABD-A041-602C-3722-BB2B76DB44B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7" name="CuadroTexto 6">
              <a:extLst>
                <a:ext uri="{FF2B5EF4-FFF2-40B4-BE49-F238E27FC236}">
                  <a16:creationId xmlns:a16="http://schemas.microsoft.com/office/drawing/2014/main" id="{A464A1D5-AF0E-EEE7-2091-877954A1BF5C}"/>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8" name="Grupo 7">
            <a:extLst>
              <a:ext uri="{FF2B5EF4-FFF2-40B4-BE49-F238E27FC236}">
                <a16:creationId xmlns:a16="http://schemas.microsoft.com/office/drawing/2014/main" id="{50F8DF6C-FEDB-7A89-DE10-E08522985A1F}"/>
              </a:ext>
            </a:extLst>
          </p:cNvPr>
          <p:cNvGrpSpPr/>
          <p:nvPr/>
        </p:nvGrpSpPr>
        <p:grpSpPr>
          <a:xfrm>
            <a:off x="5523890" y="2489252"/>
            <a:ext cx="573298" cy="276999"/>
            <a:chOff x="11845075" y="3313702"/>
            <a:chExt cx="662331" cy="328686"/>
          </a:xfrm>
        </p:grpSpPr>
        <p:pic>
          <p:nvPicPr>
            <p:cNvPr id="12" name="Imagen 34">
              <a:extLst>
                <a:ext uri="{FF2B5EF4-FFF2-40B4-BE49-F238E27FC236}">
                  <a16:creationId xmlns:a16="http://schemas.microsoft.com/office/drawing/2014/main" id="{27FE85E7-FCA2-ADF5-6077-36FEEC907CA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3" name="CuadroTexto 12">
              <a:extLst>
                <a:ext uri="{FF2B5EF4-FFF2-40B4-BE49-F238E27FC236}">
                  <a16:creationId xmlns:a16="http://schemas.microsoft.com/office/drawing/2014/main" id="{D55F05A8-F584-29EE-F8DE-1599D4994F38}"/>
                </a:ext>
              </a:extLst>
            </p:cNvPr>
            <p:cNvSpPr txBox="1"/>
            <p:nvPr/>
          </p:nvSpPr>
          <p:spPr>
            <a:xfrm>
              <a:off x="12001454" y="3313702"/>
              <a:ext cx="505952"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13%</a:t>
              </a:r>
            </a:p>
          </p:txBody>
        </p:sp>
      </p:grpSp>
      <p:grpSp>
        <p:nvGrpSpPr>
          <p:cNvPr id="14" name="Grupo 13">
            <a:extLst>
              <a:ext uri="{FF2B5EF4-FFF2-40B4-BE49-F238E27FC236}">
                <a16:creationId xmlns:a16="http://schemas.microsoft.com/office/drawing/2014/main" id="{7120A9E9-8260-66C0-19C0-C9CF735E5C03}"/>
              </a:ext>
            </a:extLst>
          </p:cNvPr>
          <p:cNvGrpSpPr/>
          <p:nvPr/>
        </p:nvGrpSpPr>
        <p:grpSpPr>
          <a:xfrm>
            <a:off x="8114787" y="5760730"/>
            <a:ext cx="762541" cy="276999"/>
            <a:chOff x="11846248" y="3705855"/>
            <a:chExt cx="762541" cy="276999"/>
          </a:xfrm>
        </p:grpSpPr>
        <p:pic>
          <p:nvPicPr>
            <p:cNvPr id="15" name="Imagen 35">
              <a:extLst>
                <a:ext uri="{FF2B5EF4-FFF2-40B4-BE49-F238E27FC236}">
                  <a16:creationId xmlns:a16="http://schemas.microsoft.com/office/drawing/2014/main" id="{1A03A345-8805-8D62-1C9A-EEBCE39F8B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16" name="CuadroTexto 15">
              <a:extLst>
                <a:ext uri="{FF2B5EF4-FFF2-40B4-BE49-F238E27FC236}">
                  <a16:creationId xmlns:a16="http://schemas.microsoft.com/office/drawing/2014/main" id="{B94384C0-8895-9F46-C0C1-6FF879002412}"/>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17" name="Grupo 16">
            <a:extLst>
              <a:ext uri="{FF2B5EF4-FFF2-40B4-BE49-F238E27FC236}">
                <a16:creationId xmlns:a16="http://schemas.microsoft.com/office/drawing/2014/main" id="{F35D50B6-1594-EBC1-7704-37EAD88B9382}"/>
              </a:ext>
            </a:extLst>
          </p:cNvPr>
          <p:cNvGrpSpPr/>
          <p:nvPr/>
        </p:nvGrpSpPr>
        <p:grpSpPr>
          <a:xfrm>
            <a:off x="4882666" y="4842204"/>
            <a:ext cx="560470" cy="276999"/>
            <a:chOff x="11846248" y="3687113"/>
            <a:chExt cx="647511" cy="328687"/>
          </a:xfrm>
        </p:grpSpPr>
        <p:pic>
          <p:nvPicPr>
            <p:cNvPr id="25" name="Imagen 35">
              <a:extLst>
                <a:ext uri="{FF2B5EF4-FFF2-40B4-BE49-F238E27FC236}">
                  <a16:creationId xmlns:a16="http://schemas.microsoft.com/office/drawing/2014/main" id="{B6E79DCD-6D44-2AF3-AFF8-FBEF1D88F90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27" name="CuadroTexto 26">
              <a:extLst>
                <a:ext uri="{FF2B5EF4-FFF2-40B4-BE49-F238E27FC236}">
                  <a16:creationId xmlns:a16="http://schemas.microsoft.com/office/drawing/2014/main" id="{C2924E05-80B4-01B3-E475-B4F1790C5593}"/>
                </a:ext>
              </a:extLst>
            </p:cNvPr>
            <p:cNvSpPr txBox="1"/>
            <p:nvPr/>
          </p:nvSpPr>
          <p:spPr>
            <a:xfrm>
              <a:off x="11987806" y="3687113"/>
              <a:ext cx="505953"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69%</a:t>
              </a:r>
            </a:p>
          </p:txBody>
        </p:sp>
      </p:grpSp>
      <p:grpSp>
        <p:nvGrpSpPr>
          <p:cNvPr id="31" name="Grupo 30">
            <a:extLst>
              <a:ext uri="{FF2B5EF4-FFF2-40B4-BE49-F238E27FC236}">
                <a16:creationId xmlns:a16="http://schemas.microsoft.com/office/drawing/2014/main" id="{D60FF1C8-6B2B-CD5D-2AC6-74C3DF4C391F}"/>
              </a:ext>
            </a:extLst>
          </p:cNvPr>
          <p:cNvGrpSpPr/>
          <p:nvPr/>
        </p:nvGrpSpPr>
        <p:grpSpPr>
          <a:xfrm>
            <a:off x="8850847" y="5760731"/>
            <a:ext cx="618688" cy="276999"/>
            <a:chOff x="11868272" y="5039979"/>
            <a:chExt cx="618688" cy="276999"/>
          </a:xfrm>
        </p:grpSpPr>
        <p:grpSp>
          <p:nvGrpSpPr>
            <p:cNvPr id="32" name="Grupo 31">
              <a:extLst>
                <a:ext uri="{FF2B5EF4-FFF2-40B4-BE49-F238E27FC236}">
                  <a16:creationId xmlns:a16="http://schemas.microsoft.com/office/drawing/2014/main" id="{A027E8B6-085F-D280-7E21-FD6366E1AFFF}"/>
                </a:ext>
              </a:extLst>
            </p:cNvPr>
            <p:cNvGrpSpPr/>
            <p:nvPr/>
          </p:nvGrpSpPr>
          <p:grpSpPr>
            <a:xfrm>
              <a:off x="11868272" y="5090127"/>
              <a:ext cx="216000" cy="180000"/>
              <a:chOff x="6316924" y="3334520"/>
              <a:chExt cx="1996322" cy="1830879"/>
            </a:xfrm>
          </p:grpSpPr>
          <p:sp>
            <p:nvSpPr>
              <p:cNvPr id="34" name="Triángulo isósceles 33">
                <a:extLst>
                  <a:ext uri="{FF2B5EF4-FFF2-40B4-BE49-F238E27FC236}">
                    <a16:creationId xmlns:a16="http://schemas.microsoft.com/office/drawing/2014/main" id="{79A6B90D-EC8A-A802-2307-034E5CD03388}"/>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5" name="Trapecio 34">
                <a:extLst>
                  <a:ext uri="{FF2B5EF4-FFF2-40B4-BE49-F238E27FC236}">
                    <a16:creationId xmlns:a16="http://schemas.microsoft.com/office/drawing/2014/main" id="{CAD0AA17-1866-7993-3308-7F8A52DD519A}"/>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ECD9FB02-C2CF-CA08-8D5A-B658FC5768B8}"/>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36" name="Grupo 35">
            <a:extLst>
              <a:ext uri="{FF2B5EF4-FFF2-40B4-BE49-F238E27FC236}">
                <a16:creationId xmlns:a16="http://schemas.microsoft.com/office/drawing/2014/main" id="{DA74E298-FC0B-A172-5013-7567D5E64297}"/>
              </a:ext>
            </a:extLst>
          </p:cNvPr>
          <p:cNvGrpSpPr/>
          <p:nvPr/>
        </p:nvGrpSpPr>
        <p:grpSpPr>
          <a:xfrm>
            <a:off x="5411306" y="4835487"/>
            <a:ext cx="555054" cy="276999"/>
            <a:chOff x="11868272" y="5007589"/>
            <a:chExt cx="641254" cy="328687"/>
          </a:xfrm>
        </p:grpSpPr>
        <p:grpSp>
          <p:nvGrpSpPr>
            <p:cNvPr id="37" name="Grupo 36">
              <a:extLst>
                <a:ext uri="{FF2B5EF4-FFF2-40B4-BE49-F238E27FC236}">
                  <a16:creationId xmlns:a16="http://schemas.microsoft.com/office/drawing/2014/main" id="{D0AD70DE-998D-F1A1-4FA5-714C60464BC4}"/>
                </a:ext>
              </a:extLst>
            </p:cNvPr>
            <p:cNvGrpSpPr/>
            <p:nvPr/>
          </p:nvGrpSpPr>
          <p:grpSpPr>
            <a:xfrm>
              <a:off x="11868272" y="5090127"/>
              <a:ext cx="216000" cy="180000"/>
              <a:chOff x="6316924" y="3334520"/>
              <a:chExt cx="1996322" cy="1830879"/>
            </a:xfrm>
          </p:grpSpPr>
          <p:sp>
            <p:nvSpPr>
              <p:cNvPr id="39" name="Triángulo isósceles 38">
                <a:extLst>
                  <a:ext uri="{FF2B5EF4-FFF2-40B4-BE49-F238E27FC236}">
                    <a16:creationId xmlns:a16="http://schemas.microsoft.com/office/drawing/2014/main" id="{5E70D5DE-B04E-D8E6-E0C2-291E6BA47C70}"/>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0" name="Trapecio 39">
                <a:extLst>
                  <a:ext uri="{FF2B5EF4-FFF2-40B4-BE49-F238E27FC236}">
                    <a16:creationId xmlns:a16="http://schemas.microsoft.com/office/drawing/2014/main" id="{FF6B04AE-2050-0DE5-31E4-936D044E8E29}"/>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8" name="CuadroTexto 37">
              <a:extLst>
                <a:ext uri="{FF2B5EF4-FFF2-40B4-BE49-F238E27FC236}">
                  <a16:creationId xmlns:a16="http://schemas.microsoft.com/office/drawing/2014/main" id="{A260F1FD-B0ED-8053-1E6E-861F062A340C}"/>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74%</a:t>
              </a:r>
            </a:p>
          </p:txBody>
        </p:sp>
      </p:grpSp>
    </p:spTree>
    <p:extLst>
      <p:ext uri="{BB962C8B-B14F-4D97-AF65-F5344CB8AC3E}">
        <p14:creationId xmlns:p14="http://schemas.microsoft.com/office/powerpoint/2010/main" val="3711665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upo 147">
            <a:extLst>
              <a:ext uri="{FF2B5EF4-FFF2-40B4-BE49-F238E27FC236}">
                <a16:creationId xmlns:a16="http://schemas.microsoft.com/office/drawing/2014/main" id="{C8AD2EAB-4489-C926-F770-8AB6657B2C64}"/>
              </a:ext>
            </a:extLst>
          </p:cNvPr>
          <p:cNvGrpSpPr/>
          <p:nvPr/>
        </p:nvGrpSpPr>
        <p:grpSpPr>
          <a:xfrm>
            <a:off x="8772213" y="5770760"/>
            <a:ext cx="698839" cy="276999"/>
            <a:chOff x="11868272" y="4125579"/>
            <a:chExt cx="698839" cy="276999"/>
          </a:xfrm>
        </p:grpSpPr>
        <p:grpSp>
          <p:nvGrpSpPr>
            <p:cNvPr id="149" name="Grupo 148">
              <a:extLst>
                <a:ext uri="{FF2B5EF4-FFF2-40B4-BE49-F238E27FC236}">
                  <a16:creationId xmlns:a16="http://schemas.microsoft.com/office/drawing/2014/main" id="{CEE45259-FAE1-CBF9-57FF-EE1FBB69DDFD}"/>
                </a:ext>
              </a:extLst>
            </p:cNvPr>
            <p:cNvGrpSpPr/>
            <p:nvPr/>
          </p:nvGrpSpPr>
          <p:grpSpPr>
            <a:xfrm>
              <a:off x="11868272" y="4183754"/>
              <a:ext cx="216000" cy="180000"/>
              <a:chOff x="10974076" y="3320651"/>
              <a:chExt cx="1996322" cy="1830879"/>
            </a:xfrm>
          </p:grpSpPr>
          <p:sp>
            <p:nvSpPr>
              <p:cNvPr id="151" name="Triángulo isósceles 150">
                <a:extLst>
                  <a:ext uri="{FF2B5EF4-FFF2-40B4-BE49-F238E27FC236}">
                    <a16:creationId xmlns:a16="http://schemas.microsoft.com/office/drawing/2014/main" id="{1D9E9675-AF14-A5D0-F440-5626DD671916}"/>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52" name="Trapecio 151">
                <a:extLst>
                  <a:ext uri="{FF2B5EF4-FFF2-40B4-BE49-F238E27FC236}">
                    <a16:creationId xmlns:a16="http://schemas.microsoft.com/office/drawing/2014/main" id="{3D8CCEE7-6987-1550-6E37-1302A743FDB8}"/>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50" name="CuadroTexto 149">
              <a:extLst>
                <a:ext uri="{FF2B5EF4-FFF2-40B4-BE49-F238E27FC236}">
                  <a16:creationId xmlns:a16="http://schemas.microsoft.com/office/drawing/2014/main" id="{1419F466-AB89-3339-3852-1D2189988CBD}"/>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23" name="CuadroTexto 22">
            <a:extLst>
              <a:ext uri="{FF2B5EF4-FFF2-40B4-BE49-F238E27FC236}">
                <a16:creationId xmlns:a16="http://schemas.microsoft.com/office/drawing/2014/main" id="{C7CAA429-4A09-4468-A662-F3D30E242925}"/>
              </a:ext>
            </a:extLst>
          </p:cNvPr>
          <p:cNvSpPr txBox="1"/>
          <p:nvPr/>
        </p:nvSpPr>
        <p:spPr>
          <a:xfrm>
            <a:off x="7213805" y="5512341"/>
            <a:ext cx="4883906" cy="253916"/>
          </a:xfrm>
          <a:prstGeom prst="rect">
            <a:avLst/>
          </a:prstGeom>
          <a:noFill/>
        </p:spPr>
        <p:txBody>
          <a:bodyPr wrap="square" rtlCol="0">
            <a:spAutoFit/>
          </a:bodyPr>
          <a:lstStyle/>
          <a:p>
            <a:pPr algn="r"/>
            <a:r>
              <a:rPr lang="es-ES" sz="1050" dirty="0">
                <a:solidFill>
                  <a:schemeClr val="tx1">
                    <a:lumMod val="50000"/>
                    <a:lumOff val="50000"/>
                  </a:schemeClr>
                </a:solidFill>
                <a:latin typeface="Trebuchet MS" panose="020B0603020202020204" pitchFamily="34" charset="0"/>
              </a:rPr>
              <a:t>Otras menciones: Uso de casa o condominio propio, los precios, buceo, etc.</a:t>
            </a:r>
            <a:endParaRPr lang="es-ES" sz="1050" dirty="0">
              <a:solidFill>
                <a:schemeClr val="tx1">
                  <a:lumMod val="65000"/>
                  <a:lumOff val="35000"/>
                </a:schemeClr>
              </a:solidFill>
              <a:latin typeface="Trebuchet MS" panose="020B0603020202020204" pitchFamily="34" charset="0"/>
            </a:endParaRPr>
          </a:p>
        </p:txBody>
      </p:sp>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Razón para seleccionar Los Cabos</a:t>
            </a:r>
          </a:p>
        </p:txBody>
      </p:sp>
      <p:sp>
        <p:nvSpPr>
          <p:cNvPr id="14" name="CuadroTexto 13">
            <a:extLst>
              <a:ext uri="{FF2B5EF4-FFF2-40B4-BE49-F238E27FC236}">
                <a16:creationId xmlns:a16="http://schemas.microsoft.com/office/drawing/2014/main" id="{26D30F71-19B9-F84A-92FF-99011A07636A}"/>
              </a:ext>
            </a:extLst>
          </p:cNvPr>
          <p:cNvSpPr txBox="1"/>
          <p:nvPr/>
        </p:nvSpPr>
        <p:spPr>
          <a:xfrm>
            <a:off x="4978196" y="5437043"/>
            <a:ext cx="1561249" cy="253916"/>
          </a:xfrm>
          <a:prstGeom prst="rect">
            <a:avLst/>
          </a:prstGeom>
          <a:noFill/>
        </p:spPr>
        <p:txBody>
          <a:bodyPr wrap="square" rtlCol="0">
            <a:spAutoFit/>
          </a:bodyPr>
          <a:lstStyle/>
          <a:p>
            <a:pPr algn="r"/>
            <a:r>
              <a:rPr lang="es-MX" sz="1050" i="1">
                <a:solidFill>
                  <a:schemeClr val="tx1">
                    <a:lumMod val="75000"/>
                    <a:lumOff val="25000"/>
                  </a:schemeClr>
                </a:solidFill>
                <a:latin typeface="Trebuchet MS" panose="020B0603020202020204" pitchFamily="34" charset="0"/>
              </a:rPr>
              <a:t>Multiplicidad:     1.89</a:t>
            </a:r>
          </a:p>
        </p:txBody>
      </p:sp>
      <p:graphicFrame>
        <p:nvGraphicFramePr>
          <p:cNvPr id="35" name="Tabla 34">
            <a:extLst>
              <a:ext uri="{FF2B5EF4-FFF2-40B4-BE49-F238E27FC236}">
                <a16:creationId xmlns:a16="http://schemas.microsoft.com/office/drawing/2014/main" id="{6190C9EB-3AE4-804D-9349-A4C847AECB18}"/>
              </a:ext>
            </a:extLst>
          </p:cNvPr>
          <p:cNvGraphicFramePr>
            <a:graphicFrameLocks noGrp="1"/>
          </p:cNvGraphicFramePr>
          <p:nvPr>
            <p:extLst>
              <p:ext uri="{D42A27DB-BD31-4B8C-83A1-F6EECF244321}">
                <p14:modId xmlns:p14="http://schemas.microsoft.com/office/powerpoint/2010/main" val="114427652"/>
              </p:ext>
            </p:extLst>
          </p:nvPr>
        </p:nvGraphicFramePr>
        <p:xfrm>
          <a:off x="3358072" y="1498781"/>
          <a:ext cx="2572548" cy="3983143"/>
        </p:xfrm>
        <a:graphic>
          <a:graphicData uri="http://schemas.openxmlformats.org/drawingml/2006/table">
            <a:tbl>
              <a:tblPr>
                <a:tableStyleId>{5C22544A-7EE6-4342-B048-85BDC9FD1C3A}</a:tableStyleId>
              </a:tblPr>
              <a:tblGrid>
                <a:gridCol w="2572548">
                  <a:extLst>
                    <a:ext uri="{9D8B030D-6E8A-4147-A177-3AD203B41FA5}">
                      <a16:colId xmlns:a16="http://schemas.microsoft.com/office/drawing/2014/main" val="372155872"/>
                    </a:ext>
                  </a:extLst>
                </a:gridCol>
              </a:tblGrid>
              <a:tr h="387357">
                <a:tc>
                  <a:txBody>
                    <a:bodyPr/>
                    <a:lstStyle/>
                    <a:p>
                      <a:pPr marL="0" algn="r" defTabSz="914400" rtl="0" eaLnBrk="1" fontAlgn="b" latinLnBrk="0" hangingPunct="1"/>
                      <a:r>
                        <a:rPr lang="es-MX" sz="1200" b="0" i="0" u="none" strike="noStrike" kern="1200" dirty="0">
                          <a:solidFill>
                            <a:srgbClr val="595959"/>
                          </a:solidFill>
                          <a:effectLst/>
                          <a:latin typeface="Trebuchet MS" panose="020B0603020202020204" pitchFamily="34" charset="0"/>
                          <a:ea typeface="+mn-ea"/>
                          <a:cs typeface="+mn-cs"/>
                        </a:rPr>
                        <a:t>Playas y paisaje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87357">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Clima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0820011"/>
                  </a:ext>
                </a:extLst>
              </a:tr>
              <a:tr h="38735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dirty="0">
                          <a:solidFill>
                            <a:srgbClr val="595959"/>
                          </a:solidFill>
                          <a:effectLst/>
                          <a:latin typeface="Trebuchet MS" panose="020B0603020202020204" pitchFamily="34" charset="0"/>
                          <a:ea typeface="+mn-ea"/>
                          <a:cs typeface="+mn-cs"/>
                        </a:rPr>
                        <a:t>Actividades disponibles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423781"/>
                  </a:ext>
                </a:extLst>
              </a:tr>
              <a:tr h="38735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dirty="0">
                          <a:solidFill>
                            <a:srgbClr val="595959"/>
                          </a:solidFill>
                          <a:effectLst/>
                          <a:latin typeface="Trebuchet MS" panose="020B0603020202020204" pitchFamily="34" charset="0"/>
                          <a:ea typeface="+mn-ea"/>
                          <a:cs typeface="+mn-cs"/>
                        </a:rPr>
                        <a:t>Visitar familiares y amigos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1236339"/>
                  </a:ext>
                </a:extLst>
              </a:tr>
              <a:tr h="442368">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Visitar hotel o resort en particular</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6577830"/>
                  </a:ext>
                </a:extLst>
              </a:tr>
              <a:tr h="367654">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Cercanía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868535"/>
                  </a:ext>
                </a:extLst>
              </a:tr>
              <a:tr h="461622">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Uso de tiempo compartido / Club o propiedad vacacional</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387357">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Vuelo directo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87357">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6086393"/>
                  </a:ext>
                </a:extLst>
              </a:tr>
              <a:tr h="387357">
                <a:tc>
                  <a:txBody>
                    <a:bodyPr/>
                    <a:lstStyle/>
                    <a:p>
                      <a:pPr marL="0" algn="r" defTabSz="914400" rtl="0" eaLnBrk="1" fontAlgn="b" latinLnBrk="0" hangingPunct="1"/>
                      <a:r>
                        <a:rPr lang="es-MX" sz="1200" b="0" i="0" u="none" strike="noStrike" kern="1200" dirty="0">
                          <a:solidFill>
                            <a:srgbClr val="595959"/>
                          </a:solidFill>
                          <a:effectLst/>
                          <a:latin typeface="Trebuchet MS" panose="020B0603020202020204" pitchFamily="34" charset="0"/>
                          <a:ea typeface="+mn-ea"/>
                          <a:cs typeface="+mn-cs"/>
                        </a:rPr>
                        <a:t>Ninguna</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430082"/>
                  </a:ext>
                </a:extLst>
              </a:tr>
            </a:tbl>
          </a:graphicData>
        </a:graphic>
      </p:graphicFrame>
      <p:graphicFrame>
        <p:nvGraphicFramePr>
          <p:cNvPr id="36" name="Gráfico 35">
            <a:extLst>
              <a:ext uri="{FF2B5EF4-FFF2-40B4-BE49-F238E27FC236}">
                <a16:creationId xmlns:a16="http://schemas.microsoft.com/office/drawing/2014/main" id="{050D64AB-07F3-C045-8955-FA4F364C8470}"/>
              </a:ext>
            </a:extLst>
          </p:cNvPr>
          <p:cNvGraphicFramePr/>
          <p:nvPr>
            <p:extLst>
              <p:ext uri="{D42A27DB-BD31-4B8C-83A1-F6EECF244321}">
                <p14:modId xmlns:p14="http://schemas.microsoft.com/office/powerpoint/2010/main" val="3239374106"/>
              </p:ext>
            </p:extLst>
          </p:nvPr>
        </p:nvGraphicFramePr>
        <p:xfrm>
          <a:off x="6059734" y="1492752"/>
          <a:ext cx="3590906" cy="4008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a 11">
            <a:extLst>
              <a:ext uri="{FF2B5EF4-FFF2-40B4-BE49-F238E27FC236}">
                <a16:creationId xmlns:a16="http://schemas.microsoft.com/office/drawing/2014/main" id="{E603C2F6-09B9-BF0A-EB36-BB11230081D2}"/>
              </a:ext>
            </a:extLst>
          </p:cNvPr>
          <p:cNvGraphicFramePr>
            <a:graphicFrameLocks noGrp="1"/>
          </p:cNvGraphicFramePr>
          <p:nvPr>
            <p:extLst>
              <p:ext uri="{D42A27DB-BD31-4B8C-83A1-F6EECF244321}">
                <p14:modId xmlns:p14="http://schemas.microsoft.com/office/powerpoint/2010/main" val="775884569"/>
              </p:ext>
            </p:extLst>
          </p:nvPr>
        </p:nvGraphicFramePr>
        <p:xfrm>
          <a:off x="6059734" y="1250053"/>
          <a:ext cx="1583157" cy="322525"/>
        </p:xfrm>
        <a:graphic>
          <a:graphicData uri="http://schemas.openxmlformats.org/drawingml/2006/table">
            <a:tbl>
              <a:tblPr firstRow="1" bandRow="1"/>
              <a:tblGrid>
                <a:gridCol w="1583157">
                  <a:extLst>
                    <a:ext uri="{9D8B030D-6E8A-4147-A177-3AD203B41FA5}">
                      <a16:colId xmlns:a16="http://schemas.microsoft.com/office/drawing/2014/main" val="1566861337"/>
                    </a:ext>
                  </a:extLst>
                </a:gridCol>
              </a:tblGrid>
              <a:tr h="322525">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pSp>
        <p:nvGrpSpPr>
          <p:cNvPr id="133" name="Grupo 132">
            <a:extLst>
              <a:ext uri="{FF2B5EF4-FFF2-40B4-BE49-F238E27FC236}">
                <a16:creationId xmlns:a16="http://schemas.microsoft.com/office/drawing/2014/main" id="{6EB7E92A-551C-C1A4-3E18-89F0CF018FAE}"/>
              </a:ext>
            </a:extLst>
          </p:cNvPr>
          <p:cNvGrpSpPr/>
          <p:nvPr/>
        </p:nvGrpSpPr>
        <p:grpSpPr>
          <a:xfrm>
            <a:off x="7071430" y="3160173"/>
            <a:ext cx="555054" cy="276999"/>
            <a:chOff x="11868272" y="4093189"/>
            <a:chExt cx="641254" cy="328687"/>
          </a:xfrm>
        </p:grpSpPr>
        <p:grpSp>
          <p:nvGrpSpPr>
            <p:cNvPr id="134" name="Grupo 133">
              <a:extLst>
                <a:ext uri="{FF2B5EF4-FFF2-40B4-BE49-F238E27FC236}">
                  <a16:creationId xmlns:a16="http://schemas.microsoft.com/office/drawing/2014/main" id="{F06DD501-79D4-C316-A36A-023CE0058400}"/>
                </a:ext>
              </a:extLst>
            </p:cNvPr>
            <p:cNvGrpSpPr/>
            <p:nvPr/>
          </p:nvGrpSpPr>
          <p:grpSpPr>
            <a:xfrm>
              <a:off x="11868272" y="4183754"/>
              <a:ext cx="216000" cy="180000"/>
              <a:chOff x="10974076" y="3320651"/>
              <a:chExt cx="1996322" cy="1830879"/>
            </a:xfrm>
          </p:grpSpPr>
          <p:sp>
            <p:nvSpPr>
              <p:cNvPr id="137" name="Triángulo isósceles 136">
                <a:extLst>
                  <a:ext uri="{FF2B5EF4-FFF2-40B4-BE49-F238E27FC236}">
                    <a16:creationId xmlns:a16="http://schemas.microsoft.com/office/drawing/2014/main" id="{7E984511-CC04-E2A8-68C2-494F0259435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38" name="Trapecio 137">
                <a:extLst>
                  <a:ext uri="{FF2B5EF4-FFF2-40B4-BE49-F238E27FC236}">
                    <a16:creationId xmlns:a16="http://schemas.microsoft.com/office/drawing/2014/main" id="{7C521F01-A8C4-EF1E-619D-D5BD2D9275F9}"/>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35" name="CuadroTexto 134">
              <a:extLst>
                <a:ext uri="{FF2B5EF4-FFF2-40B4-BE49-F238E27FC236}">
                  <a16:creationId xmlns:a16="http://schemas.microsoft.com/office/drawing/2014/main" id="{77365FAE-6E6F-1F67-5E04-A99E446B33B9}"/>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27%</a:t>
              </a:r>
            </a:p>
          </p:txBody>
        </p:sp>
      </p:grpSp>
      <p:grpSp>
        <p:nvGrpSpPr>
          <p:cNvPr id="139" name="Grupo 138">
            <a:extLst>
              <a:ext uri="{FF2B5EF4-FFF2-40B4-BE49-F238E27FC236}">
                <a16:creationId xmlns:a16="http://schemas.microsoft.com/office/drawing/2014/main" id="{736FB126-9FF4-8C91-45B9-1E41E4E44667}"/>
              </a:ext>
            </a:extLst>
          </p:cNvPr>
          <p:cNvGrpSpPr/>
          <p:nvPr/>
        </p:nvGrpSpPr>
        <p:grpSpPr>
          <a:xfrm>
            <a:off x="7459698" y="2365438"/>
            <a:ext cx="621133" cy="276999"/>
            <a:chOff x="11865538" y="5443508"/>
            <a:chExt cx="717595" cy="328688"/>
          </a:xfrm>
        </p:grpSpPr>
        <p:pic>
          <p:nvPicPr>
            <p:cNvPr id="140" name="Picture 36" descr="bosque">
              <a:extLst>
                <a:ext uri="{FF2B5EF4-FFF2-40B4-BE49-F238E27FC236}">
                  <a16:creationId xmlns:a16="http://schemas.microsoft.com/office/drawing/2014/main" id="{88D2C4D2-173E-5F08-24A7-6E77BC0132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41" name="CuadroTexto 140">
              <a:extLst>
                <a:ext uri="{FF2B5EF4-FFF2-40B4-BE49-F238E27FC236}">
                  <a16:creationId xmlns:a16="http://schemas.microsoft.com/office/drawing/2014/main" id="{E8407515-6CD7-11E7-F970-DAD3A99BC26D}"/>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32%</a:t>
              </a:r>
            </a:p>
          </p:txBody>
        </p:sp>
      </p:grpSp>
      <p:sp>
        <p:nvSpPr>
          <p:cNvPr id="27" name="CuadroTexto 26">
            <a:extLst>
              <a:ext uri="{FF2B5EF4-FFF2-40B4-BE49-F238E27FC236}">
                <a16:creationId xmlns:a16="http://schemas.microsoft.com/office/drawing/2014/main" id="{304CB462-F6B9-139A-3FC4-9DDA08D77156}"/>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un vuelo a Alemania eligieron viajar a Los Cabos </a:t>
            </a:r>
            <a:r>
              <a:rPr lang="es-ES" sz="1600" dirty="0">
                <a:solidFill>
                  <a:srgbClr val="000000"/>
                </a:solidFill>
                <a:latin typeface="Trebuchet MS"/>
                <a:cs typeface="Calibri"/>
              </a:rPr>
              <a:t>principalmente </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por sus playas y paisajes</a:t>
            </a:r>
            <a:r>
              <a:rPr lang="es-ES" sz="1600" dirty="0">
                <a:solidFill>
                  <a:srgbClr val="000000"/>
                </a:solidFill>
                <a:latin typeface="Trebuchet MS"/>
                <a:cs typeface="Calibri"/>
              </a:rPr>
              <a:t>; no obstante, un importante porcentaje también mencionó haber seleccionado el lugar por el clima, actividades disponibles o visitar a familiares y amigos, destacando en esta última a quienes realizaron otras actividades.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32" name="Rectángulo 31">
            <a:extLst>
              <a:ext uri="{FF2B5EF4-FFF2-40B4-BE49-F238E27FC236}">
                <a16:creationId xmlns:a16="http://schemas.microsoft.com/office/drawing/2014/main" id="{DAB1312D-3CDC-5F98-A0BA-8C7917AEA03E}"/>
              </a:ext>
            </a:extLst>
          </p:cNvPr>
          <p:cNvSpPr/>
          <p:nvPr/>
        </p:nvSpPr>
        <p:spPr>
          <a:xfrm>
            <a:off x="67183" y="5681724"/>
            <a:ext cx="7559301"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P6. </a:t>
            </a:r>
            <a:r>
              <a:rPr lang="es-ES" sz="1100" dirty="0">
                <a:solidFill>
                  <a:srgbClr val="414141"/>
                </a:solidFill>
                <a:latin typeface="Trebuchet MS" panose="020B0603020202020204" pitchFamily="34" charset="0"/>
              </a:rPr>
              <a:t>De las siguientes opciones, ¿Cuáles fueron los motivos para seleccionar Los Cabos para realizar su viaje? </a:t>
            </a:r>
            <a:endParaRPr lang="es-MX" sz="1100" dirty="0">
              <a:solidFill>
                <a:srgbClr val="414141"/>
              </a:solidFill>
              <a:latin typeface="Trebuchet MS" panose="020B0603020202020204" pitchFamily="34" charset="0"/>
            </a:endParaRPr>
          </a:p>
        </p:txBody>
      </p:sp>
      <p:sp>
        <p:nvSpPr>
          <p:cNvPr id="3" name="CuadroTexto 2">
            <a:extLst>
              <a:ext uri="{FF2B5EF4-FFF2-40B4-BE49-F238E27FC236}">
                <a16:creationId xmlns:a16="http://schemas.microsoft.com/office/drawing/2014/main" id="{B482A6E6-4B63-A5AA-7857-C7B67EAAC6E4}"/>
              </a:ext>
            </a:extLst>
          </p:cNvPr>
          <p:cNvSpPr txBox="1"/>
          <p:nvPr/>
        </p:nvSpPr>
        <p:spPr>
          <a:xfrm>
            <a:off x="7459698" y="5305172"/>
            <a:ext cx="4638013" cy="261610"/>
          </a:xfrm>
          <a:prstGeom prst="rect">
            <a:avLst/>
          </a:prstGeom>
          <a:noFill/>
        </p:spPr>
        <p:txBody>
          <a:bodyPr wrap="square" rtlCol="0">
            <a:spAutoFit/>
          </a:bodyPr>
          <a:lstStyle/>
          <a:p>
            <a:pPr algn="r"/>
            <a:r>
              <a:rPr lang="es-MX" sz="1100">
                <a:solidFill>
                  <a:schemeClr val="bg2">
                    <a:lumMod val="50000"/>
                  </a:schemeClr>
                </a:solidFill>
                <a:latin typeface="Trebuchet MS" panose="020B0603020202020204" pitchFamily="34" charset="0"/>
              </a:rPr>
              <a:t>Se eliminó esta pregunta para otros origines desde febrero 2024.</a:t>
            </a:r>
          </a:p>
        </p:txBody>
      </p:sp>
      <p:pic>
        <p:nvPicPr>
          <p:cNvPr id="5" name="Imagen 4" descr="Una caricatura de una persona&#10;&#10;El contenido generado por IA puede ser incorrecto.">
            <a:extLst>
              <a:ext uri="{FF2B5EF4-FFF2-40B4-BE49-F238E27FC236}">
                <a16:creationId xmlns:a16="http://schemas.microsoft.com/office/drawing/2014/main" id="{5A72308A-F397-2E2E-1D73-3ECC0671EA12}"/>
              </a:ext>
            </a:extLst>
          </p:cNvPr>
          <p:cNvPicPr>
            <a:picLocks noChangeAspect="1"/>
          </p:cNvPicPr>
          <p:nvPr/>
        </p:nvPicPr>
        <p:blipFill>
          <a:blip r:embed="rId5"/>
          <a:stretch>
            <a:fillRect/>
          </a:stretch>
        </p:blipFill>
        <p:spPr>
          <a:xfrm>
            <a:off x="755130" y="3715895"/>
            <a:ext cx="2142816" cy="1856025"/>
          </a:xfrm>
          <a:prstGeom prst="rect">
            <a:avLst/>
          </a:prstGeom>
        </p:spPr>
      </p:pic>
      <p:grpSp>
        <p:nvGrpSpPr>
          <p:cNvPr id="2" name="Grupo 1">
            <a:extLst>
              <a:ext uri="{FF2B5EF4-FFF2-40B4-BE49-F238E27FC236}">
                <a16:creationId xmlns:a16="http://schemas.microsoft.com/office/drawing/2014/main" id="{179FE3D8-67C8-9470-E1B5-3B38A77D9E44}"/>
              </a:ext>
            </a:extLst>
          </p:cNvPr>
          <p:cNvGrpSpPr/>
          <p:nvPr/>
        </p:nvGrpSpPr>
        <p:grpSpPr>
          <a:xfrm>
            <a:off x="9434170" y="5763724"/>
            <a:ext cx="1155871" cy="276999"/>
            <a:chOff x="11865538" y="5459703"/>
            <a:chExt cx="1155871" cy="276999"/>
          </a:xfrm>
        </p:grpSpPr>
        <p:pic>
          <p:nvPicPr>
            <p:cNvPr id="4" name="Picture 36" descr="bosque">
              <a:extLst>
                <a:ext uri="{FF2B5EF4-FFF2-40B4-BE49-F238E27FC236}">
                  <a16:creationId xmlns:a16="http://schemas.microsoft.com/office/drawing/2014/main" id="{FF5CF078-1FC0-DF25-CE03-710EB6685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AE2617E-D927-5BFC-1830-F4E3BAA22EBE}"/>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10" name="Grupo 9">
            <a:extLst>
              <a:ext uri="{FF2B5EF4-FFF2-40B4-BE49-F238E27FC236}">
                <a16:creationId xmlns:a16="http://schemas.microsoft.com/office/drawing/2014/main" id="{2D583FC1-BF6E-946C-C139-E9B5EF2813DA}"/>
              </a:ext>
            </a:extLst>
          </p:cNvPr>
          <p:cNvGrpSpPr/>
          <p:nvPr/>
        </p:nvGrpSpPr>
        <p:grpSpPr>
          <a:xfrm>
            <a:off x="10593256" y="5763724"/>
            <a:ext cx="1531560" cy="276999"/>
            <a:chOff x="11905504" y="5819466"/>
            <a:chExt cx="1531560" cy="276999"/>
          </a:xfrm>
        </p:grpSpPr>
        <p:pic>
          <p:nvPicPr>
            <p:cNvPr id="11" name="Picture 44" descr="Lista de tareas">
              <a:extLst>
                <a:ext uri="{FF2B5EF4-FFF2-40B4-BE49-F238E27FC236}">
                  <a16:creationId xmlns:a16="http://schemas.microsoft.com/office/drawing/2014/main" id="{9C8F0B0F-D0D3-C7C3-DB89-C630DA5C5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0F6A024F-E3AA-402D-10C6-AEF42E4691C2}"/>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15" name="Grupo 14">
            <a:extLst>
              <a:ext uri="{FF2B5EF4-FFF2-40B4-BE49-F238E27FC236}">
                <a16:creationId xmlns:a16="http://schemas.microsoft.com/office/drawing/2014/main" id="{1C2345C5-6D47-8ED5-549B-40177F4C6827}"/>
              </a:ext>
            </a:extLst>
          </p:cNvPr>
          <p:cNvGrpSpPr/>
          <p:nvPr/>
        </p:nvGrpSpPr>
        <p:grpSpPr>
          <a:xfrm>
            <a:off x="7287327" y="2764419"/>
            <a:ext cx="560590" cy="276999"/>
            <a:chOff x="11905504" y="5787076"/>
            <a:chExt cx="647652" cy="328687"/>
          </a:xfrm>
        </p:grpSpPr>
        <p:pic>
          <p:nvPicPr>
            <p:cNvPr id="16" name="Picture 44" descr="Lista de tareas">
              <a:extLst>
                <a:ext uri="{FF2B5EF4-FFF2-40B4-BE49-F238E27FC236}">
                  <a16:creationId xmlns:a16="http://schemas.microsoft.com/office/drawing/2014/main" id="{05CA4DD1-8C2D-02F7-3052-591BE418D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6DA01265-4CC2-3220-6CA7-B5236D5C2AC9}"/>
                </a:ext>
              </a:extLst>
            </p:cNvPr>
            <p:cNvSpPr txBox="1"/>
            <p:nvPr/>
          </p:nvSpPr>
          <p:spPr>
            <a:xfrm>
              <a:off x="12047202" y="5787076"/>
              <a:ext cx="505954"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35%</a:t>
              </a:r>
            </a:p>
          </p:txBody>
        </p:sp>
      </p:grpSp>
    </p:spTree>
    <p:extLst>
      <p:ext uri="{BB962C8B-B14F-4D97-AF65-F5344CB8AC3E}">
        <p14:creationId xmlns:p14="http://schemas.microsoft.com/office/powerpoint/2010/main" val="258909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3A2BA326-1F68-7C41-B018-23712E01D4D0}"/>
              </a:ext>
            </a:extLst>
          </p:cNvPr>
          <p:cNvGraphicFramePr>
            <a:graphicFrameLocks noGrp="1"/>
          </p:cNvGraphicFramePr>
          <p:nvPr>
            <p:extLst>
              <p:ext uri="{D42A27DB-BD31-4B8C-83A1-F6EECF244321}">
                <p14:modId xmlns:p14="http://schemas.microsoft.com/office/powerpoint/2010/main" val="2108914796"/>
              </p:ext>
            </p:extLst>
          </p:nvPr>
        </p:nvGraphicFramePr>
        <p:xfrm>
          <a:off x="2280073" y="2166765"/>
          <a:ext cx="3033607" cy="2760562"/>
        </p:xfrm>
        <a:graphic>
          <a:graphicData uri="http://schemas.openxmlformats.org/drawingml/2006/table">
            <a:tbl>
              <a:tblPr>
                <a:tableStyleId>{5C22544A-7EE6-4342-B048-85BDC9FD1C3A}</a:tableStyleId>
              </a:tblPr>
              <a:tblGrid>
                <a:gridCol w="3033607">
                  <a:extLst>
                    <a:ext uri="{9D8B030D-6E8A-4147-A177-3AD203B41FA5}">
                      <a16:colId xmlns:a16="http://schemas.microsoft.com/office/drawing/2014/main" val="372155872"/>
                    </a:ext>
                  </a:extLst>
                </a:gridCol>
              </a:tblGrid>
              <a:tr h="3457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Internet en general</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457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Recomendaciones de familiares y amigos</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390338"/>
                  </a:ext>
                </a:extLst>
              </a:tr>
              <a:tr h="3457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Agencia de viajes</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34010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Sitio de internet especializado en viajes</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064767"/>
                  </a:ext>
                </a:extLst>
              </a:tr>
              <a:tr h="3457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595959"/>
                          </a:solidFill>
                          <a:effectLst/>
                          <a:latin typeface="Trebuchet MS" panose="020B0603020202020204" pitchFamily="34" charset="0"/>
                          <a:ea typeface="+mn-ea"/>
                          <a:cs typeface="+mn-cs"/>
                        </a:rPr>
                        <a:t>Sitio del gobierno en internet</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352728"/>
                  </a:ext>
                </a:extLst>
              </a:tr>
              <a:tr h="34578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Invitación a conocer tiempo compartido, club, o propiedad vacacional</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3316924"/>
                  </a:ext>
                </a:extLst>
              </a:tr>
              <a:tr h="345780">
                <a:tc>
                  <a:txBody>
                    <a:bodyPr/>
                    <a:lstStyle/>
                    <a:p>
                      <a:pPr algn="r" fontAlgn="b"/>
                      <a:r>
                        <a:rPr lang="es-MX" sz="1100" b="0" i="0" u="none" strike="noStrike" kern="1200">
                          <a:solidFill>
                            <a:srgbClr val="595959"/>
                          </a:solidFill>
                          <a:effectLst/>
                          <a:latin typeface="Trebuchet MS" panose="020B0603020202020204" pitchFamily="34" charset="0"/>
                          <a:ea typeface="+mn-ea"/>
                          <a:cs typeface="+mn-cs"/>
                        </a:rPr>
                        <a:t>Otro</a:t>
                      </a:r>
                    </a:p>
                  </a:txBody>
                  <a:tcPr marL="7620" marR="7620" marT="7620"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345780">
                <a:tc>
                  <a:txBody>
                    <a:bodyPr/>
                    <a:lstStyle/>
                    <a:p>
                      <a:pPr algn="r" fontAlgn="b"/>
                      <a:r>
                        <a:rPr lang="es-MX" sz="1100" b="0" i="0" u="none" strike="noStrike" kern="1200" dirty="0">
                          <a:solidFill>
                            <a:srgbClr val="595959"/>
                          </a:solidFill>
                          <a:effectLst/>
                          <a:latin typeface="Trebuchet MS" panose="020B0603020202020204" pitchFamily="34" charset="0"/>
                          <a:ea typeface="+mn-ea"/>
                          <a:cs typeface="+mn-cs"/>
                        </a:rPr>
                        <a:t>Ninguna</a:t>
                      </a:r>
                    </a:p>
                  </a:txBody>
                  <a:tcPr marL="7620" marR="7620" marT="7620"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754071"/>
                  </a:ext>
                </a:extLst>
              </a:tr>
            </a:tbl>
          </a:graphicData>
        </a:graphic>
      </p:graphicFrame>
      <p:sp>
        <p:nvSpPr>
          <p:cNvPr id="136" name="CuadroTexto 31">
            <a:extLst>
              <a:ext uri="{FF2B5EF4-FFF2-40B4-BE49-F238E27FC236}">
                <a16:creationId xmlns:a16="http://schemas.microsoft.com/office/drawing/2014/main" id="{52C10FC8-5555-41EA-B5C4-C7DA3B9B3408}"/>
              </a:ext>
            </a:extLst>
          </p:cNvPr>
          <p:cNvSpPr txBox="1"/>
          <p:nvPr/>
        </p:nvSpPr>
        <p:spPr>
          <a:xfrm>
            <a:off x="574485" y="24739"/>
            <a:ext cx="9061883"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Fuentes de información: planeación</a:t>
            </a:r>
          </a:p>
        </p:txBody>
      </p:sp>
      <p:graphicFrame>
        <p:nvGraphicFramePr>
          <p:cNvPr id="18" name="Gráfico 17">
            <a:extLst>
              <a:ext uri="{FF2B5EF4-FFF2-40B4-BE49-F238E27FC236}">
                <a16:creationId xmlns:a16="http://schemas.microsoft.com/office/drawing/2014/main" id="{83AAC6EF-1A85-AE43-9531-B2FD9A3CA609}"/>
              </a:ext>
            </a:extLst>
          </p:cNvPr>
          <p:cNvGraphicFramePr/>
          <p:nvPr>
            <p:extLst>
              <p:ext uri="{D42A27DB-BD31-4B8C-83A1-F6EECF244321}">
                <p14:modId xmlns:p14="http://schemas.microsoft.com/office/powerpoint/2010/main" val="3334869321"/>
              </p:ext>
            </p:extLst>
          </p:nvPr>
        </p:nvGraphicFramePr>
        <p:xfrm>
          <a:off x="5458302" y="2166766"/>
          <a:ext cx="1656000" cy="2760562"/>
        </p:xfrm>
        <a:graphic>
          <a:graphicData uri="http://schemas.openxmlformats.org/drawingml/2006/chart">
            <c:chart xmlns:c="http://schemas.openxmlformats.org/drawingml/2006/chart" xmlns:r="http://schemas.openxmlformats.org/officeDocument/2006/relationships" r:id="rId2"/>
          </a:graphicData>
        </a:graphic>
      </p:graphicFrame>
      <p:sp>
        <p:nvSpPr>
          <p:cNvPr id="47" name="CuadroTexto 46">
            <a:extLst>
              <a:ext uri="{FF2B5EF4-FFF2-40B4-BE49-F238E27FC236}">
                <a16:creationId xmlns:a16="http://schemas.microsoft.com/office/drawing/2014/main" id="{53B92CB3-D17F-D848-9D80-373C65B85929}"/>
              </a:ext>
            </a:extLst>
          </p:cNvPr>
          <p:cNvSpPr txBox="1"/>
          <p:nvPr/>
        </p:nvSpPr>
        <p:spPr>
          <a:xfrm>
            <a:off x="4198434" y="4892475"/>
            <a:ext cx="1711082" cy="253916"/>
          </a:xfrm>
          <a:prstGeom prst="rect">
            <a:avLst/>
          </a:prstGeom>
          <a:noFill/>
        </p:spPr>
        <p:txBody>
          <a:bodyPr wrap="square" rtlCol="0">
            <a:spAutoFit/>
          </a:bodyPr>
          <a:lstStyle/>
          <a:p>
            <a:pPr algn="r"/>
            <a:r>
              <a:rPr lang="es-MX" sz="1050" i="1">
                <a:solidFill>
                  <a:schemeClr val="tx1">
                    <a:lumMod val="75000"/>
                    <a:lumOff val="25000"/>
                  </a:schemeClr>
                </a:solidFill>
                <a:latin typeface="Trebuchet MS" panose="020B0603020202020204" pitchFamily="34" charset="0"/>
              </a:rPr>
              <a:t>Multiplicidad:     1.31</a:t>
            </a:r>
          </a:p>
        </p:txBody>
      </p:sp>
      <p:sp>
        <p:nvSpPr>
          <p:cNvPr id="48" name="CuadroTexto 47">
            <a:extLst>
              <a:ext uri="{FF2B5EF4-FFF2-40B4-BE49-F238E27FC236}">
                <a16:creationId xmlns:a16="http://schemas.microsoft.com/office/drawing/2014/main" id="{41F65412-84D4-F54B-A929-69E9C8221059}"/>
              </a:ext>
            </a:extLst>
          </p:cNvPr>
          <p:cNvSpPr txBox="1"/>
          <p:nvPr/>
        </p:nvSpPr>
        <p:spPr>
          <a:xfrm>
            <a:off x="8508349" y="4888249"/>
            <a:ext cx="530947" cy="253916"/>
          </a:xfrm>
          <a:prstGeom prst="rect">
            <a:avLst/>
          </a:prstGeom>
          <a:noFill/>
        </p:spPr>
        <p:txBody>
          <a:bodyPr wrap="square" rtlCol="0">
            <a:spAutoFit/>
          </a:bodyPr>
          <a:lstStyle/>
          <a:p>
            <a:pPr algn="ctr"/>
            <a:r>
              <a:rPr lang="es-MX" sz="1050" i="1">
                <a:solidFill>
                  <a:schemeClr val="tx1">
                    <a:lumMod val="75000"/>
                    <a:lumOff val="25000"/>
                  </a:schemeClr>
                </a:solidFill>
                <a:latin typeface="Trebuchet MS" panose="020B0603020202020204" pitchFamily="34" charset="0"/>
              </a:rPr>
              <a:t>1.19</a:t>
            </a:r>
          </a:p>
        </p:txBody>
      </p:sp>
      <p:graphicFrame>
        <p:nvGraphicFramePr>
          <p:cNvPr id="22" name="Gráfico 21">
            <a:extLst>
              <a:ext uri="{FF2B5EF4-FFF2-40B4-BE49-F238E27FC236}">
                <a16:creationId xmlns:a16="http://schemas.microsoft.com/office/drawing/2014/main" id="{E5ABFDEA-D686-4367-96E8-407D604BD657}"/>
              </a:ext>
            </a:extLst>
          </p:cNvPr>
          <p:cNvGraphicFramePr/>
          <p:nvPr>
            <p:extLst>
              <p:ext uri="{D42A27DB-BD31-4B8C-83A1-F6EECF244321}">
                <p14:modId xmlns:p14="http://schemas.microsoft.com/office/powerpoint/2010/main" val="3953078732"/>
              </p:ext>
            </p:extLst>
          </p:nvPr>
        </p:nvGraphicFramePr>
        <p:xfrm>
          <a:off x="8324431" y="2162540"/>
          <a:ext cx="1656000" cy="2760562"/>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DDBFAD5A-5E23-F743-8791-EC74DC9C4C8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1133" y="4237484"/>
            <a:ext cx="1639634" cy="1225176"/>
          </a:xfrm>
          <a:prstGeom prst="rect">
            <a:avLst/>
          </a:prstGeom>
        </p:spPr>
      </p:pic>
      <p:sp>
        <p:nvSpPr>
          <p:cNvPr id="25" name="CuadroTexto 24">
            <a:extLst>
              <a:ext uri="{FF2B5EF4-FFF2-40B4-BE49-F238E27FC236}">
                <a16:creationId xmlns:a16="http://schemas.microsoft.com/office/drawing/2014/main" id="{58303B1E-111F-94D1-5A77-44F059D9CA28}"/>
              </a:ext>
            </a:extLst>
          </p:cNvPr>
          <p:cNvSpPr txBox="1"/>
          <p:nvPr/>
        </p:nvSpPr>
        <p:spPr>
          <a:xfrm>
            <a:off x="6592110" y="2207631"/>
            <a:ext cx="263214"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aphicFrame>
        <p:nvGraphicFramePr>
          <p:cNvPr id="29" name="Tabla 28">
            <a:extLst>
              <a:ext uri="{FF2B5EF4-FFF2-40B4-BE49-F238E27FC236}">
                <a16:creationId xmlns:a16="http://schemas.microsoft.com/office/drawing/2014/main" id="{375839E9-533C-8963-C960-F597A2DA52EC}"/>
              </a:ext>
            </a:extLst>
          </p:cNvPr>
          <p:cNvGraphicFramePr>
            <a:graphicFrameLocks noGrp="1"/>
          </p:cNvGraphicFramePr>
          <p:nvPr>
            <p:extLst>
              <p:ext uri="{D42A27DB-BD31-4B8C-83A1-F6EECF244321}">
                <p14:modId xmlns:p14="http://schemas.microsoft.com/office/powerpoint/2010/main" val="1918289710"/>
              </p:ext>
            </p:extLst>
          </p:nvPr>
        </p:nvGraphicFramePr>
        <p:xfrm>
          <a:off x="5419567" y="1670807"/>
          <a:ext cx="4798385" cy="524979"/>
        </p:xfrm>
        <a:graphic>
          <a:graphicData uri="http://schemas.openxmlformats.org/drawingml/2006/table">
            <a:tbl>
              <a:tblPr firstRow="1" bandRow="1"/>
              <a:tblGrid>
                <a:gridCol w="2016972">
                  <a:extLst>
                    <a:ext uri="{9D8B030D-6E8A-4147-A177-3AD203B41FA5}">
                      <a16:colId xmlns:a16="http://schemas.microsoft.com/office/drawing/2014/main" val="1566861337"/>
                    </a:ext>
                  </a:extLst>
                </a:gridCol>
                <a:gridCol w="2781413">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40" name="CuadroTexto 39">
            <a:extLst>
              <a:ext uri="{FF2B5EF4-FFF2-40B4-BE49-F238E27FC236}">
                <a16:creationId xmlns:a16="http://schemas.microsoft.com/office/drawing/2014/main" id="{F5324854-36A4-B828-6E63-A6997025962F}"/>
              </a:ext>
            </a:extLst>
          </p:cNvPr>
          <p:cNvSpPr txBox="1"/>
          <p:nvPr/>
        </p:nvSpPr>
        <p:spPr>
          <a:xfrm>
            <a:off x="8610390" y="3942887"/>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41" name="CuadroTexto 40">
            <a:extLst>
              <a:ext uri="{FF2B5EF4-FFF2-40B4-BE49-F238E27FC236}">
                <a16:creationId xmlns:a16="http://schemas.microsoft.com/office/drawing/2014/main" id="{7DC4A72B-AF90-ADFC-4FDB-BFB3AC91108D}"/>
              </a:ext>
            </a:extLst>
          </p:cNvPr>
          <p:cNvSpPr txBox="1"/>
          <p:nvPr/>
        </p:nvSpPr>
        <p:spPr>
          <a:xfrm>
            <a:off x="6085943" y="2897630"/>
            <a:ext cx="26161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B</a:t>
            </a:r>
          </a:p>
        </p:txBody>
      </p:sp>
      <p:sp>
        <p:nvSpPr>
          <p:cNvPr id="43" name="CuadroTexto 42">
            <a:extLst>
              <a:ext uri="{FF2B5EF4-FFF2-40B4-BE49-F238E27FC236}">
                <a16:creationId xmlns:a16="http://schemas.microsoft.com/office/drawing/2014/main" id="{BF3F233D-7C3A-803D-3602-E0C343506A64}"/>
              </a:ext>
            </a:extLst>
          </p:cNvPr>
          <p:cNvSpPr txBox="1"/>
          <p:nvPr/>
        </p:nvSpPr>
        <p:spPr>
          <a:xfrm>
            <a:off x="5721736" y="3590954"/>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50" name="CuadroTexto 49">
            <a:extLst>
              <a:ext uri="{FF2B5EF4-FFF2-40B4-BE49-F238E27FC236}">
                <a16:creationId xmlns:a16="http://schemas.microsoft.com/office/drawing/2014/main" id="{49B08F92-D7B3-C817-0080-82C62CBAA5F4}"/>
              </a:ext>
            </a:extLst>
          </p:cNvPr>
          <p:cNvSpPr txBox="1"/>
          <p:nvPr/>
        </p:nvSpPr>
        <p:spPr>
          <a:xfrm>
            <a:off x="8698127" y="4633904"/>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2" name="Rectángulo: esquinas redondeadas 32">
            <a:extLst>
              <a:ext uri="{FF2B5EF4-FFF2-40B4-BE49-F238E27FC236}">
                <a16:creationId xmlns:a16="http://schemas.microsoft.com/office/drawing/2014/main" id="{4B211764-AA9C-87E4-78DA-50DED3F29400}"/>
              </a:ext>
            </a:extLst>
          </p:cNvPr>
          <p:cNvSpPr/>
          <p:nvPr/>
        </p:nvSpPr>
        <p:spPr>
          <a:xfrm rot="5400000">
            <a:off x="4707029" y="2452856"/>
            <a:ext cx="3394766" cy="2080621"/>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7C9FCF3D-E302-CAA6-09C6-8AEC45D02923}"/>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5" name="CuadroTexto 4">
            <a:extLst>
              <a:ext uri="{FF2B5EF4-FFF2-40B4-BE49-F238E27FC236}">
                <a16:creationId xmlns:a16="http://schemas.microsoft.com/office/drawing/2014/main" id="{F05EAC62-D9F4-A959-A9AB-A2CE29FC6EAF}"/>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El internet en general es a donde más turistas recurren para planear su viaje, principalmente entre aquellos que abordaron un vuelo a Alemania y que además realizaron actividades de naturaleza; este segmento también resalta por haber utilizado las agencias de viajes y los sitios de gobierno en internet, en contraste con los turistas de otros orígenes, quienes recurrieron a las invitaciones para conocer tiempos compartidos, clubes y propiedades vacacionales.</a:t>
            </a:r>
          </a:p>
        </p:txBody>
      </p:sp>
      <p:sp>
        <p:nvSpPr>
          <p:cNvPr id="15" name="Rectángulo 14">
            <a:extLst>
              <a:ext uri="{FF2B5EF4-FFF2-40B4-BE49-F238E27FC236}">
                <a16:creationId xmlns:a16="http://schemas.microsoft.com/office/drawing/2014/main" id="{A3B6FB2F-64A4-7373-EEB9-483212664CD9}"/>
              </a:ext>
            </a:extLst>
          </p:cNvPr>
          <p:cNvSpPr/>
          <p:nvPr/>
        </p:nvSpPr>
        <p:spPr>
          <a:xfrm>
            <a:off x="67183" y="5681724"/>
            <a:ext cx="9164366" cy="769441"/>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r>
              <a:rPr lang="es-ES" sz="1100">
                <a:solidFill>
                  <a:srgbClr val="414141"/>
                </a:solidFill>
                <a:latin typeface="Trebuchet MS" panose="020B0603020202020204" pitchFamily="34" charset="0"/>
                <a:ea typeface="Times New Roman" panose="02020603050405020304" pitchFamily="18" charset="0"/>
              </a:rPr>
              <a:t> </a:t>
            </a:r>
          </a:p>
          <a:p>
            <a:r>
              <a:rPr lang="es-ES" sz="1100">
                <a:solidFill>
                  <a:srgbClr val="414141"/>
                </a:solidFill>
                <a:latin typeface="Trebuchet MS" panose="020B0603020202020204" pitchFamily="34" charset="0"/>
                <a:ea typeface="Times New Roman" panose="02020603050405020304" pitchFamily="18" charset="0"/>
              </a:rPr>
              <a:t>P8. </a:t>
            </a:r>
            <a:r>
              <a:rPr lang="es-ES" sz="1100">
                <a:solidFill>
                  <a:srgbClr val="414141"/>
                </a:solidFill>
                <a:latin typeface="Trebuchet MS" panose="020B0603020202020204" pitchFamily="34" charset="0"/>
              </a:rPr>
              <a:t>De las siguientes opciones ¿Cuáles utilizó para planear y organizar su visita a Los Cabos y cuáles utilizó para comprar y confirmar su viaje?</a:t>
            </a:r>
            <a:r>
              <a:rPr lang="es-MX" sz="1100">
                <a:solidFill>
                  <a:srgbClr val="414141"/>
                </a:solidFill>
                <a:latin typeface="Trebuchet MS" panose="020B0603020202020204" pitchFamily="34" charset="0"/>
              </a:rPr>
              <a:t> </a:t>
            </a:r>
          </a:p>
          <a:p>
            <a:endParaRPr lang="es-MX" sz="1100">
              <a:solidFill>
                <a:srgbClr val="414141"/>
              </a:solidFill>
              <a:highlight>
                <a:srgbClr val="FFFF00"/>
              </a:highlight>
              <a:latin typeface="Trebuchet MS" panose="020B0603020202020204" pitchFamily="34" charset="0"/>
            </a:endParaRPr>
          </a:p>
        </p:txBody>
      </p:sp>
      <p:grpSp>
        <p:nvGrpSpPr>
          <p:cNvPr id="3" name="Grupo 2">
            <a:extLst>
              <a:ext uri="{FF2B5EF4-FFF2-40B4-BE49-F238E27FC236}">
                <a16:creationId xmlns:a16="http://schemas.microsoft.com/office/drawing/2014/main" id="{F67ED51C-CD39-4917-AEE0-6EC9285902AA}"/>
              </a:ext>
            </a:extLst>
          </p:cNvPr>
          <p:cNvGrpSpPr/>
          <p:nvPr/>
        </p:nvGrpSpPr>
        <p:grpSpPr>
          <a:xfrm>
            <a:off x="10959218" y="5665903"/>
            <a:ext cx="1155871" cy="276999"/>
            <a:chOff x="11865538" y="5459703"/>
            <a:chExt cx="1155871" cy="276999"/>
          </a:xfrm>
        </p:grpSpPr>
        <p:pic>
          <p:nvPicPr>
            <p:cNvPr id="8" name="Picture 36" descr="bosque">
              <a:extLst>
                <a:ext uri="{FF2B5EF4-FFF2-40B4-BE49-F238E27FC236}">
                  <a16:creationId xmlns:a16="http://schemas.microsoft.com/office/drawing/2014/main" id="{3C61E666-0114-0B4C-1D95-3DDD2512A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FCEBADA6-AEE3-9E89-AE90-32564BF83B18}"/>
                </a:ext>
              </a:extLst>
            </p:cNvPr>
            <p:cNvSpPr txBox="1"/>
            <p:nvPr/>
          </p:nvSpPr>
          <p:spPr>
            <a:xfrm>
              <a:off x="12092950" y="5459703"/>
              <a:ext cx="928459"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Naturaleza</a:t>
              </a:r>
            </a:p>
          </p:txBody>
        </p:sp>
      </p:grpSp>
      <p:grpSp>
        <p:nvGrpSpPr>
          <p:cNvPr id="10" name="Grupo 9">
            <a:extLst>
              <a:ext uri="{FF2B5EF4-FFF2-40B4-BE49-F238E27FC236}">
                <a16:creationId xmlns:a16="http://schemas.microsoft.com/office/drawing/2014/main" id="{B4032A2E-D4C4-6F95-4F6D-94E185278AFF}"/>
              </a:ext>
            </a:extLst>
          </p:cNvPr>
          <p:cNvGrpSpPr/>
          <p:nvPr/>
        </p:nvGrpSpPr>
        <p:grpSpPr>
          <a:xfrm>
            <a:off x="6803735" y="2195429"/>
            <a:ext cx="621133" cy="276999"/>
            <a:chOff x="11865538" y="5443508"/>
            <a:chExt cx="717595" cy="328688"/>
          </a:xfrm>
        </p:grpSpPr>
        <p:pic>
          <p:nvPicPr>
            <p:cNvPr id="11" name="Picture 36" descr="bosque">
              <a:extLst>
                <a:ext uri="{FF2B5EF4-FFF2-40B4-BE49-F238E27FC236}">
                  <a16:creationId xmlns:a16="http://schemas.microsoft.com/office/drawing/2014/main" id="{CD471FDD-4D0B-A374-1FE4-5A17EC13B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125C4A5B-A73E-4AFA-C1E1-3645F0A8E3E5}"/>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62%</a:t>
              </a:r>
            </a:p>
          </p:txBody>
        </p:sp>
      </p:grpSp>
    </p:spTree>
    <p:extLst>
      <p:ext uri="{BB962C8B-B14F-4D97-AF65-F5344CB8AC3E}">
        <p14:creationId xmlns:p14="http://schemas.microsoft.com/office/powerpoint/2010/main" val="232384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5" y="24739"/>
            <a:ext cx="9061883"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Fuentes de información: compara o reservación</a:t>
            </a:r>
          </a:p>
        </p:txBody>
      </p:sp>
      <p:graphicFrame>
        <p:nvGraphicFramePr>
          <p:cNvPr id="10" name="Tabla 9">
            <a:extLst>
              <a:ext uri="{FF2B5EF4-FFF2-40B4-BE49-F238E27FC236}">
                <a16:creationId xmlns:a16="http://schemas.microsoft.com/office/drawing/2014/main" id="{111D7AB0-2DD3-EF05-B623-9674A7045EFD}"/>
              </a:ext>
            </a:extLst>
          </p:cNvPr>
          <p:cNvGraphicFramePr>
            <a:graphicFrameLocks noGrp="1"/>
          </p:cNvGraphicFramePr>
          <p:nvPr>
            <p:extLst>
              <p:ext uri="{D42A27DB-BD31-4B8C-83A1-F6EECF244321}">
                <p14:modId xmlns:p14="http://schemas.microsoft.com/office/powerpoint/2010/main" val="1250755377"/>
              </p:ext>
            </p:extLst>
          </p:nvPr>
        </p:nvGraphicFramePr>
        <p:xfrm>
          <a:off x="1694555" y="2506509"/>
          <a:ext cx="3033607" cy="2938522"/>
        </p:xfrm>
        <a:graphic>
          <a:graphicData uri="http://schemas.openxmlformats.org/drawingml/2006/table">
            <a:tbl>
              <a:tblPr>
                <a:tableStyleId>{5C22544A-7EE6-4342-B048-85BDC9FD1C3A}</a:tableStyleId>
              </a:tblPr>
              <a:tblGrid>
                <a:gridCol w="3033607">
                  <a:extLst>
                    <a:ext uri="{9D8B030D-6E8A-4147-A177-3AD203B41FA5}">
                      <a16:colId xmlns:a16="http://schemas.microsoft.com/office/drawing/2014/main" val="372155872"/>
                    </a:ext>
                  </a:extLst>
                </a:gridCol>
              </a:tblGrid>
              <a:tr h="42077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595959"/>
                          </a:solidFill>
                          <a:effectLst/>
                          <a:latin typeface="Trebuchet MS" panose="020B0603020202020204" pitchFamily="34" charset="0"/>
                          <a:ea typeface="+mn-ea"/>
                          <a:cs typeface="+mn-cs"/>
                        </a:rPr>
                        <a:t>Internet en general</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42077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panose="020B0603020202020204" pitchFamily="34" charset="0"/>
                          <a:ea typeface="+mn-ea"/>
                          <a:cs typeface="+mn-cs"/>
                        </a:rPr>
                        <a:t>Agencia de viajes</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390338"/>
                  </a:ext>
                </a:extLst>
              </a:tr>
              <a:tr h="420776">
                <a:tc>
                  <a:txBody>
                    <a:bodyPr/>
                    <a:lstStyle/>
                    <a:p>
                      <a:pPr algn="r" fontAlgn="b"/>
                      <a:r>
                        <a:rPr lang="es-MX" sz="1100" b="0" i="0" u="none" strike="noStrike" kern="1200">
                          <a:solidFill>
                            <a:srgbClr val="595959"/>
                          </a:solidFill>
                          <a:effectLst/>
                          <a:latin typeface="Trebuchet MS" panose="020B0603020202020204" pitchFamily="34" charset="0"/>
                          <a:ea typeface="+mn-ea"/>
                          <a:cs typeface="+mn-cs"/>
                        </a:rPr>
                        <a:t>Sitio de internet especializado en viajes</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413866">
                <a:tc>
                  <a:txBody>
                    <a:bodyPr/>
                    <a:lstStyle/>
                    <a:p>
                      <a:pPr algn="r" fontAlgn="b"/>
                      <a:r>
                        <a:rPr lang="es-MX" sz="1100" b="0" i="0" u="none" strike="noStrike" kern="1200" dirty="0">
                          <a:solidFill>
                            <a:srgbClr val="595959"/>
                          </a:solidFill>
                          <a:effectLst/>
                          <a:latin typeface="Trebuchet MS" panose="020B0603020202020204" pitchFamily="34" charset="0"/>
                          <a:ea typeface="+mn-ea"/>
                          <a:cs typeface="+mn-cs"/>
                        </a:rPr>
                        <a:t>Invitación a conocer tiempo compartido, club o propiedad vacacional</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7064767"/>
                  </a:ext>
                </a:extLst>
              </a:tr>
              <a:tr h="420776">
                <a:tc>
                  <a:txBody>
                    <a:bodyPr/>
                    <a:lstStyle/>
                    <a:p>
                      <a:pPr algn="r" fontAlgn="b"/>
                      <a:r>
                        <a:rPr lang="es-MX" sz="1100" b="0" i="0" u="none" strike="noStrike" kern="1200">
                          <a:solidFill>
                            <a:srgbClr val="595959"/>
                          </a:solidFill>
                          <a:effectLst/>
                          <a:latin typeface="Trebuchet MS" panose="020B0603020202020204" pitchFamily="34" charset="0"/>
                          <a:ea typeface="+mn-ea"/>
                          <a:cs typeface="+mn-cs"/>
                        </a:rPr>
                        <a:t>Compañía de intercambio de tiempo compartido</a:t>
                      </a:r>
                    </a:p>
                  </a:txBody>
                  <a:tcPr marL="9525" marR="9525" marT="9525"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352728"/>
                  </a:ext>
                </a:extLst>
              </a:tr>
              <a:tr h="420776">
                <a:tc>
                  <a:txBody>
                    <a:bodyPr/>
                    <a:lstStyle/>
                    <a:p>
                      <a:pPr algn="r" fontAlgn="b"/>
                      <a:r>
                        <a:rPr lang="es-MX" sz="1100" b="0" i="0" u="none" strike="noStrike" kern="1200">
                          <a:solidFill>
                            <a:srgbClr val="595959"/>
                          </a:solidFill>
                          <a:effectLst/>
                          <a:latin typeface="Trebuchet MS" panose="020B0603020202020204" pitchFamily="34" charset="0"/>
                          <a:ea typeface="+mn-ea"/>
                          <a:cs typeface="+mn-cs"/>
                        </a:rPr>
                        <a:t>Otro</a:t>
                      </a:r>
                    </a:p>
                  </a:txBody>
                  <a:tcPr marL="7620" marR="7620" marT="7620"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420776">
                <a:tc>
                  <a:txBody>
                    <a:bodyPr/>
                    <a:lstStyle/>
                    <a:p>
                      <a:pPr algn="r" fontAlgn="b"/>
                      <a:r>
                        <a:rPr lang="es-MX" sz="1100" b="0" i="0" u="none" strike="noStrike" kern="1200" dirty="0">
                          <a:solidFill>
                            <a:srgbClr val="595959"/>
                          </a:solidFill>
                          <a:effectLst/>
                          <a:latin typeface="Trebuchet MS" panose="020B0603020202020204" pitchFamily="34" charset="0"/>
                          <a:ea typeface="+mn-ea"/>
                          <a:cs typeface="+mn-cs"/>
                        </a:rPr>
                        <a:t>Ninguna</a:t>
                      </a:r>
                    </a:p>
                  </a:txBody>
                  <a:tcPr marL="7620" marR="7620" marT="7620" marB="0" anchor="ctr">
                    <a:lnL w="12700" cmpd="sng">
                      <a:noFill/>
                    </a:lnL>
                    <a:lnR w="12700" cmpd="sng">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754071"/>
                  </a:ext>
                </a:extLst>
              </a:tr>
            </a:tbl>
          </a:graphicData>
        </a:graphic>
      </p:graphicFrame>
      <p:graphicFrame>
        <p:nvGraphicFramePr>
          <p:cNvPr id="12" name="Gráfico 11">
            <a:extLst>
              <a:ext uri="{FF2B5EF4-FFF2-40B4-BE49-F238E27FC236}">
                <a16:creationId xmlns:a16="http://schemas.microsoft.com/office/drawing/2014/main" id="{570775E6-6930-879E-C0E7-8FA7A2008053}"/>
              </a:ext>
            </a:extLst>
          </p:cNvPr>
          <p:cNvGraphicFramePr/>
          <p:nvPr>
            <p:extLst>
              <p:ext uri="{D42A27DB-BD31-4B8C-83A1-F6EECF244321}">
                <p14:modId xmlns:p14="http://schemas.microsoft.com/office/powerpoint/2010/main" val="2698514472"/>
              </p:ext>
            </p:extLst>
          </p:nvPr>
        </p:nvGraphicFramePr>
        <p:xfrm>
          <a:off x="4961265" y="2505421"/>
          <a:ext cx="1656000" cy="2960936"/>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a:extLst>
              <a:ext uri="{FF2B5EF4-FFF2-40B4-BE49-F238E27FC236}">
                <a16:creationId xmlns:a16="http://schemas.microsoft.com/office/drawing/2014/main" id="{82390C71-C0EA-0C8B-7F43-019F5DC9D4AA}"/>
              </a:ext>
            </a:extLst>
          </p:cNvPr>
          <p:cNvSpPr txBox="1"/>
          <p:nvPr/>
        </p:nvSpPr>
        <p:spPr>
          <a:xfrm>
            <a:off x="3574004" y="5397589"/>
            <a:ext cx="1711082" cy="253916"/>
          </a:xfrm>
          <a:prstGeom prst="rect">
            <a:avLst/>
          </a:prstGeom>
          <a:noFill/>
        </p:spPr>
        <p:txBody>
          <a:bodyPr wrap="square" rtlCol="0">
            <a:spAutoFit/>
          </a:bodyPr>
          <a:lstStyle/>
          <a:p>
            <a:pPr algn="r"/>
            <a:r>
              <a:rPr lang="es-MX" sz="1050" i="1">
                <a:solidFill>
                  <a:schemeClr val="tx1">
                    <a:lumMod val="75000"/>
                    <a:lumOff val="25000"/>
                  </a:schemeClr>
                </a:solidFill>
                <a:latin typeface="Trebuchet MS" panose="020B0603020202020204" pitchFamily="34" charset="0"/>
              </a:rPr>
              <a:t>Multiplicidad:     1.12</a:t>
            </a:r>
          </a:p>
        </p:txBody>
      </p:sp>
      <p:sp>
        <p:nvSpPr>
          <p:cNvPr id="15" name="CuadroTexto 14">
            <a:extLst>
              <a:ext uri="{FF2B5EF4-FFF2-40B4-BE49-F238E27FC236}">
                <a16:creationId xmlns:a16="http://schemas.microsoft.com/office/drawing/2014/main" id="{1715A9CE-4F3A-A8CF-B1AA-47FD82DCCD9A}"/>
              </a:ext>
            </a:extLst>
          </p:cNvPr>
          <p:cNvSpPr txBox="1"/>
          <p:nvPr/>
        </p:nvSpPr>
        <p:spPr>
          <a:xfrm>
            <a:off x="7674323" y="5426609"/>
            <a:ext cx="530947" cy="253916"/>
          </a:xfrm>
          <a:prstGeom prst="rect">
            <a:avLst/>
          </a:prstGeom>
          <a:noFill/>
        </p:spPr>
        <p:txBody>
          <a:bodyPr wrap="square" rtlCol="0">
            <a:spAutoFit/>
          </a:bodyPr>
          <a:lstStyle/>
          <a:p>
            <a:pPr algn="ctr"/>
            <a:r>
              <a:rPr lang="es-MX" sz="1050" i="1">
                <a:solidFill>
                  <a:schemeClr val="tx1">
                    <a:lumMod val="75000"/>
                    <a:lumOff val="25000"/>
                  </a:schemeClr>
                </a:solidFill>
                <a:latin typeface="Trebuchet MS" panose="020B0603020202020204" pitchFamily="34" charset="0"/>
              </a:rPr>
              <a:t>1.06</a:t>
            </a:r>
          </a:p>
        </p:txBody>
      </p:sp>
      <p:graphicFrame>
        <p:nvGraphicFramePr>
          <p:cNvPr id="19" name="Gráfico 18">
            <a:extLst>
              <a:ext uri="{FF2B5EF4-FFF2-40B4-BE49-F238E27FC236}">
                <a16:creationId xmlns:a16="http://schemas.microsoft.com/office/drawing/2014/main" id="{622A91FD-1B48-293C-2A39-E54BABBF2677}"/>
              </a:ext>
            </a:extLst>
          </p:cNvPr>
          <p:cNvGraphicFramePr/>
          <p:nvPr>
            <p:extLst>
              <p:ext uri="{D42A27DB-BD31-4B8C-83A1-F6EECF244321}">
                <p14:modId xmlns:p14="http://schemas.microsoft.com/office/powerpoint/2010/main" val="2326595170"/>
              </p:ext>
            </p:extLst>
          </p:nvPr>
        </p:nvGraphicFramePr>
        <p:xfrm>
          <a:off x="7762787" y="2535530"/>
          <a:ext cx="1656000" cy="2960936"/>
        </p:xfrm>
        <a:graphic>
          <a:graphicData uri="http://schemas.openxmlformats.org/drawingml/2006/chart">
            <c:chart xmlns:c="http://schemas.openxmlformats.org/drawingml/2006/chart" xmlns:r="http://schemas.openxmlformats.org/officeDocument/2006/relationships" r:id="rId3"/>
          </a:graphicData>
        </a:graphic>
      </p:graphicFrame>
      <p:pic>
        <p:nvPicPr>
          <p:cNvPr id="20" name="Imagen 19">
            <a:extLst>
              <a:ext uri="{FF2B5EF4-FFF2-40B4-BE49-F238E27FC236}">
                <a16:creationId xmlns:a16="http://schemas.microsoft.com/office/drawing/2014/main" id="{C8DBD85B-A6BB-3438-428C-9A6C8FAD206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7878" y="4201433"/>
            <a:ext cx="1639634" cy="1225176"/>
          </a:xfrm>
          <a:prstGeom prst="rect">
            <a:avLst/>
          </a:prstGeom>
        </p:spPr>
      </p:pic>
      <p:sp>
        <p:nvSpPr>
          <p:cNvPr id="26" name="CuadroTexto 25">
            <a:extLst>
              <a:ext uri="{FF2B5EF4-FFF2-40B4-BE49-F238E27FC236}">
                <a16:creationId xmlns:a16="http://schemas.microsoft.com/office/drawing/2014/main" id="{64396CFB-F528-65FC-1070-BB527DB4341E}"/>
              </a:ext>
            </a:extLst>
          </p:cNvPr>
          <p:cNvSpPr txBox="1"/>
          <p:nvPr/>
        </p:nvSpPr>
        <p:spPr>
          <a:xfrm>
            <a:off x="5611934" y="3023804"/>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aphicFrame>
        <p:nvGraphicFramePr>
          <p:cNvPr id="29" name="Tabla 28">
            <a:extLst>
              <a:ext uri="{FF2B5EF4-FFF2-40B4-BE49-F238E27FC236}">
                <a16:creationId xmlns:a16="http://schemas.microsoft.com/office/drawing/2014/main" id="{043D032D-6DD0-4FD4-7E24-DFAF039E46FB}"/>
              </a:ext>
            </a:extLst>
          </p:cNvPr>
          <p:cNvGraphicFramePr>
            <a:graphicFrameLocks noGrp="1"/>
          </p:cNvGraphicFramePr>
          <p:nvPr>
            <p:extLst>
              <p:ext uri="{D42A27DB-BD31-4B8C-83A1-F6EECF244321}">
                <p14:modId xmlns:p14="http://schemas.microsoft.com/office/powerpoint/2010/main" val="53606224"/>
              </p:ext>
            </p:extLst>
          </p:nvPr>
        </p:nvGraphicFramePr>
        <p:xfrm>
          <a:off x="4757562" y="2010551"/>
          <a:ext cx="4606718" cy="524979"/>
        </p:xfrm>
        <a:graphic>
          <a:graphicData uri="http://schemas.openxmlformats.org/drawingml/2006/table">
            <a:tbl>
              <a:tblPr firstRow="1" bandRow="1"/>
              <a:tblGrid>
                <a:gridCol w="2303359">
                  <a:extLst>
                    <a:ext uri="{9D8B030D-6E8A-4147-A177-3AD203B41FA5}">
                      <a16:colId xmlns:a16="http://schemas.microsoft.com/office/drawing/2014/main" val="1566861337"/>
                    </a:ext>
                  </a:extLst>
                </a:gridCol>
                <a:gridCol w="2303359">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35" name="CuadroTexto 34">
            <a:extLst>
              <a:ext uri="{FF2B5EF4-FFF2-40B4-BE49-F238E27FC236}">
                <a16:creationId xmlns:a16="http://schemas.microsoft.com/office/drawing/2014/main" id="{5ED1DBA2-DE50-4C3A-01BD-E1968A4CFB19}"/>
              </a:ext>
            </a:extLst>
          </p:cNvPr>
          <p:cNvSpPr txBox="1"/>
          <p:nvPr/>
        </p:nvSpPr>
        <p:spPr>
          <a:xfrm>
            <a:off x="6071413" y="2591859"/>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37" name="CuadroTexto 36">
            <a:extLst>
              <a:ext uri="{FF2B5EF4-FFF2-40B4-BE49-F238E27FC236}">
                <a16:creationId xmlns:a16="http://schemas.microsoft.com/office/drawing/2014/main" id="{87F9AC94-9FC7-BA81-AC9A-728652828BCF}"/>
              </a:ext>
            </a:extLst>
          </p:cNvPr>
          <p:cNvSpPr txBox="1"/>
          <p:nvPr/>
        </p:nvSpPr>
        <p:spPr>
          <a:xfrm>
            <a:off x="8068425" y="4318885"/>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43" name="CuadroTexto 42">
            <a:extLst>
              <a:ext uri="{FF2B5EF4-FFF2-40B4-BE49-F238E27FC236}">
                <a16:creationId xmlns:a16="http://schemas.microsoft.com/office/drawing/2014/main" id="{A0B74149-1F3A-5075-BA9F-FC3B0A1B02A1}"/>
              </a:ext>
            </a:extLst>
          </p:cNvPr>
          <p:cNvSpPr txBox="1"/>
          <p:nvPr/>
        </p:nvSpPr>
        <p:spPr>
          <a:xfrm>
            <a:off x="8042876" y="3888654"/>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5" name="Rectángulo: esquinas redondeadas 32">
            <a:extLst>
              <a:ext uri="{FF2B5EF4-FFF2-40B4-BE49-F238E27FC236}">
                <a16:creationId xmlns:a16="http://schemas.microsoft.com/office/drawing/2014/main" id="{FE3DB868-253E-B98D-609C-559D2336F574}"/>
              </a:ext>
            </a:extLst>
          </p:cNvPr>
          <p:cNvSpPr/>
          <p:nvPr/>
        </p:nvSpPr>
        <p:spPr>
          <a:xfrm rot="5400000">
            <a:off x="4038240" y="2935317"/>
            <a:ext cx="3506249" cy="1926130"/>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CuadroTexto 1">
            <a:extLst>
              <a:ext uri="{FF2B5EF4-FFF2-40B4-BE49-F238E27FC236}">
                <a16:creationId xmlns:a16="http://schemas.microsoft.com/office/drawing/2014/main" id="{73999698-12E3-C561-3565-EEB48A28DC73}"/>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6" name="CuadroTexto 5">
            <a:extLst>
              <a:ext uri="{FF2B5EF4-FFF2-40B4-BE49-F238E27FC236}">
                <a16:creationId xmlns:a16="http://schemas.microsoft.com/office/drawing/2014/main" id="{0FEC4BCF-C50E-3242-5668-54A494CBCCC8}"/>
              </a:ext>
            </a:extLst>
          </p:cNvPr>
          <p:cNvSpPr txBox="1"/>
          <p:nvPr/>
        </p:nvSpPr>
        <p:spPr>
          <a:xfrm>
            <a:off x="603670" y="383160"/>
            <a:ext cx="11218739" cy="1569660"/>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De igual manera, los turistas que abordaron un vuelo a Alemania utilizaron en mayor medida el internet en general y las agencias de viajes para reservar y comprar su viaje al destino, mientras que entre los que prefirieron comprar por invitaciones a conocer tiempos compartidos clubes o propiedades vacacionales son principalmente aquellos que realizaron otras actividades. Por otro lado, de manera general, los visitantes de otros orígenes tuvieron mayor preferencia con las invitaciones a conocer tiempos compartidos, clubes o propiedades vacacionales, así como las compañías de intercambio de tiempos compartidos.</a:t>
            </a:r>
          </a:p>
        </p:txBody>
      </p:sp>
      <p:sp>
        <p:nvSpPr>
          <p:cNvPr id="8" name="Rectángulo 7">
            <a:extLst>
              <a:ext uri="{FF2B5EF4-FFF2-40B4-BE49-F238E27FC236}">
                <a16:creationId xmlns:a16="http://schemas.microsoft.com/office/drawing/2014/main" id="{BE67F6F0-B0A3-27DA-37D6-52CF1079A593}"/>
              </a:ext>
            </a:extLst>
          </p:cNvPr>
          <p:cNvSpPr/>
          <p:nvPr/>
        </p:nvSpPr>
        <p:spPr>
          <a:xfrm>
            <a:off x="67183" y="5681724"/>
            <a:ext cx="9164366" cy="769441"/>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r>
              <a:rPr lang="es-ES" sz="1100">
                <a:solidFill>
                  <a:srgbClr val="414141"/>
                </a:solidFill>
                <a:latin typeface="Trebuchet MS" panose="020B0603020202020204" pitchFamily="34" charset="0"/>
                <a:ea typeface="Times New Roman" panose="02020603050405020304" pitchFamily="18" charset="0"/>
              </a:rPr>
              <a:t> </a:t>
            </a:r>
          </a:p>
          <a:p>
            <a:r>
              <a:rPr lang="es-ES" sz="1100">
                <a:solidFill>
                  <a:srgbClr val="414141"/>
                </a:solidFill>
                <a:latin typeface="Trebuchet MS" panose="020B0603020202020204" pitchFamily="34" charset="0"/>
                <a:ea typeface="Times New Roman" panose="02020603050405020304" pitchFamily="18" charset="0"/>
              </a:rPr>
              <a:t>P8. </a:t>
            </a:r>
            <a:r>
              <a:rPr lang="es-ES" sz="1100">
                <a:solidFill>
                  <a:srgbClr val="414141"/>
                </a:solidFill>
                <a:latin typeface="Trebuchet MS" panose="020B0603020202020204" pitchFamily="34" charset="0"/>
              </a:rPr>
              <a:t>De las siguientes opciones ¿Cuáles utilizó para planear y organizar su visita a Los Cabos y cuáles utilizó para comprar y confirmar su viaje?</a:t>
            </a:r>
            <a:r>
              <a:rPr lang="es-MX" sz="1100">
                <a:solidFill>
                  <a:srgbClr val="414141"/>
                </a:solidFill>
                <a:latin typeface="Trebuchet MS" panose="020B0603020202020204" pitchFamily="34" charset="0"/>
              </a:rPr>
              <a:t> </a:t>
            </a:r>
          </a:p>
          <a:p>
            <a:endParaRPr lang="es-MX" sz="1100">
              <a:solidFill>
                <a:srgbClr val="414141"/>
              </a:solidFill>
              <a:highlight>
                <a:srgbClr val="FFFF00"/>
              </a:highlight>
              <a:latin typeface="Trebuchet MS" panose="020B0603020202020204" pitchFamily="34" charset="0"/>
            </a:endParaRPr>
          </a:p>
        </p:txBody>
      </p:sp>
      <p:grpSp>
        <p:nvGrpSpPr>
          <p:cNvPr id="3" name="Grupo 2">
            <a:extLst>
              <a:ext uri="{FF2B5EF4-FFF2-40B4-BE49-F238E27FC236}">
                <a16:creationId xmlns:a16="http://schemas.microsoft.com/office/drawing/2014/main" id="{12791BCB-802D-D63F-B21C-534D8F2AA5A9}"/>
              </a:ext>
            </a:extLst>
          </p:cNvPr>
          <p:cNvGrpSpPr/>
          <p:nvPr/>
        </p:nvGrpSpPr>
        <p:grpSpPr>
          <a:xfrm>
            <a:off x="10593256" y="5685900"/>
            <a:ext cx="1531560" cy="276999"/>
            <a:chOff x="11905504" y="5819466"/>
            <a:chExt cx="1531560" cy="276999"/>
          </a:xfrm>
        </p:grpSpPr>
        <p:pic>
          <p:nvPicPr>
            <p:cNvPr id="7" name="Picture 44" descr="Lista de tareas">
              <a:extLst>
                <a:ext uri="{FF2B5EF4-FFF2-40B4-BE49-F238E27FC236}">
                  <a16:creationId xmlns:a16="http://schemas.microsoft.com/office/drawing/2014/main" id="{5602BF7C-6F5C-3953-AF2B-7CF687BECF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6279C043-07F4-7033-53BB-F797C7403F90}"/>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11" name="Grupo 10">
            <a:extLst>
              <a:ext uri="{FF2B5EF4-FFF2-40B4-BE49-F238E27FC236}">
                <a16:creationId xmlns:a16="http://schemas.microsoft.com/office/drawing/2014/main" id="{69268895-7A97-8E53-D31A-F99EEA66CF70}"/>
              </a:ext>
            </a:extLst>
          </p:cNvPr>
          <p:cNvGrpSpPr/>
          <p:nvPr/>
        </p:nvGrpSpPr>
        <p:grpSpPr>
          <a:xfrm>
            <a:off x="5325008" y="3847389"/>
            <a:ext cx="480440" cy="276999"/>
            <a:chOff x="11905504" y="5787076"/>
            <a:chExt cx="555054" cy="328687"/>
          </a:xfrm>
        </p:grpSpPr>
        <p:pic>
          <p:nvPicPr>
            <p:cNvPr id="14" name="Picture 44" descr="Lista de tareas">
              <a:extLst>
                <a:ext uri="{FF2B5EF4-FFF2-40B4-BE49-F238E27FC236}">
                  <a16:creationId xmlns:a16="http://schemas.microsoft.com/office/drawing/2014/main" id="{F9764EF9-87FF-A091-A2B3-605C2E036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A1B9A489-03E0-C81B-F4EE-EA21BF8D4596}"/>
                </a:ext>
              </a:extLst>
            </p:cNvPr>
            <p:cNvSpPr txBox="1"/>
            <p:nvPr/>
          </p:nvSpPr>
          <p:spPr>
            <a:xfrm>
              <a:off x="12047202" y="5787076"/>
              <a:ext cx="413356"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a:t>
              </a:r>
            </a:p>
          </p:txBody>
        </p:sp>
      </p:grpSp>
    </p:spTree>
    <p:extLst>
      <p:ext uri="{BB962C8B-B14F-4D97-AF65-F5344CB8AC3E}">
        <p14:creationId xmlns:p14="http://schemas.microsoft.com/office/powerpoint/2010/main" val="4065635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703020202090204" pitchFamily="34" charset="0"/>
              </a:rPr>
              <a:t>Destino alternativo</a:t>
            </a:r>
          </a:p>
        </p:txBody>
      </p:sp>
      <p:pic>
        <p:nvPicPr>
          <p:cNvPr id="4" name="Imagen 3">
            <a:extLst>
              <a:ext uri="{FF2B5EF4-FFF2-40B4-BE49-F238E27FC236}">
                <a16:creationId xmlns:a16="http://schemas.microsoft.com/office/drawing/2014/main" id="{8F69E629-E5DB-A44B-BDA2-2B129ED2D420}"/>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89360" y="2678806"/>
            <a:ext cx="1878617" cy="1547460"/>
          </a:xfrm>
          <a:prstGeom prst="rect">
            <a:avLst/>
          </a:prstGeom>
        </p:spPr>
      </p:pic>
      <p:graphicFrame>
        <p:nvGraphicFramePr>
          <p:cNvPr id="24" name="Gráfico 23">
            <a:extLst>
              <a:ext uri="{FF2B5EF4-FFF2-40B4-BE49-F238E27FC236}">
                <a16:creationId xmlns:a16="http://schemas.microsoft.com/office/drawing/2014/main" id="{7D6118EB-C61A-D646-B16E-742084F2D473}"/>
              </a:ext>
            </a:extLst>
          </p:cNvPr>
          <p:cNvGraphicFramePr/>
          <p:nvPr>
            <p:extLst>
              <p:ext uri="{D42A27DB-BD31-4B8C-83A1-F6EECF244321}">
                <p14:modId xmlns:p14="http://schemas.microsoft.com/office/powerpoint/2010/main" val="2339362598"/>
              </p:ext>
            </p:extLst>
          </p:nvPr>
        </p:nvGraphicFramePr>
        <p:xfrm>
          <a:off x="3523714" y="2356870"/>
          <a:ext cx="5539486" cy="2470368"/>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49D0612B-F078-B50B-4CA0-FA827AE20598}"/>
              </a:ext>
            </a:extLst>
          </p:cNvPr>
          <p:cNvSpPr txBox="1"/>
          <p:nvPr/>
        </p:nvSpPr>
        <p:spPr>
          <a:xfrm>
            <a:off x="5667980" y="4299082"/>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aphicFrame>
        <p:nvGraphicFramePr>
          <p:cNvPr id="8" name="Tabla 7">
            <a:extLst>
              <a:ext uri="{FF2B5EF4-FFF2-40B4-BE49-F238E27FC236}">
                <a16:creationId xmlns:a16="http://schemas.microsoft.com/office/drawing/2014/main" id="{D9559403-3219-CF20-BC15-9E8A11E610C9}"/>
              </a:ext>
            </a:extLst>
          </p:cNvPr>
          <p:cNvGraphicFramePr>
            <a:graphicFrameLocks noGrp="1"/>
          </p:cNvGraphicFramePr>
          <p:nvPr>
            <p:extLst>
              <p:ext uri="{D42A27DB-BD31-4B8C-83A1-F6EECF244321}">
                <p14:modId xmlns:p14="http://schemas.microsoft.com/office/powerpoint/2010/main" val="1385673404"/>
              </p:ext>
            </p:extLst>
          </p:nvPr>
        </p:nvGraphicFramePr>
        <p:xfrm>
          <a:off x="4251277" y="1806133"/>
          <a:ext cx="5029200" cy="524979"/>
        </p:xfrm>
        <a:graphic>
          <a:graphicData uri="http://schemas.openxmlformats.org/drawingml/2006/table">
            <a:tbl>
              <a:tblPr firstRow="1" bandRow="1"/>
              <a:tblGrid>
                <a:gridCol w="2514600">
                  <a:extLst>
                    <a:ext uri="{9D8B030D-6E8A-4147-A177-3AD203B41FA5}">
                      <a16:colId xmlns:a16="http://schemas.microsoft.com/office/drawing/2014/main" val="1566861337"/>
                    </a:ext>
                  </a:extLst>
                </a:gridCol>
                <a:gridCol w="2514600">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l" rtl="0" fontAlgn="ctr"/>
                      <a:r>
                        <a:rPr lang="es-MX" sz="1200" b="0" i="0" u="none" strike="noStrike">
                          <a:solidFill>
                            <a:srgbClr val="01B0F0"/>
                          </a:solidFill>
                          <a:effectLst/>
                          <a:latin typeface="Trebuchet MS" panose="020B0603020202020204" pitchFamily="34" charset="0"/>
                        </a:rPr>
                        <a:t>          </a:t>
                      </a: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10" name="CuadroTexto 9">
            <a:extLst>
              <a:ext uri="{FF2B5EF4-FFF2-40B4-BE49-F238E27FC236}">
                <a16:creationId xmlns:a16="http://schemas.microsoft.com/office/drawing/2014/main" id="{01D40635-8960-7759-3320-FC8E035482D5}"/>
              </a:ext>
            </a:extLst>
          </p:cNvPr>
          <p:cNvSpPr txBox="1"/>
          <p:nvPr/>
        </p:nvSpPr>
        <p:spPr>
          <a:xfrm>
            <a:off x="8006784" y="3160721"/>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9" name="CuadroTexto 8">
            <a:extLst>
              <a:ext uri="{FF2B5EF4-FFF2-40B4-BE49-F238E27FC236}">
                <a16:creationId xmlns:a16="http://schemas.microsoft.com/office/drawing/2014/main" id="{371E62DF-D73F-D499-62AA-E313EB779210}"/>
              </a:ext>
            </a:extLst>
          </p:cNvPr>
          <p:cNvSpPr txBox="1"/>
          <p:nvPr/>
        </p:nvSpPr>
        <p:spPr>
          <a:xfrm>
            <a:off x="7286798" y="5859243"/>
            <a:ext cx="466345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sp>
        <p:nvSpPr>
          <p:cNvPr id="13" name="Rectángulo: esquinas redondeadas 32">
            <a:extLst>
              <a:ext uri="{FF2B5EF4-FFF2-40B4-BE49-F238E27FC236}">
                <a16:creationId xmlns:a16="http://schemas.microsoft.com/office/drawing/2014/main" id="{61DA3E07-B78F-EA10-C4B8-D10BA8EBA175}"/>
              </a:ext>
            </a:extLst>
          </p:cNvPr>
          <p:cNvSpPr/>
          <p:nvPr/>
        </p:nvSpPr>
        <p:spPr>
          <a:xfrm rot="5400000">
            <a:off x="3924688" y="2577668"/>
            <a:ext cx="3275191" cy="1732121"/>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uadroTexto 5">
            <a:extLst>
              <a:ext uri="{FF2B5EF4-FFF2-40B4-BE49-F238E27FC236}">
                <a16:creationId xmlns:a16="http://schemas.microsoft.com/office/drawing/2014/main" id="{F5CDE963-63F3-4C7B-A812-418222FF33AC}"/>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4" name="CuadroTexto 13">
            <a:extLst>
              <a:ext uri="{FF2B5EF4-FFF2-40B4-BE49-F238E27FC236}">
                <a16:creationId xmlns:a16="http://schemas.microsoft.com/office/drawing/2014/main" id="{AC146B91-C325-9A6D-984D-99AB10B5CB53}"/>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mayoría de los turistas no consideró algún destino alternativo antes de elegir viajar a Los Cabos; no obstante, los visitantes que abordaron un vuelo a Alemania destacan significativamente por haber sido quienes mayormente pensaron en alguna otra opción para viajar.</a:t>
            </a:r>
          </a:p>
        </p:txBody>
      </p:sp>
      <p:sp>
        <p:nvSpPr>
          <p:cNvPr id="17" name="Rectángulo 16">
            <a:extLst>
              <a:ext uri="{FF2B5EF4-FFF2-40B4-BE49-F238E27FC236}">
                <a16:creationId xmlns:a16="http://schemas.microsoft.com/office/drawing/2014/main" id="{D933BFB1-423A-C8D5-FCC6-AD10785D44F2}"/>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 1,445</a:t>
            </a:r>
            <a:r>
              <a:rPr lang="es-MX" sz="1100">
                <a:solidFill>
                  <a:srgbClr val="414141"/>
                </a:solidFill>
                <a:latin typeface="Trebuchet MS" panose="020B0603020202020204" pitchFamily="34" charset="0"/>
              </a:rPr>
              <a:t> casos.</a:t>
            </a:r>
            <a:endParaRPr lang="es-MX" sz="1100" b="1">
              <a:solidFill>
                <a:srgbClr val="414141"/>
              </a:solidFill>
              <a:latin typeface="Trebuchet MS" panose="020B0603020202020204" pitchFamily="34" charset="0"/>
            </a:endParaRPr>
          </a:p>
          <a:p>
            <a:r>
              <a:rPr lang="es-ES" sz="1100">
                <a:solidFill>
                  <a:srgbClr val="414141"/>
                </a:solidFill>
                <a:latin typeface="Trebuchet MS" panose="020B0703020202090204" pitchFamily="34" charset="0"/>
                <a:ea typeface="Times New Roman" panose="02020603050405020304" pitchFamily="18" charset="0"/>
              </a:rPr>
              <a:t>P5</a:t>
            </a:r>
            <a:r>
              <a:rPr lang="es-ES" sz="1100">
                <a:solidFill>
                  <a:srgbClr val="414141"/>
                </a:solidFill>
                <a:latin typeface="Trebuchet MS" panose="020B0703020202090204" pitchFamily="34" charset="0"/>
              </a:rPr>
              <a:t>. ¿En su decisión de compra de este viaje, consideró algún otro destino antes de seleccionar Los Cabos?</a:t>
            </a:r>
          </a:p>
        </p:txBody>
      </p:sp>
    </p:spTree>
    <p:extLst>
      <p:ext uri="{BB962C8B-B14F-4D97-AF65-F5344CB8AC3E}">
        <p14:creationId xmlns:p14="http://schemas.microsoft.com/office/powerpoint/2010/main" val="1017062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2" name="Tabla 51">
            <a:extLst>
              <a:ext uri="{FF2B5EF4-FFF2-40B4-BE49-F238E27FC236}">
                <a16:creationId xmlns:a16="http://schemas.microsoft.com/office/drawing/2014/main" id="{E7D92F3D-A236-2A4D-AB31-89B7F4607625}"/>
              </a:ext>
            </a:extLst>
          </p:cNvPr>
          <p:cNvGraphicFramePr>
            <a:graphicFrameLocks noGrp="1"/>
          </p:cNvGraphicFramePr>
          <p:nvPr>
            <p:extLst>
              <p:ext uri="{D42A27DB-BD31-4B8C-83A1-F6EECF244321}">
                <p14:modId xmlns:p14="http://schemas.microsoft.com/office/powerpoint/2010/main" val="3276914456"/>
              </p:ext>
            </p:extLst>
          </p:nvPr>
        </p:nvGraphicFramePr>
        <p:xfrm>
          <a:off x="2914282" y="1988972"/>
          <a:ext cx="6657161" cy="3327660"/>
        </p:xfrm>
        <a:graphic>
          <a:graphicData uri="http://schemas.openxmlformats.org/drawingml/2006/table">
            <a:tbl>
              <a:tblPr>
                <a:tableStyleId>{5C22544A-7EE6-4342-B048-85BDC9FD1C3A}</a:tableStyleId>
              </a:tblPr>
              <a:tblGrid>
                <a:gridCol w="1439693">
                  <a:extLst>
                    <a:ext uri="{9D8B030D-6E8A-4147-A177-3AD203B41FA5}">
                      <a16:colId xmlns:a16="http://schemas.microsoft.com/office/drawing/2014/main" val="372155872"/>
                    </a:ext>
                  </a:extLst>
                </a:gridCol>
                <a:gridCol w="5217468">
                  <a:extLst>
                    <a:ext uri="{9D8B030D-6E8A-4147-A177-3AD203B41FA5}">
                      <a16:colId xmlns:a16="http://schemas.microsoft.com/office/drawing/2014/main" val="2741085849"/>
                    </a:ext>
                  </a:extLst>
                </a:gridCol>
              </a:tblGrid>
              <a:tr h="221844">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Cancún</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r"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1886379712"/>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La Paz</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3637794065"/>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Tulum</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dirty="0">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63544748"/>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Oaxaca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dirty="0">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1238462995"/>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Riviera Maya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3098270924"/>
                  </a:ext>
                </a:extLst>
              </a:tr>
              <a:tr h="221844">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Playa del Carmen</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4216332861"/>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Puerto Vallarta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3177893868"/>
                  </a:ext>
                </a:extLst>
              </a:tr>
              <a:tr h="221844">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Mazatlán</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3863051361"/>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Cozumel</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tc>
                  <a:txBody>
                    <a:bodyPr/>
                    <a:lstStyle/>
                    <a:p>
                      <a:pPr algn="l" fontAlgn="ctr"/>
                      <a:endParaRPr lang="es-MX" sz="1200" b="0" i="0" u="none" strike="noStrike">
                        <a:solidFill>
                          <a:srgbClr val="000000"/>
                        </a:solidFill>
                        <a:effectLst/>
                        <a:latin typeface="Trebuchet MS" panose="020B0703020202090204" pitchFamily="34" charset="0"/>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6F9FE"/>
                    </a:solidFill>
                  </a:tcPr>
                </a:tc>
                <a:extLst>
                  <a:ext uri="{0D108BD9-81ED-4DB2-BD59-A6C34878D82A}">
                    <a16:rowId xmlns:a16="http://schemas.microsoft.com/office/drawing/2014/main" val="936652592"/>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Costa Rica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1537336131"/>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Hawái</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136373705"/>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Florida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686157369"/>
                  </a:ext>
                </a:extLst>
              </a:tr>
              <a:tr h="221844">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Bahamas</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3095744034"/>
                  </a:ext>
                </a:extLst>
              </a:tr>
              <a:tr h="221844">
                <a:tc>
                  <a:txBody>
                    <a:bodyPr/>
                    <a:lstStyle/>
                    <a:p>
                      <a:pPr marL="0" algn="r" defTabSz="914400" rtl="0" eaLnBrk="1" fontAlgn="b" latinLnBrk="0" hangingPunct="1"/>
                      <a:r>
                        <a:rPr lang="es-MX" sz="1200" b="0" i="0" u="none" strike="noStrike" kern="1200">
                          <a:solidFill>
                            <a:srgbClr val="595959"/>
                          </a:solidFill>
                          <a:effectLst/>
                          <a:latin typeface="Trebuchet MS" panose="020B0603020202020204" pitchFamily="34" charset="0"/>
                          <a:ea typeface="+mn-ea"/>
                          <a:cs typeface="+mn-cs"/>
                        </a:rPr>
                        <a:t>Jamaica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dirty="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1111174692"/>
                  </a:ext>
                </a:extLst>
              </a:tr>
              <a:tr h="22184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Punta Cana</a:t>
                      </a: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tc>
                  <a:txBody>
                    <a:bodyPr/>
                    <a:lstStyle/>
                    <a:p>
                      <a:pPr marL="0" algn="l" defTabSz="914400" rtl="0" eaLnBrk="1" fontAlgn="b" latinLnBrk="0" hangingPunct="1"/>
                      <a:endParaRPr lang="es-MX" sz="1200" b="0" i="0" u="none" strike="noStrike" kern="1200" dirty="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8E0"/>
                    </a:solidFill>
                  </a:tcPr>
                </a:tc>
                <a:extLst>
                  <a:ext uri="{0D108BD9-81ED-4DB2-BD59-A6C34878D82A}">
                    <a16:rowId xmlns:a16="http://schemas.microsoft.com/office/drawing/2014/main" val="3608875754"/>
                  </a:ext>
                </a:extLst>
              </a:tr>
            </a:tbl>
          </a:graphicData>
        </a:graphic>
      </p:graphicFrame>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Destino alternativo</a:t>
            </a:r>
          </a:p>
        </p:txBody>
      </p:sp>
      <p:graphicFrame>
        <p:nvGraphicFramePr>
          <p:cNvPr id="53" name="Gráfico 52">
            <a:extLst>
              <a:ext uri="{FF2B5EF4-FFF2-40B4-BE49-F238E27FC236}">
                <a16:creationId xmlns:a16="http://schemas.microsoft.com/office/drawing/2014/main" id="{C706A539-8700-7E4D-B3C3-6094C6A671FA}"/>
              </a:ext>
            </a:extLst>
          </p:cNvPr>
          <p:cNvGraphicFramePr/>
          <p:nvPr>
            <p:extLst>
              <p:ext uri="{D42A27DB-BD31-4B8C-83A1-F6EECF244321}">
                <p14:modId xmlns:p14="http://schemas.microsoft.com/office/powerpoint/2010/main" val="781425659"/>
              </p:ext>
            </p:extLst>
          </p:nvPr>
        </p:nvGraphicFramePr>
        <p:xfrm>
          <a:off x="7446541" y="1988972"/>
          <a:ext cx="1283227" cy="33276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9" name="Gráfico 58">
            <a:extLst>
              <a:ext uri="{FF2B5EF4-FFF2-40B4-BE49-F238E27FC236}">
                <a16:creationId xmlns:a16="http://schemas.microsoft.com/office/drawing/2014/main" id="{B71EDFC8-40FA-1A40-88DF-14DE150D35E9}"/>
              </a:ext>
            </a:extLst>
          </p:cNvPr>
          <p:cNvGraphicFramePr/>
          <p:nvPr>
            <p:extLst>
              <p:ext uri="{D42A27DB-BD31-4B8C-83A1-F6EECF244321}">
                <p14:modId xmlns:p14="http://schemas.microsoft.com/office/powerpoint/2010/main" val="2977054029"/>
              </p:ext>
            </p:extLst>
          </p:nvPr>
        </p:nvGraphicFramePr>
        <p:xfrm>
          <a:off x="4551689" y="1988972"/>
          <a:ext cx="1283227" cy="332766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3225D535-FFF8-4F51-A262-10DF859A4628}"/>
              </a:ext>
            </a:extLst>
          </p:cNvPr>
          <p:cNvSpPr txBox="1"/>
          <p:nvPr/>
        </p:nvSpPr>
        <p:spPr>
          <a:xfrm>
            <a:off x="1489376" y="2765420"/>
            <a:ext cx="1171625" cy="523220"/>
          </a:xfrm>
          <a:prstGeom prst="rect">
            <a:avLst/>
          </a:prstGeom>
          <a:noFill/>
        </p:spPr>
        <p:txBody>
          <a:bodyPr wrap="square" rtlCol="0">
            <a:spAutoFit/>
          </a:bodyPr>
          <a:lstStyle/>
          <a:p>
            <a:pPr algn="ctr"/>
            <a:r>
              <a:rPr lang="es-MX" sz="1400">
                <a:solidFill>
                  <a:srgbClr val="01B0F0"/>
                </a:solidFill>
                <a:latin typeface="Trebuchet MS" panose="020B0603020202020204" pitchFamily="34" charset="0"/>
              </a:rPr>
              <a:t>Destinos nacionales</a:t>
            </a:r>
          </a:p>
        </p:txBody>
      </p:sp>
      <p:sp>
        <p:nvSpPr>
          <p:cNvPr id="28" name="CuadroTexto 27">
            <a:extLst>
              <a:ext uri="{FF2B5EF4-FFF2-40B4-BE49-F238E27FC236}">
                <a16:creationId xmlns:a16="http://schemas.microsoft.com/office/drawing/2014/main" id="{C5D456AA-BD25-49D5-A9BA-B657CE96ECAC}"/>
              </a:ext>
            </a:extLst>
          </p:cNvPr>
          <p:cNvSpPr txBox="1"/>
          <p:nvPr/>
        </p:nvSpPr>
        <p:spPr>
          <a:xfrm>
            <a:off x="1489376" y="4392591"/>
            <a:ext cx="1171625" cy="523220"/>
          </a:xfrm>
          <a:prstGeom prst="rect">
            <a:avLst/>
          </a:prstGeom>
          <a:noFill/>
        </p:spPr>
        <p:txBody>
          <a:bodyPr wrap="square" rtlCol="0">
            <a:spAutoFit/>
          </a:bodyPr>
          <a:lstStyle/>
          <a:p>
            <a:pPr algn="ctr"/>
            <a:r>
              <a:rPr lang="es-MX" sz="1400" dirty="0">
                <a:solidFill>
                  <a:srgbClr val="FFDA66"/>
                </a:solidFill>
                <a:latin typeface="Trebuchet MS" panose="020B0603020202020204" pitchFamily="34" charset="0"/>
              </a:rPr>
              <a:t>Destinos extranjeros</a:t>
            </a:r>
          </a:p>
        </p:txBody>
      </p:sp>
      <p:sp>
        <p:nvSpPr>
          <p:cNvPr id="3" name="Abrir llave 2">
            <a:extLst>
              <a:ext uri="{FF2B5EF4-FFF2-40B4-BE49-F238E27FC236}">
                <a16:creationId xmlns:a16="http://schemas.microsoft.com/office/drawing/2014/main" id="{75BFD8BE-816B-406F-98F8-A8B9594E7E7E}"/>
              </a:ext>
            </a:extLst>
          </p:cNvPr>
          <p:cNvSpPr/>
          <p:nvPr/>
        </p:nvSpPr>
        <p:spPr>
          <a:xfrm>
            <a:off x="2618840" y="2008427"/>
            <a:ext cx="205080" cy="1947603"/>
          </a:xfrm>
          <a:prstGeom prst="leftBrace">
            <a:avLst/>
          </a:prstGeom>
          <a:ln w="19050">
            <a:solidFill>
              <a:srgbClr val="01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Trebuchet MS" panose="020B0603020202020204" pitchFamily="34" charset="0"/>
            </a:endParaRPr>
          </a:p>
        </p:txBody>
      </p:sp>
      <p:sp>
        <p:nvSpPr>
          <p:cNvPr id="66" name="Abrir llave 65">
            <a:extLst>
              <a:ext uri="{FF2B5EF4-FFF2-40B4-BE49-F238E27FC236}">
                <a16:creationId xmlns:a16="http://schemas.microsoft.com/office/drawing/2014/main" id="{B2CA1B5F-5FF2-406D-9385-E04C8D9C1328}"/>
              </a:ext>
            </a:extLst>
          </p:cNvPr>
          <p:cNvSpPr/>
          <p:nvPr/>
        </p:nvSpPr>
        <p:spPr>
          <a:xfrm>
            <a:off x="2626659" y="4003843"/>
            <a:ext cx="189442" cy="1466750"/>
          </a:xfrm>
          <a:prstGeom prst="leftBrace">
            <a:avLst/>
          </a:prstGeom>
          <a:ln w="19050">
            <a:solidFill>
              <a:srgbClr val="FFDA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latin typeface="Trebuchet MS" panose="020B0603020202020204" pitchFamily="34" charset="0"/>
            </a:endParaRPr>
          </a:p>
        </p:txBody>
      </p:sp>
      <p:sp>
        <p:nvSpPr>
          <p:cNvPr id="47" name="CuadroTexto 46">
            <a:extLst>
              <a:ext uri="{FF2B5EF4-FFF2-40B4-BE49-F238E27FC236}">
                <a16:creationId xmlns:a16="http://schemas.microsoft.com/office/drawing/2014/main" id="{16495F8E-EADD-D964-8F57-CE71F48EEE6D}"/>
              </a:ext>
            </a:extLst>
          </p:cNvPr>
          <p:cNvSpPr txBox="1"/>
          <p:nvPr/>
        </p:nvSpPr>
        <p:spPr>
          <a:xfrm>
            <a:off x="7074918" y="5357597"/>
            <a:ext cx="1177831" cy="253916"/>
          </a:xfrm>
          <a:prstGeom prst="rect">
            <a:avLst/>
          </a:prstGeom>
          <a:noFill/>
        </p:spPr>
        <p:txBody>
          <a:bodyPr wrap="square" rtlCol="0">
            <a:spAutoFit/>
          </a:bodyPr>
          <a:lstStyle>
            <a:defPPr>
              <a:defRPr lang="es-MX"/>
            </a:defPPr>
            <a:lvl1pPr algn="r">
              <a:defRPr sz="1050" i="1">
                <a:solidFill>
                  <a:schemeClr val="tx1">
                    <a:lumMod val="75000"/>
                    <a:lumOff val="25000"/>
                  </a:schemeClr>
                </a:solidFill>
                <a:latin typeface="Trebuchet MS" panose="020B0603020202020204" pitchFamily="34" charset="0"/>
              </a:defRPr>
            </a:lvl1pPr>
          </a:lstStyle>
          <a:p>
            <a:pPr algn="ctr"/>
            <a:r>
              <a:rPr lang="es-MX"/>
              <a:t>2.25</a:t>
            </a:r>
          </a:p>
        </p:txBody>
      </p:sp>
      <p:sp>
        <p:nvSpPr>
          <p:cNvPr id="48" name="CuadroTexto 47">
            <a:extLst>
              <a:ext uri="{FF2B5EF4-FFF2-40B4-BE49-F238E27FC236}">
                <a16:creationId xmlns:a16="http://schemas.microsoft.com/office/drawing/2014/main" id="{09AAED79-BD7B-54E4-6880-5552119CC24B}"/>
              </a:ext>
            </a:extLst>
          </p:cNvPr>
          <p:cNvSpPr txBox="1"/>
          <p:nvPr/>
        </p:nvSpPr>
        <p:spPr>
          <a:xfrm>
            <a:off x="3372253" y="5357597"/>
            <a:ext cx="1693865" cy="253916"/>
          </a:xfrm>
          <a:prstGeom prst="rect">
            <a:avLst/>
          </a:prstGeom>
          <a:noFill/>
        </p:spPr>
        <p:txBody>
          <a:bodyPr wrap="square" rtlCol="0">
            <a:spAutoFit/>
          </a:bodyPr>
          <a:lstStyle>
            <a:defPPr>
              <a:defRPr lang="es-MX"/>
            </a:defPPr>
            <a:lvl1pPr algn="r">
              <a:defRPr sz="1050" i="1">
                <a:solidFill>
                  <a:schemeClr val="tx1">
                    <a:lumMod val="75000"/>
                    <a:lumOff val="25000"/>
                  </a:schemeClr>
                </a:solidFill>
                <a:latin typeface="Trebuchet MS" panose="020B0603020202020204" pitchFamily="34" charset="0"/>
              </a:defRPr>
            </a:lvl1pPr>
          </a:lstStyle>
          <a:p>
            <a:r>
              <a:rPr lang="es-MX"/>
              <a:t>Multiplicidad:         2.08</a:t>
            </a:r>
          </a:p>
        </p:txBody>
      </p:sp>
      <p:sp>
        <p:nvSpPr>
          <p:cNvPr id="6" name="CuadroTexto 5">
            <a:extLst>
              <a:ext uri="{FF2B5EF4-FFF2-40B4-BE49-F238E27FC236}">
                <a16:creationId xmlns:a16="http://schemas.microsoft.com/office/drawing/2014/main" id="{785DAF94-EF74-7FBC-788E-B098AEB79EAA}"/>
              </a:ext>
            </a:extLst>
          </p:cNvPr>
          <p:cNvSpPr txBox="1"/>
          <p:nvPr/>
        </p:nvSpPr>
        <p:spPr>
          <a:xfrm>
            <a:off x="7903891" y="4865590"/>
            <a:ext cx="26642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A</a:t>
            </a:r>
          </a:p>
        </p:txBody>
      </p:sp>
      <p:graphicFrame>
        <p:nvGraphicFramePr>
          <p:cNvPr id="16" name="Tabla 15">
            <a:extLst>
              <a:ext uri="{FF2B5EF4-FFF2-40B4-BE49-F238E27FC236}">
                <a16:creationId xmlns:a16="http://schemas.microsoft.com/office/drawing/2014/main" id="{ECA95F64-5DBA-5C22-BA5A-13DC110061A5}"/>
              </a:ext>
            </a:extLst>
          </p:cNvPr>
          <p:cNvGraphicFramePr>
            <a:graphicFrameLocks noGrp="1"/>
          </p:cNvGraphicFramePr>
          <p:nvPr>
            <p:extLst>
              <p:ext uri="{D42A27DB-BD31-4B8C-83A1-F6EECF244321}">
                <p14:modId xmlns:p14="http://schemas.microsoft.com/office/powerpoint/2010/main" val="1006432389"/>
              </p:ext>
            </p:extLst>
          </p:nvPr>
        </p:nvGraphicFramePr>
        <p:xfrm>
          <a:off x="4256699" y="1743617"/>
          <a:ext cx="4438444" cy="267945"/>
        </p:xfrm>
        <a:graphic>
          <a:graphicData uri="http://schemas.openxmlformats.org/drawingml/2006/table">
            <a:tbl>
              <a:tblPr firstRow="1" bandRow="1"/>
              <a:tblGrid>
                <a:gridCol w="2219222">
                  <a:extLst>
                    <a:ext uri="{9D8B030D-6E8A-4147-A177-3AD203B41FA5}">
                      <a16:colId xmlns:a16="http://schemas.microsoft.com/office/drawing/2014/main" val="1566861337"/>
                    </a:ext>
                  </a:extLst>
                </a:gridCol>
                <a:gridCol w="2219222">
                  <a:extLst>
                    <a:ext uri="{9D8B030D-6E8A-4147-A177-3AD203B41FA5}">
                      <a16:colId xmlns:a16="http://schemas.microsoft.com/office/drawing/2014/main" val="2355084740"/>
                    </a:ext>
                  </a:extLst>
                </a:gridCol>
              </a:tblGrid>
              <a:tr h="267945">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7" name="CuadroTexto 26">
            <a:extLst>
              <a:ext uri="{FF2B5EF4-FFF2-40B4-BE49-F238E27FC236}">
                <a16:creationId xmlns:a16="http://schemas.microsoft.com/office/drawing/2014/main" id="{355AFA26-A452-212E-EEC7-1D86BFFEAA76}"/>
              </a:ext>
            </a:extLst>
          </p:cNvPr>
          <p:cNvSpPr txBox="1"/>
          <p:nvPr/>
        </p:nvSpPr>
        <p:spPr>
          <a:xfrm>
            <a:off x="8233619" y="3317553"/>
            <a:ext cx="26642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A</a:t>
            </a:r>
          </a:p>
        </p:txBody>
      </p:sp>
      <p:sp>
        <p:nvSpPr>
          <p:cNvPr id="35" name="CuadroTexto 34">
            <a:extLst>
              <a:ext uri="{FF2B5EF4-FFF2-40B4-BE49-F238E27FC236}">
                <a16:creationId xmlns:a16="http://schemas.microsoft.com/office/drawing/2014/main" id="{E062E08F-608B-9C4B-EA3B-2BBB418FF28C}"/>
              </a:ext>
            </a:extLst>
          </p:cNvPr>
          <p:cNvSpPr txBox="1"/>
          <p:nvPr/>
        </p:nvSpPr>
        <p:spPr>
          <a:xfrm>
            <a:off x="7770681" y="3765132"/>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39" name="CuadroTexto 38">
            <a:extLst>
              <a:ext uri="{FF2B5EF4-FFF2-40B4-BE49-F238E27FC236}">
                <a16:creationId xmlns:a16="http://schemas.microsoft.com/office/drawing/2014/main" id="{28DE4880-EF8A-CA2D-8820-5C2CE11C915F}"/>
              </a:ext>
            </a:extLst>
          </p:cNvPr>
          <p:cNvSpPr txBox="1"/>
          <p:nvPr/>
        </p:nvSpPr>
        <p:spPr>
          <a:xfrm>
            <a:off x="5256428" y="2196753"/>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42" name="CuadroTexto 41">
            <a:extLst>
              <a:ext uri="{FF2B5EF4-FFF2-40B4-BE49-F238E27FC236}">
                <a16:creationId xmlns:a16="http://schemas.microsoft.com/office/drawing/2014/main" id="{DF2FD27C-3EDD-5EDF-05F8-0954ACDBA121}"/>
              </a:ext>
            </a:extLst>
          </p:cNvPr>
          <p:cNvSpPr txBox="1"/>
          <p:nvPr/>
        </p:nvSpPr>
        <p:spPr>
          <a:xfrm>
            <a:off x="7796905" y="5087886"/>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grpSp>
        <p:nvGrpSpPr>
          <p:cNvPr id="55" name="Grupo 54">
            <a:extLst>
              <a:ext uri="{FF2B5EF4-FFF2-40B4-BE49-F238E27FC236}">
                <a16:creationId xmlns:a16="http://schemas.microsoft.com/office/drawing/2014/main" id="{603885FB-AB7E-C5E0-7E4E-B09807C809A1}"/>
              </a:ext>
            </a:extLst>
          </p:cNvPr>
          <p:cNvGrpSpPr/>
          <p:nvPr/>
        </p:nvGrpSpPr>
        <p:grpSpPr>
          <a:xfrm>
            <a:off x="5971990" y="2172863"/>
            <a:ext cx="555054" cy="276999"/>
            <a:chOff x="11868272" y="5007589"/>
            <a:chExt cx="641254" cy="328687"/>
          </a:xfrm>
        </p:grpSpPr>
        <p:grpSp>
          <p:nvGrpSpPr>
            <p:cNvPr id="56" name="Grupo 55">
              <a:extLst>
                <a:ext uri="{FF2B5EF4-FFF2-40B4-BE49-F238E27FC236}">
                  <a16:creationId xmlns:a16="http://schemas.microsoft.com/office/drawing/2014/main" id="{5A58A486-F41C-49FF-A64A-BD6C61B52A5B}"/>
                </a:ext>
              </a:extLst>
            </p:cNvPr>
            <p:cNvGrpSpPr/>
            <p:nvPr/>
          </p:nvGrpSpPr>
          <p:grpSpPr>
            <a:xfrm>
              <a:off x="11868272" y="5090127"/>
              <a:ext cx="216000" cy="180000"/>
              <a:chOff x="6316924" y="3334520"/>
              <a:chExt cx="1996322" cy="1830879"/>
            </a:xfrm>
          </p:grpSpPr>
          <p:sp>
            <p:nvSpPr>
              <p:cNvPr id="58" name="Triángulo isósceles 57">
                <a:extLst>
                  <a:ext uri="{FF2B5EF4-FFF2-40B4-BE49-F238E27FC236}">
                    <a16:creationId xmlns:a16="http://schemas.microsoft.com/office/drawing/2014/main" id="{EDFB1832-4629-4F7D-EFEB-7F22975F019D}"/>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0" name="Trapecio 59">
                <a:extLst>
                  <a:ext uri="{FF2B5EF4-FFF2-40B4-BE49-F238E27FC236}">
                    <a16:creationId xmlns:a16="http://schemas.microsoft.com/office/drawing/2014/main" id="{4551F2C6-AD02-F504-A87E-1B6FCABC2F84}"/>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7" name="CuadroTexto 56">
              <a:extLst>
                <a:ext uri="{FF2B5EF4-FFF2-40B4-BE49-F238E27FC236}">
                  <a16:creationId xmlns:a16="http://schemas.microsoft.com/office/drawing/2014/main" id="{3E7FE507-871A-C21C-2432-649B2440C042}"/>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39%</a:t>
              </a:r>
            </a:p>
          </p:txBody>
        </p:sp>
      </p:grpSp>
      <p:grpSp>
        <p:nvGrpSpPr>
          <p:cNvPr id="61" name="Grupo 60">
            <a:extLst>
              <a:ext uri="{FF2B5EF4-FFF2-40B4-BE49-F238E27FC236}">
                <a16:creationId xmlns:a16="http://schemas.microsoft.com/office/drawing/2014/main" id="{57A603CC-4E3D-D57A-80C0-FBF52E091D07}"/>
              </a:ext>
            </a:extLst>
          </p:cNvPr>
          <p:cNvGrpSpPr/>
          <p:nvPr/>
        </p:nvGrpSpPr>
        <p:grpSpPr>
          <a:xfrm>
            <a:off x="5123258" y="2412637"/>
            <a:ext cx="621133" cy="276999"/>
            <a:chOff x="11865538" y="5443508"/>
            <a:chExt cx="717595" cy="328688"/>
          </a:xfrm>
        </p:grpSpPr>
        <p:pic>
          <p:nvPicPr>
            <p:cNvPr id="63" name="Picture 36" descr="bosque">
              <a:extLst>
                <a:ext uri="{FF2B5EF4-FFF2-40B4-BE49-F238E27FC236}">
                  <a16:creationId xmlns:a16="http://schemas.microsoft.com/office/drawing/2014/main" id="{102B95ED-DA09-FCE3-43E1-FD5E2FC370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64" name="CuadroTexto 63">
              <a:extLst>
                <a:ext uri="{FF2B5EF4-FFF2-40B4-BE49-F238E27FC236}">
                  <a16:creationId xmlns:a16="http://schemas.microsoft.com/office/drawing/2014/main" id="{BE6FFF94-E6EC-F781-1CE3-FD721C250223}"/>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13%</a:t>
              </a:r>
            </a:p>
          </p:txBody>
        </p:sp>
      </p:grpSp>
      <p:grpSp>
        <p:nvGrpSpPr>
          <p:cNvPr id="92" name="Grupo 91">
            <a:extLst>
              <a:ext uri="{FF2B5EF4-FFF2-40B4-BE49-F238E27FC236}">
                <a16:creationId xmlns:a16="http://schemas.microsoft.com/office/drawing/2014/main" id="{58E3D059-83D1-4498-E0D2-C0D8D9CCF762}"/>
              </a:ext>
            </a:extLst>
          </p:cNvPr>
          <p:cNvGrpSpPr/>
          <p:nvPr/>
        </p:nvGrpSpPr>
        <p:grpSpPr>
          <a:xfrm>
            <a:off x="10942824" y="5766116"/>
            <a:ext cx="1155871" cy="276999"/>
            <a:chOff x="11865538" y="5459703"/>
            <a:chExt cx="1155871" cy="276999"/>
          </a:xfrm>
        </p:grpSpPr>
        <p:pic>
          <p:nvPicPr>
            <p:cNvPr id="93" name="Picture 36" descr="bosque">
              <a:extLst>
                <a:ext uri="{FF2B5EF4-FFF2-40B4-BE49-F238E27FC236}">
                  <a16:creationId xmlns:a16="http://schemas.microsoft.com/office/drawing/2014/main" id="{8F4D8A17-2A5B-7888-38E0-D52EC13EDD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4" name="CuadroTexto 93">
              <a:extLst>
                <a:ext uri="{FF2B5EF4-FFF2-40B4-BE49-F238E27FC236}">
                  <a16:creationId xmlns:a16="http://schemas.microsoft.com/office/drawing/2014/main" id="{2487F26D-028F-27AA-BF0A-9D3FE36EACE6}"/>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103" name="Grupo 102">
            <a:extLst>
              <a:ext uri="{FF2B5EF4-FFF2-40B4-BE49-F238E27FC236}">
                <a16:creationId xmlns:a16="http://schemas.microsoft.com/office/drawing/2014/main" id="{07653E11-D9B2-24B2-FC05-22223FBB0171}"/>
              </a:ext>
            </a:extLst>
          </p:cNvPr>
          <p:cNvGrpSpPr/>
          <p:nvPr/>
        </p:nvGrpSpPr>
        <p:grpSpPr>
          <a:xfrm>
            <a:off x="10319176" y="5766116"/>
            <a:ext cx="618688" cy="276999"/>
            <a:chOff x="11868272" y="5039979"/>
            <a:chExt cx="618688" cy="276999"/>
          </a:xfrm>
        </p:grpSpPr>
        <p:grpSp>
          <p:nvGrpSpPr>
            <p:cNvPr id="104" name="Grupo 103">
              <a:extLst>
                <a:ext uri="{FF2B5EF4-FFF2-40B4-BE49-F238E27FC236}">
                  <a16:creationId xmlns:a16="http://schemas.microsoft.com/office/drawing/2014/main" id="{4D04789E-58A8-E7B2-9270-1D2E4D11F245}"/>
                </a:ext>
              </a:extLst>
            </p:cNvPr>
            <p:cNvGrpSpPr/>
            <p:nvPr/>
          </p:nvGrpSpPr>
          <p:grpSpPr>
            <a:xfrm>
              <a:off x="11868272" y="5090127"/>
              <a:ext cx="216000" cy="180000"/>
              <a:chOff x="6316924" y="3334520"/>
              <a:chExt cx="1996322" cy="1830879"/>
            </a:xfrm>
          </p:grpSpPr>
          <p:sp>
            <p:nvSpPr>
              <p:cNvPr id="106" name="Triángulo isósceles 105">
                <a:extLst>
                  <a:ext uri="{FF2B5EF4-FFF2-40B4-BE49-F238E27FC236}">
                    <a16:creationId xmlns:a16="http://schemas.microsoft.com/office/drawing/2014/main" id="{5A7CA59D-6218-39EB-3BF9-5F34962E816C}"/>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07" name="Trapecio 106">
                <a:extLst>
                  <a:ext uri="{FF2B5EF4-FFF2-40B4-BE49-F238E27FC236}">
                    <a16:creationId xmlns:a16="http://schemas.microsoft.com/office/drawing/2014/main" id="{BD3EDFB7-6D2C-12B3-444F-C8F8F753FF4B}"/>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05" name="CuadroTexto 104">
              <a:extLst>
                <a:ext uri="{FF2B5EF4-FFF2-40B4-BE49-F238E27FC236}">
                  <a16:creationId xmlns:a16="http://schemas.microsoft.com/office/drawing/2014/main" id="{CF409961-BDB6-74D7-88DF-6DEBC9B96C54}"/>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sp>
        <p:nvSpPr>
          <p:cNvPr id="11" name="CuadroTexto 10">
            <a:extLst>
              <a:ext uri="{FF2B5EF4-FFF2-40B4-BE49-F238E27FC236}">
                <a16:creationId xmlns:a16="http://schemas.microsoft.com/office/drawing/2014/main" id="{29DA119B-0C37-D138-0DFB-6BB2B6F7CE84}"/>
              </a:ext>
            </a:extLst>
          </p:cNvPr>
          <p:cNvSpPr txBox="1"/>
          <p:nvPr/>
        </p:nvSpPr>
        <p:spPr>
          <a:xfrm>
            <a:off x="7284021" y="5551253"/>
            <a:ext cx="4813690" cy="253916"/>
          </a:xfrm>
          <a:prstGeom prst="rect">
            <a:avLst/>
          </a:prstGeom>
          <a:noFill/>
        </p:spPr>
        <p:txBody>
          <a:bodyPr wrap="square" rtlCol="0">
            <a:spAutoFit/>
          </a:bodyPr>
          <a:lstStyle/>
          <a:p>
            <a:pPr algn="r"/>
            <a:r>
              <a:rPr lang="es-ES" sz="1050" dirty="0">
                <a:solidFill>
                  <a:schemeClr val="tx1">
                    <a:lumMod val="50000"/>
                    <a:lumOff val="50000"/>
                  </a:schemeClr>
                </a:solidFill>
                <a:latin typeface="Trebuchet MS" panose="020B0603020202020204" pitchFamily="34" charset="0"/>
              </a:rPr>
              <a:t>Se muestran menciones mayores a 2% de la medición de vuelo Alemania.</a:t>
            </a:r>
          </a:p>
        </p:txBody>
      </p:sp>
      <p:sp>
        <p:nvSpPr>
          <p:cNvPr id="46" name="Rectángulo: esquinas redondeadas 32">
            <a:extLst>
              <a:ext uri="{FF2B5EF4-FFF2-40B4-BE49-F238E27FC236}">
                <a16:creationId xmlns:a16="http://schemas.microsoft.com/office/drawing/2014/main" id="{ED9000DC-4EB4-2438-8341-AD2371C6510B}"/>
              </a:ext>
            </a:extLst>
          </p:cNvPr>
          <p:cNvSpPr/>
          <p:nvPr/>
        </p:nvSpPr>
        <p:spPr>
          <a:xfrm rot="5400000">
            <a:off x="3605716" y="2612363"/>
            <a:ext cx="3834960" cy="2163340"/>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04FB7223-66B2-931B-F38E-04563983A715}"/>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0" name="CuadroTexto 9">
            <a:extLst>
              <a:ext uri="{FF2B5EF4-FFF2-40B4-BE49-F238E27FC236}">
                <a16:creationId xmlns:a16="http://schemas.microsoft.com/office/drawing/2014/main" id="{07D147EC-DF01-2C9E-D0D4-3446AEB7AF44}"/>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Entre los destinos alternativos que consideraron los turistas destacan principalmente Cancún, como destino dentro de México; así como Costa Rica y Hawái entre las opciones del extranjero. Destacando que los visitantes que abordaron un vuelo a Alemania también consideraron La Paz, principalmente por aquellos de nivel socioeconómico alto y bajo, así como Tulum que fue mayormente considerado por quienes realizaron actividades de naturaleza. Por otro lado, los visitantes de otros orígenes destacan por haber pensado en Puerto Vallarta, Cozumel, Jamaica y Punta Cana.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15" name="Rectángulo 14">
            <a:extLst>
              <a:ext uri="{FF2B5EF4-FFF2-40B4-BE49-F238E27FC236}">
                <a16:creationId xmlns:a16="http://schemas.microsoft.com/office/drawing/2014/main" id="{7649687E-1FCF-CF41-7D22-258A34939FE6}"/>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96</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347 casos.</a:t>
            </a:r>
          </a:p>
          <a:p>
            <a:r>
              <a:rPr lang="es-ES" sz="1100">
                <a:solidFill>
                  <a:srgbClr val="414141"/>
                </a:solidFill>
                <a:latin typeface="Trebuchet MS" panose="020B0603020202020204" pitchFamily="34" charset="0"/>
                <a:ea typeface="Times New Roman" panose="02020603050405020304" pitchFamily="18" charset="0"/>
              </a:rPr>
              <a:t>P5.1 ¿Qué destino(s) fue(ron)?</a:t>
            </a:r>
            <a:endParaRPr lang="es-ES" sz="1100">
              <a:solidFill>
                <a:srgbClr val="414141"/>
              </a:solidFill>
              <a:latin typeface="Trebuchet MS" panose="020B0703020202090204" pitchFamily="34" charset="0"/>
            </a:endParaRPr>
          </a:p>
        </p:txBody>
      </p:sp>
      <p:grpSp>
        <p:nvGrpSpPr>
          <p:cNvPr id="4" name="Grupo 3">
            <a:extLst>
              <a:ext uri="{FF2B5EF4-FFF2-40B4-BE49-F238E27FC236}">
                <a16:creationId xmlns:a16="http://schemas.microsoft.com/office/drawing/2014/main" id="{CB5AAA98-50F3-F8FF-556D-6527B130C65A}"/>
              </a:ext>
            </a:extLst>
          </p:cNvPr>
          <p:cNvGrpSpPr/>
          <p:nvPr/>
        </p:nvGrpSpPr>
        <p:grpSpPr>
          <a:xfrm>
            <a:off x="8772213" y="5770760"/>
            <a:ext cx="698839" cy="276999"/>
            <a:chOff x="11868272" y="4125579"/>
            <a:chExt cx="698839" cy="276999"/>
          </a:xfrm>
        </p:grpSpPr>
        <p:grpSp>
          <p:nvGrpSpPr>
            <p:cNvPr id="5" name="Grupo 4">
              <a:extLst>
                <a:ext uri="{FF2B5EF4-FFF2-40B4-BE49-F238E27FC236}">
                  <a16:creationId xmlns:a16="http://schemas.microsoft.com/office/drawing/2014/main" id="{209A000C-36DD-23C2-EAE5-EF2593DBB4B5}"/>
                </a:ext>
              </a:extLst>
            </p:cNvPr>
            <p:cNvGrpSpPr/>
            <p:nvPr/>
          </p:nvGrpSpPr>
          <p:grpSpPr>
            <a:xfrm>
              <a:off x="11868272" y="4183754"/>
              <a:ext cx="216000" cy="180000"/>
              <a:chOff x="10974076" y="3320651"/>
              <a:chExt cx="1996322" cy="1830879"/>
            </a:xfrm>
          </p:grpSpPr>
          <p:sp>
            <p:nvSpPr>
              <p:cNvPr id="8" name="Triángulo isósceles 7">
                <a:extLst>
                  <a:ext uri="{FF2B5EF4-FFF2-40B4-BE49-F238E27FC236}">
                    <a16:creationId xmlns:a16="http://schemas.microsoft.com/office/drawing/2014/main" id="{3FF6666E-9F15-F058-6AE0-E3F02F5B465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2" name="Trapecio 11">
                <a:extLst>
                  <a:ext uri="{FF2B5EF4-FFF2-40B4-BE49-F238E27FC236}">
                    <a16:creationId xmlns:a16="http://schemas.microsoft.com/office/drawing/2014/main" id="{64B3C9EF-B615-6B42-C30B-58803D84B423}"/>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 name="CuadroTexto 6">
              <a:extLst>
                <a:ext uri="{FF2B5EF4-FFF2-40B4-BE49-F238E27FC236}">
                  <a16:creationId xmlns:a16="http://schemas.microsoft.com/office/drawing/2014/main" id="{6E84ECC8-96CB-7D74-4B99-176DF03CE3E6}"/>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13" name="Grupo 12">
            <a:extLst>
              <a:ext uri="{FF2B5EF4-FFF2-40B4-BE49-F238E27FC236}">
                <a16:creationId xmlns:a16="http://schemas.microsoft.com/office/drawing/2014/main" id="{D71588C1-AB82-A083-9219-3649B08B4C31}"/>
              </a:ext>
            </a:extLst>
          </p:cNvPr>
          <p:cNvGrpSpPr/>
          <p:nvPr/>
        </p:nvGrpSpPr>
        <p:grpSpPr>
          <a:xfrm>
            <a:off x="5462492" y="2174713"/>
            <a:ext cx="555054" cy="276999"/>
            <a:chOff x="11868272" y="4093189"/>
            <a:chExt cx="641254" cy="328687"/>
          </a:xfrm>
        </p:grpSpPr>
        <p:grpSp>
          <p:nvGrpSpPr>
            <p:cNvPr id="14" name="Grupo 13">
              <a:extLst>
                <a:ext uri="{FF2B5EF4-FFF2-40B4-BE49-F238E27FC236}">
                  <a16:creationId xmlns:a16="http://schemas.microsoft.com/office/drawing/2014/main" id="{C1353757-A1E5-A82D-AFF7-65F8C06A8220}"/>
                </a:ext>
              </a:extLst>
            </p:cNvPr>
            <p:cNvGrpSpPr/>
            <p:nvPr/>
          </p:nvGrpSpPr>
          <p:grpSpPr>
            <a:xfrm>
              <a:off x="11868272" y="4183754"/>
              <a:ext cx="216000" cy="180000"/>
              <a:chOff x="10974076" y="3320651"/>
              <a:chExt cx="1996322" cy="1830879"/>
            </a:xfrm>
          </p:grpSpPr>
          <p:sp>
            <p:nvSpPr>
              <p:cNvPr id="18" name="Triángulo isósceles 17">
                <a:extLst>
                  <a:ext uri="{FF2B5EF4-FFF2-40B4-BE49-F238E27FC236}">
                    <a16:creationId xmlns:a16="http://schemas.microsoft.com/office/drawing/2014/main" id="{056593D3-7B31-0BA5-9E72-34765C4E380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9" name="Trapecio 18">
                <a:extLst>
                  <a:ext uri="{FF2B5EF4-FFF2-40B4-BE49-F238E27FC236}">
                    <a16:creationId xmlns:a16="http://schemas.microsoft.com/office/drawing/2014/main" id="{1C03E525-4580-A88A-1DF4-8FC1FE3124EF}"/>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7" name="CuadroTexto 16">
              <a:extLst>
                <a:ext uri="{FF2B5EF4-FFF2-40B4-BE49-F238E27FC236}">
                  <a16:creationId xmlns:a16="http://schemas.microsoft.com/office/drawing/2014/main" id="{239D9A6E-08F5-AE69-1502-AB648CF7201F}"/>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36%</a:t>
              </a:r>
            </a:p>
          </p:txBody>
        </p:sp>
      </p:grpSp>
    </p:spTree>
    <p:extLst>
      <p:ext uri="{BB962C8B-B14F-4D97-AF65-F5344CB8AC3E}">
        <p14:creationId xmlns:p14="http://schemas.microsoft.com/office/powerpoint/2010/main" val="268904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58477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3200">
                <a:solidFill>
                  <a:srgbClr val="00507F"/>
                </a:solidFill>
                <a:latin typeface="Trebuchet MS" panose="020B0603020202020204" pitchFamily="34" charset="0"/>
              </a:rPr>
              <a:t>OBJETIVOS</a:t>
            </a:r>
          </a:p>
        </p:txBody>
      </p:sp>
      <p:sp>
        <p:nvSpPr>
          <p:cNvPr id="24" name="2 Rectángulo">
            <a:extLst>
              <a:ext uri="{FF2B5EF4-FFF2-40B4-BE49-F238E27FC236}">
                <a16:creationId xmlns:a16="http://schemas.microsoft.com/office/drawing/2014/main" id="{D990BE78-001A-4D7C-B3C2-2664EC050C6B}"/>
              </a:ext>
            </a:extLst>
          </p:cNvPr>
          <p:cNvSpPr/>
          <p:nvPr/>
        </p:nvSpPr>
        <p:spPr>
          <a:xfrm>
            <a:off x="982962" y="1276903"/>
            <a:ext cx="10593797" cy="923330"/>
          </a:xfrm>
          <a:prstGeom prst="rect">
            <a:avLst/>
          </a:prstGeom>
        </p:spPr>
        <p:txBody>
          <a:bodyPr wrap="square" lIns="91440" tIns="45720" rIns="91440" bIns="45720" anchor="t">
            <a:spAutoFit/>
          </a:bodyPr>
          <a:lstStyle/>
          <a:p>
            <a:pPr algn="just"/>
            <a:r>
              <a:rPr lang="es-MX">
                <a:latin typeface="Trebuchet MS" panose="020B0603020202020204" pitchFamily="34" charset="0"/>
              </a:rPr>
              <a:t>Caracterizar al turista que visita Los Cabos en el vuelo SJD-Frankfurt Condor, sus variables sociodemográficas y  hábitos y preferencias de viaje así como evaluar su satisfacción sobre los servicios consumidos.</a:t>
            </a:r>
          </a:p>
        </p:txBody>
      </p:sp>
      <p:sp>
        <p:nvSpPr>
          <p:cNvPr id="25" name="2 Rectángulo">
            <a:extLst>
              <a:ext uri="{FF2B5EF4-FFF2-40B4-BE49-F238E27FC236}">
                <a16:creationId xmlns:a16="http://schemas.microsoft.com/office/drawing/2014/main" id="{562E4E20-9FEE-45A9-9402-7DE688E2B98F}"/>
              </a:ext>
            </a:extLst>
          </p:cNvPr>
          <p:cNvSpPr/>
          <p:nvPr/>
        </p:nvSpPr>
        <p:spPr>
          <a:xfrm>
            <a:off x="982961" y="2710281"/>
            <a:ext cx="10593797" cy="3400931"/>
          </a:xfrm>
          <a:prstGeom prst="rect">
            <a:avLst/>
          </a:prstGeom>
        </p:spPr>
        <p:txBody>
          <a:bodyPr wrap="square" lIns="91440" tIns="45720" rIns="91440" bIns="45720" anchor="t">
            <a:spAutoFit/>
          </a:bodyPr>
          <a:lstStyle/>
          <a:p>
            <a:pPr marL="342900" lvl="0" indent="-342900" algn="just">
              <a:spcBef>
                <a:spcPts val="600"/>
              </a:spcBef>
              <a:buFont typeface="+mj-lt"/>
              <a:buAutoNum type="arabicPeriod"/>
            </a:pPr>
            <a:r>
              <a:rPr lang="es-MX">
                <a:latin typeface="Trebuchet MS" panose="020B0603020202020204" pitchFamily="34" charset="0"/>
              </a:rPr>
              <a:t>Clasificar a los turistas con base en su perfil sociodemográfico.</a:t>
            </a:r>
          </a:p>
          <a:p>
            <a:pPr marL="342900" lvl="0" indent="-342900" algn="just">
              <a:spcBef>
                <a:spcPts val="600"/>
              </a:spcBef>
              <a:buFont typeface="+mj-lt"/>
              <a:buAutoNum type="arabicPeriod"/>
            </a:pPr>
            <a:r>
              <a:rPr lang="es-MX">
                <a:latin typeface="Trebuchet MS" panose="020B0603020202020204" pitchFamily="34" charset="0"/>
              </a:rPr>
              <a:t>Conocer los hábitos de viaje, de consumo y gasto en servicios turísticos en el destino.</a:t>
            </a:r>
          </a:p>
          <a:p>
            <a:pPr marL="342900" lvl="0" indent="-342900" algn="just">
              <a:spcBef>
                <a:spcPts val="600"/>
              </a:spcBef>
              <a:buFont typeface="+mj-lt"/>
              <a:buAutoNum type="arabicPeriod"/>
            </a:pPr>
            <a:r>
              <a:rPr lang="es-MX">
                <a:latin typeface="Trebuchet MS" panose="020B0603020202020204" pitchFamily="34" charset="0"/>
              </a:rPr>
              <a:t>Generar un indicador de satisfacción global del turista y por tipo de servicio consumido en el destino.</a:t>
            </a:r>
          </a:p>
          <a:p>
            <a:pPr marL="342900" lvl="0" indent="-342900" algn="just">
              <a:spcBef>
                <a:spcPts val="600"/>
              </a:spcBef>
              <a:buFont typeface="+mj-lt"/>
              <a:buAutoNum type="arabicPeriod"/>
            </a:pPr>
            <a:r>
              <a:rPr lang="es-MX">
                <a:latin typeface="Trebuchet MS" panose="020B0603020202020204" pitchFamily="34" charset="0"/>
              </a:rPr>
              <a:t>Identificar fortalezas y áreas de oportunidad del destino, a través de las variables que determinan su satisfacción.</a:t>
            </a:r>
          </a:p>
          <a:p>
            <a:pPr marL="342900" lvl="0" indent="-342900" algn="just">
              <a:spcBef>
                <a:spcPts val="600"/>
              </a:spcBef>
              <a:buFont typeface="+mj-lt"/>
              <a:buAutoNum type="arabicPeriod"/>
            </a:pPr>
            <a:r>
              <a:rPr lang="es-MX">
                <a:latin typeface="Trebuchet MS" panose="020B0603020202020204" pitchFamily="34" charset="0"/>
              </a:rPr>
              <a:t>Determinar los factores que influyen en que la experiencia del turista sea satisfactoria.</a:t>
            </a:r>
          </a:p>
          <a:p>
            <a:pPr marL="342900" lvl="0" indent="-342900" algn="just">
              <a:spcBef>
                <a:spcPts val="600"/>
              </a:spcBef>
              <a:buFont typeface="+mj-lt"/>
              <a:buAutoNum type="arabicPeriod"/>
            </a:pPr>
            <a:r>
              <a:rPr lang="es-MX">
                <a:latin typeface="Trebuchet MS" panose="020B0603020202020204" pitchFamily="34" charset="0"/>
              </a:rPr>
              <a:t>Conocer la recurrencia de la visita.</a:t>
            </a:r>
          </a:p>
          <a:p>
            <a:pPr marL="342900" lvl="0" indent="-342900" algn="just">
              <a:spcBef>
                <a:spcPts val="600"/>
              </a:spcBef>
              <a:buFont typeface="+mj-lt"/>
              <a:buAutoNum type="arabicPeriod"/>
            </a:pPr>
            <a:r>
              <a:rPr lang="es-MX">
                <a:latin typeface="Trebuchet MS" panose="020B0603020202020204" pitchFamily="34" charset="0"/>
              </a:rPr>
              <a:t>Medir la intención de volver a viajar al destino visitado.</a:t>
            </a:r>
          </a:p>
          <a:p>
            <a:pPr marL="342900" lvl="0" indent="-342900" algn="just">
              <a:spcBef>
                <a:spcPts val="600"/>
              </a:spcBef>
              <a:buFont typeface="+mj-lt"/>
              <a:buAutoNum type="arabicPeriod"/>
            </a:pPr>
            <a:r>
              <a:rPr lang="es-MX">
                <a:latin typeface="Trebuchet MS" panose="020B0603020202020204" pitchFamily="34" charset="0"/>
              </a:rPr>
              <a:t>Medir el nivel de recomendación del destino visitado.</a:t>
            </a:r>
          </a:p>
        </p:txBody>
      </p:sp>
      <p:sp>
        <p:nvSpPr>
          <p:cNvPr id="26" name="CuadroTexto 25">
            <a:extLst>
              <a:ext uri="{FF2B5EF4-FFF2-40B4-BE49-F238E27FC236}">
                <a16:creationId xmlns:a16="http://schemas.microsoft.com/office/drawing/2014/main" id="{97E8D376-D77C-42D1-A7A3-BD8E6EEF1823}"/>
              </a:ext>
            </a:extLst>
          </p:cNvPr>
          <p:cNvSpPr txBox="1"/>
          <p:nvPr/>
        </p:nvSpPr>
        <p:spPr>
          <a:xfrm>
            <a:off x="564250" y="2147223"/>
            <a:ext cx="4711161" cy="523220"/>
          </a:xfrm>
          <a:prstGeom prst="rect">
            <a:avLst/>
          </a:prstGeom>
          <a:noFill/>
        </p:spPr>
        <p:txBody>
          <a:bodyPr wrap="square" lIns="91440" tIns="45720" rIns="91440" bIns="45720" rtlCol="0" anchor="t">
            <a:spAutoFit/>
          </a:bodyPr>
          <a:lstStyle>
            <a:defPPr>
              <a:defRPr lang="es-MX"/>
            </a:defPPr>
            <a:lvl1pPr>
              <a:defRPr sz="2800" b="1">
                <a:solidFill>
                  <a:srgbClr val="00507F"/>
                </a:solidFill>
                <a:latin typeface="Trebuchet MS" panose="020B0603020202020204" pitchFamily="34" charset="0"/>
                <a:cs typeface="Calibri"/>
              </a:defRPr>
            </a:lvl1pPr>
          </a:lstStyle>
          <a:p>
            <a:r>
              <a:rPr lang="es-MX"/>
              <a:t>Específicos</a:t>
            </a:r>
          </a:p>
        </p:txBody>
      </p:sp>
      <p:sp>
        <p:nvSpPr>
          <p:cNvPr id="27" name="CuadroTexto 26">
            <a:extLst>
              <a:ext uri="{FF2B5EF4-FFF2-40B4-BE49-F238E27FC236}">
                <a16:creationId xmlns:a16="http://schemas.microsoft.com/office/drawing/2014/main" id="{28A2DF4C-0D57-475F-9B4C-97248B62B157}"/>
              </a:ext>
            </a:extLst>
          </p:cNvPr>
          <p:cNvSpPr txBox="1"/>
          <p:nvPr/>
        </p:nvSpPr>
        <p:spPr>
          <a:xfrm>
            <a:off x="564250" y="733197"/>
            <a:ext cx="4711161" cy="523220"/>
          </a:xfrm>
          <a:prstGeom prst="rect">
            <a:avLst/>
          </a:prstGeom>
          <a:noFill/>
        </p:spPr>
        <p:txBody>
          <a:bodyPr wrap="square" lIns="91440" tIns="45720" rIns="91440" bIns="45720" rtlCol="0" anchor="t">
            <a:spAutoFit/>
          </a:bodyPr>
          <a:lstStyle/>
          <a:p>
            <a:r>
              <a:rPr lang="es-MX" sz="2800" b="1">
                <a:solidFill>
                  <a:srgbClr val="00507F"/>
                </a:solidFill>
                <a:latin typeface="Trebuchet MS" panose="020B0603020202020204" pitchFamily="34" charset="0"/>
                <a:cs typeface="Calibri"/>
              </a:rPr>
              <a:t>General</a:t>
            </a:r>
          </a:p>
        </p:txBody>
      </p:sp>
    </p:spTree>
    <p:extLst>
      <p:ext uri="{BB962C8B-B14F-4D97-AF65-F5344CB8AC3E}">
        <p14:creationId xmlns:p14="http://schemas.microsoft.com/office/powerpoint/2010/main" val="283958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Decisor del viaje</a:t>
            </a:r>
          </a:p>
        </p:txBody>
      </p:sp>
      <p:graphicFrame>
        <p:nvGraphicFramePr>
          <p:cNvPr id="14" name="Tabla 13">
            <a:extLst>
              <a:ext uri="{FF2B5EF4-FFF2-40B4-BE49-F238E27FC236}">
                <a16:creationId xmlns:a16="http://schemas.microsoft.com/office/drawing/2014/main" id="{B7C08C36-38FC-0240-93AE-CC338E89A58D}"/>
              </a:ext>
            </a:extLst>
          </p:cNvPr>
          <p:cNvGraphicFramePr>
            <a:graphicFrameLocks noGrp="1"/>
          </p:cNvGraphicFramePr>
          <p:nvPr>
            <p:extLst>
              <p:ext uri="{D42A27DB-BD31-4B8C-83A1-F6EECF244321}">
                <p14:modId xmlns:p14="http://schemas.microsoft.com/office/powerpoint/2010/main" val="3096934441"/>
              </p:ext>
            </p:extLst>
          </p:nvPr>
        </p:nvGraphicFramePr>
        <p:xfrm>
          <a:off x="2965457" y="2038874"/>
          <a:ext cx="1766735" cy="2985558"/>
        </p:xfrm>
        <a:graphic>
          <a:graphicData uri="http://schemas.openxmlformats.org/drawingml/2006/table">
            <a:tbl>
              <a:tblPr>
                <a:tableStyleId>{5C22544A-7EE6-4342-B048-85BDC9FD1C3A}</a:tableStyleId>
              </a:tblPr>
              <a:tblGrid>
                <a:gridCol w="1766735">
                  <a:extLst>
                    <a:ext uri="{9D8B030D-6E8A-4147-A177-3AD203B41FA5}">
                      <a16:colId xmlns:a16="http://schemas.microsoft.com/office/drawing/2014/main" val="372155872"/>
                    </a:ext>
                  </a:extLst>
                </a:gridCol>
              </a:tblGrid>
              <a:tr h="497593">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Yo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497593">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Mi pareja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49759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Amigos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49759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Familiares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03407"/>
                  </a:ext>
                </a:extLst>
              </a:tr>
              <a:tr h="497593">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Jefe / trabajo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8742830"/>
                  </a:ext>
                </a:extLst>
              </a:tr>
              <a:tr h="497593">
                <a:tc>
                  <a:txBody>
                    <a:bodyPr/>
                    <a:lstStyle/>
                    <a:p>
                      <a:pPr algn="r" rtl="0" fontAlgn="ctr"/>
                      <a:r>
                        <a:rPr lang="es-MX" sz="1200" b="0" i="0" u="none" strike="noStrike" kern="1200">
                          <a:solidFill>
                            <a:srgbClr val="595959"/>
                          </a:solidFill>
                          <a:effectLst/>
                          <a:latin typeface="Trebuchet MS" panose="020B0603020202020204" pitchFamily="34" charset="0"/>
                          <a:ea typeface="+mn-ea"/>
                          <a:cs typeface="+mn-cs"/>
                        </a:rPr>
                        <a:t>Otros</a:t>
                      </a:r>
                    </a:p>
                  </a:txBody>
                  <a:tcPr marL="6350" marR="6350" marT="635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9613889"/>
                  </a:ext>
                </a:extLst>
              </a:tr>
            </a:tbl>
          </a:graphicData>
        </a:graphic>
      </p:graphicFrame>
      <p:graphicFrame>
        <p:nvGraphicFramePr>
          <p:cNvPr id="16" name="Gráfico 15">
            <a:extLst>
              <a:ext uri="{FF2B5EF4-FFF2-40B4-BE49-F238E27FC236}">
                <a16:creationId xmlns:a16="http://schemas.microsoft.com/office/drawing/2014/main" id="{037DC362-194D-1A41-951E-159CF261A39A}"/>
              </a:ext>
            </a:extLst>
          </p:cNvPr>
          <p:cNvGraphicFramePr/>
          <p:nvPr>
            <p:extLst>
              <p:ext uri="{D42A27DB-BD31-4B8C-83A1-F6EECF244321}">
                <p14:modId xmlns:p14="http://schemas.microsoft.com/office/powerpoint/2010/main" val="3977290719"/>
              </p:ext>
            </p:extLst>
          </p:nvPr>
        </p:nvGraphicFramePr>
        <p:xfrm>
          <a:off x="4982652" y="2038874"/>
          <a:ext cx="1800000" cy="3025824"/>
        </p:xfrm>
        <a:graphic>
          <a:graphicData uri="http://schemas.openxmlformats.org/drawingml/2006/chart">
            <c:chart xmlns:c="http://schemas.openxmlformats.org/drawingml/2006/chart" xmlns:r="http://schemas.openxmlformats.org/officeDocument/2006/relationships" r:id="rId3"/>
          </a:graphicData>
        </a:graphic>
      </p:graphicFrame>
      <p:pic>
        <p:nvPicPr>
          <p:cNvPr id="25" name="Imagen 24">
            <a:extLst>
              <a:ext uri="{FF2B5EF4-FFF2-40B4-BE49-F238E27FC236}">
                <a16:creationId xmlns:a16="http://schemas.microsoft.com/office/drawing/2014/main" id="{A85D0000-C004-0148-99CA-05AB02F7AFA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6177" y="2400780"/>
            <a:ext cx="2622344" cy="1850294"/>
          </a:xfrm>
          <a:prstGeom prst="rect">
            <a:avLst/>
          </a:prstGeom>
        </p:spPr>
      </p:pic>
      <p:graphicFrame>
        <p:nvGraphicFramePr>
          <p:cNvPr id="31" name="Gráfico 30">
            <a:extLst>
              <a:ext uri="{FF2B5EF4-FFF2-40B4-BE49-F238E27FC236}">
                <a16:creationId xmlns:a16="http://schemas.microsoft.com/office/drawing/2014/main" id="{CE675943-9D11-456A-ACC7-27D40BE5B7F7}"/>
              </a:ext>
            </a:extLst>
          </p:cNvPr>
          <p:cNvGraphicFramePr/>
          <p:nvPr>
            <p:extLst>
              <p:ext uri="{D42A27DB-BD31-4B8C-83A1-F6EECF244321}">
                <p14:modId xmlns:p14="http://schemas.microsoft.com/office/powerpoint/2010/main" val="3832780412"/>
              </p:ext>
            </p:extLst>
          </p:nvPr>
        </p:nvGraphicFramePr>
        <p:xfrm>
          <a:off x="7988066" y="2038874"/>
          <a:ext cx="1800000" cy="3025824"/>
        </p:xfrm>
        <a:graphic>
          <a:graphicData uri="http://schemas.openxmlformats.org/drawingml/2006/chart">
            <c:chart xmlns:c="http://schemas.openxmlformats.org/drawingml/2006/chart" xmlns:r="http://schemas.openxmlformats.org/officeDocument/2006/relationships" r:id="rId5"/>
          </a:graphicData>
        </a:graphic>
      </p:graphicFrame>
      <p:sp>
        <p:nvSpPr>
          <p:cNvPr id="40" name="CuadroTexto 39">
            <a:extLst>
              <a:ext uri="{FF2B5EF4-FFF2-40B4-BE49-F238E27FC236}">
                <a16:creationId xmlns:a16="http://schemas.microsoft.com/office/drawing/2014/main" id="{138440E9-D42E-579E-7595-E1B385F71AB7}"/>
              </a:ext>
            </a:extLst>
          </p:cNvPr>
          <p:cNvSpPr txBox="1"/>
          <p:nvPr/>
        </p:nvSpPr>
        <p:spPr>
          <a:xfrm>
            <a:off x="6191015" y="2180375"/>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aphicFrame>
        <p:nvGraphicFramePr>
          <p:cNvPr id="12" name="Tabla 11">
            <a:extLst>
              <a:ext uri="{FF2B5EF4-FFF2-40B4-BE49-F238E27FC236}">
                <a16:creationId xmlns:a16="http://schemas.microsoft.com/office/drawing/2014/main" id="{01E88949-DC0E-A5AB-8F05-E7A9E1787B14}"/>
              </a:ext>
            </a:extLst>
          </p:cNvPr>
          <p:cNvGraphicFramePr>
            <a:graphicFrameLocks noGrp="1"/>
          </p:cNvGraphicFramePr>
          <p:nvPr>
            <p:extLst>
              <p:ext uri="{D42A27DB-BD31-4B8C-83A1-F6EECF244321}">
                <p14:modId xmlns:p14="http://schemas.microsoft.com/office/powerpoint/2010/main" val="3514456308"/>
              </p:ext>
            </p:extLst>
          </p:nvPr>
        </p:nvGraphicFramePr>
        <p:xfrm>
          <a:off x="4953467" y="1676962"/>
          <a:ext cx="4277178" cy="524979"/>
        </p:xfrm>
        <a:graphic>
          <a:graphicData uri="http://schemas.openxmlformats.org/drawingml/2006/table">
            <a:tbl>
              <a:tblPr firstRow="1" bandRow="1"/>
              <a:tblGrid>
                <a:gridCol w="2138589">
                  <a:extLst>
                    <a:ext uri="{9D8B030D-6E8A-4147-A177-3AD203B41FA5}">
                      <a16:colId xmlns:a16="http://schemas.microsoft.com/office/drawing/2014/main" val="1566861337"/>
                    </a:ext>
                  </a:extLst>
                </a:gridCol>
                <a:gridCol w="2138589">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8" name="CuadroTexto 27">
            <a:extLst>
              <a:ext uri="{FF2B5EF4-FFF2-40B4-BE49-F238E27FC236}">
                <a16:creationId xmlns:a16="http://schemas.microsoft.com/office/drawing/2014/main" id="{3DFBB865-5D38-E82C-0254-852543F104A1}"/>
              </a:ext>
            </a:extLst>
          </p:cNvPr>
          <p:cNvSpPr txBox="1"/>
          <p:nvPr/>
        </p:nvSpPr>
        <p:spPr>
          <a:xfrm>
            <a:off x="8500587" y="3695611"/>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26" name="Rectángulo: esquinas redondeadas 32">
            <a:extLst>
              <a:ext uri="{FF2B5EF4-FFF2-40B4-BE49-F238E27FC236}">
                <a16:creationId xmlns:a16="http://schemas.microsoft.com/office/drawing/2014/main" id="{A67FCED5-BE8F-09B2-6D0D-AEF3B4479F07}"/>
              </a:ext>
            </a:extLst>
          </p:cNvPr>
          <p:cNvSpPr/>
          <p:nvPr/>
        </p:nvSpPr>
        <p:spPr>
          <a:xfrm rot="5400000">
            <a:off x="4341414" y="2290020"/>
            <a:ext cx="3286193" cy="2263167"/>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66C475B9-255D-3DF0-30D0-BFDCB542A09F}"/>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5" name="CuadroTexto 4">
            <a:extLst>
              <a:ext uri="{FF2B5EF4-FFF2-40B4-BE49-F238E27FC236}">
                <a16:creationId xmlns:a16="http://schemas.microsoft.com/office/drawing/2014/main" id="{66744E98-8343-30EA-5B99-07223BD9C616}"/>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mayoría de los turistas entrevistados asumieron ser ellos mismos quienes decidieron el viaje a Los Cabos, principalmente entre aquellos que abordaron un vuelo a Alemania; mientras tanto dentro de este mismo segmento un importante porcentaje decidió dejar la decisión a sus parejas o amigos.</a:t>
            </a:r>
          </a:p>
        </p:txBody>
      </p:sp>
      <p:sp>
        <p:nvSpPr>
          <p:cNvPr id="6" name="Rectángulo 5">
            <a:extLst>
              <a:ext uri="{FF2B5EF4-FFF2-40B4-BE49-F238E27FC236}">
                <a16:creationId xmlns:a16="http://schemas.microsoft.com/office/drawing/2014/main" id="{B5F11DBF-43F2-7A58-082B-AD82692B93A2}"/>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P7. </a:t>
            </a:r>
            <a:r>
              <a:rPr lang="es-ES" sz="1100">
                <a:solidFill>
                  <a:srgbClr val="414141"/>
                </a:solidFill>
                <a:latin typeface="Trebuchet MS" panose="020B0603020202020204" pitchFamily="34" charset="0"/>
              </a:rPr>
              <a:t>¿Quién de su grupo tomó la decisión final de viajar a Los Cabos?</a:t>
            </a:r>
            <a:r>
              <a:rPr lang="es-MX" sz="1100">
                <a:solidFill>
                  <a:srgbClr val="414141"/>
                </a:solidFill>
                <a:latin typeface="Trebuchet MS" panose="020B0603020202020204" pitchFamily="34" charset="0"/>
              </a:rPr>
              <a:t> </a:t>
            </a:r>
          </a:p>
        </p:txBody>
      </p:sp>
      <p:grpSp>
        <p:nvGrpSpPr>
          <p:cNvPr id="2" name="Grupo 1">
            <a:extLst>
              <a:ext uri="{FF2B5EF4-FFF2-40B4-BE49-F238E27FC236}">
                <a16:creationId xmlns:a16="http://schemas.microsoft.com/office/drawing/2014/main" id="{35ACBA03-D144-A456-FEC2-5FEE88B373B6}"/>
              </a:ext>
            </a:extLst>
          </p:cNvPr>
          <p:cNvGrpSpPr/>
          <p:nvPr/>
        </p:nvGrpSpPr>
        <p:grpSpPr>
          <a:xfrm>
            <a:off x="11200897" y="5775791"/>
            <a:ext cx="912793" cy="280283"/>
            <a:chOff x="11845075" y="3342807"/>
            <a:chExt cx="912793" cy="280283"/>
          </a:xfrm>
        </p:grpSpPr>
        <p:pic>
          <p:nvPicPr>
            <p:cNvPr id="3" name="Imagen 34">
              <a:extLst>
                <a:ext uri="{FF2B5EF4-FFF2-40B4-BE49-F238E27FC236}">
                  <a16:creationId xmlns:a16="http://schemas.microsoft.com/office/drawing/2014/main" id="{EE16A2BC-C8DB-CC41-76AC-C6449A4B43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7" name="CuadroTexto 6">
              <a:extLst>
                <a:ext uri="{FF2B5EF4-FFF2-40B4-BE49-F238E27FC236}">
                  <a16:creationId xmlns:a16="http://schemas.microsoft.com/office/drawing/2014/main" id="{AF673170-0A57-1503-4FFE-BEB8245E6D99}"/>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8" name="Grupo 7">
            <a:extLst>
              <a:ext uri="{FF2B5EF4-FFF2-40B4-BE49-F238E27FC236}">
                <a16:creationId xmlns:a16="http://schemas.microsoft.com/office/drawing/2014/main" id="{EAE653E4-113C-F3A7-92B7-C0666FED34ED}"/>
              </a:ext>
            </a:extLst>
          </p:cNvPr>
          <p:cNvGrpSpPr/>
          <p:nvPr/>
        </p:nvGrpSpPr>
        <p:grpSpPr>
          <a:xfrm>
            <a:off x="5522702" y="3170941"/>
            <a:ext cx="573298" cy="276999"/>
            <a:chOff x="11845075" y="3313702"/>
            <a:chExt cx="662331" cy="328686"/>
          </a:xfrm>
        </p:grpSpPr>
        <p:pic>
          <p:nvPicPr>
            <p:cNvPr id="9" name="Imagen 34">
              <a:extLst>
                <a:ext uri="{FF2B5EF4-FFF2-40B4-BE49-F238E27FC236}">
                  <a16:creationId xmlns:a16="http://schemas.microsoft.com/office/drawing/2014/main" id="{135462D3-8E04-7FA7-A66B-15AFBC26AD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0" name="CuadroTexto 9">
              <a:extLst>
                <a:ext uri="{FF2B5EF4-FFF2-40B4-BE49-F238E27FC236}">
                  <a16:creationId xmlns:a16="http://schemas.microsoft.com/office/drawing/2014/main" id="{17EAE8E5-0DF0-C143-1650-0A93203E435D}"/>
                </a:ext>
              </a:extLst>
            </p:cNvPr>
            <p:cNvSpPr txBox="1"/>
            <p:nvPr/>
          </p:nvSpPr>
          <p:spPr>
            <a:xfrm>
              <a:off x="12001454" y="3313702"/>
              <a:ext cx="505952"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15%</a:t>
              </a:r>
            </a:p>
          </p:txBody>
        </p:sp>
      </p:grpSp>
    </p:spTree>
    <p:extLst>
      <p:ext uri="{BB962C8B-B14F-4D97-AF65-F5344CB8AC3E}">
        <p14:creationId xmlns:p14="http://schemas.microsoft.com/office/powerpoint/2010/main" val="1915304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31">
            <a:extLst>
              <a:ext uri="{FF2B5EF4-FFF2-40B4-BE49-F238E27FC236}">
                <a16:creationId xmlns:a16="http://schemas.microsoft.com/office/drawing/2014/main" id="{6272AA6C-5B2C-4ACD-BA69-D8D4288F385C}"/>
              </a:ext>
            </a:extLst>
          </p:cNvPr>
          <p:cNvSpPr txBox="1"/>
          <p:nvPr/>
        </p:nvSpPr>
        <p:spPr>
          <a:xfrm>
            <a:off x="574486" y="24739"/>
            <a:ext cx="11789792"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Promedio en días de tiempo de planeación, de compra y reservación del viaje. </a:t>
            </a:r>
          </a:p>
        </p:txBody>
      </p:sp>
      <p:sp>
        <p:nvSpPr>
          <p:cNvPr id="25" name="Rectángulo 24">
            <a:extLst>
              <a:ext uri="{FF2B5EF4-FFF2-40B4-BE49-F238E27FC236}">
                <a16:creationId xmlns:a16="http://schemas.microsoft.com/office/drawing/2014/main" id="{3CB12805-551F-42F9-AEFC-13C150C2A0B6}"/>
              </a:ext>
            </a:extLst>
          </p:cNvPr>
          <p:cNvSpPr/>
          <p:nvPr/>
        </p:nvSpPr>
        <p:spPr>
          <a:xfrm>
            <a:off x="1696870" y="3040919"/>
            <a:ext cx="281416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prstClr val="black">
                    <a:lumMod val="95000"/>
                    <a:lumOff val="5000"/>
                  </a:prstClr>
                </a:solidFill>
                <a:effectLst/>
                <a:uLnTx/>
                <a:uFillTx/>
                <a:latin typeface="Trebuchet MS" pitchFamily="34" charset="0"/>
                <a:ea typeface="+mn-ea"/>
                <a:cs typeface="+mn-cs"/>
              </a:rPr>
              <a:t>Tiempo de planeación del viaje</a:t>
            </a:r>
          </a:p>
        </p:txBody>
      </p:sp>
      <p:sp>
        <p:nvSpPr>
          <p:cNvPr id="26" name="Rectángulo 25">
            <a:extLst>
              <a:ext uri="{FF2B5EF4-FFF2-40B4-BE49-F238E27FC236}">
                <a16:creationId xmlns:a16="http://schemas.microsoft.com/office/drawing/2014/main" id="{81CAEC84-045E-4E68-9A65-FE5C7A5BBBA9}"/>
              </a:ext>
            </a:extLst>
          </p:cNvPr>
          <p:cNvSpPr/>
          <p:nvPr/>
        </p:nvSpPr>
        <p:spPr>
          <a:xfrm>
            <a:off x="1696870" y="4255509"/>
            <a:ext cx="281416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prstClr val="black">
                    <a:lumMod val="95000"/>
                    <a:lumOff val="5000"/>
                  </a:prstClr>
                </a:solidFill>
                <a:effectLst/>
                <a:uLnTx/>
                <a:uFillTx/>
                <a:latin typeface="Trebuchet MS" pitchFamily="34" charset="0"/>
                <a:ea typeface="+mn-ea"/>
                <a:cs typeface="+mn-cs"/>
              </a:rPr>
              <a:t>Tiempo de compra, reservación del viaje</a:t>
            </a:r>
          </a:p>
        </p:txBody>
      </p:sp>
      <p:pic>
        <p:nvPicPr>
          <p:cNvPr id="3" name="Gráfico 2">
            <a:extLst>
              <a:ext uri="{FF2B5EF4-FFF2-40B4-BE49-F238E27FC236}">
                <a16:creationId xmlns:a16="http://schemas.microsoft.com/office/drawing/2014/main" id="{83A833F6-D545-4F38-B475-C3029FE4A0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360" y="1565486"/>
            <a:ext cx="1261796" cy="835774"/>
          </a:xfrm>
          <a:prstGeom prst="rect">
            <a:avLst/>
          </a:prstGeom>
        </p:spPr>
      </p:pic>
      <p:graphicFrame>
        <p:nvGraphicFramePr>
          <p:cNvPr id="8" name="Tabla 7">
            <a:extLst>
              <a:ext uri="{FF2B5EF4-FFF2-40B4-BE49-F238E27FC236}">
                <a16:creationId xmlns:a16="http://schemas.microsoft.com/office/drawing/2014/main" id="{33A8999C-94DB-3D8C-0CB0-6DDB74A7469E}"/>
              </a:ext>
            </a:extLst>
          </p:cNvPr>
          <p:cNvGraphicFramePr>
            <a:graphicFrameLocks noGrp="1"/>
          </p:cNvGraphicFramePr>
          <p:nvPr>
            <p:extLst>
              <p:ext uri="{D42A27DB-BD31-4B8C-83A1-F6EECF244321}">
                <p14:modId xmlns:p14="http://schemas.microsoft.com/office/powerpoint/2010/main" val="554053797"/>
              </p:ext>
            </p:extLst>
          </p:nvPr>
        </p:nvGraphicFramePr>
        <p:xfrm>
          <a:off x="4527203" y="2830662"/>
          <a:ext cx="5274022" cy="1824628"/>
        </p:xfrm>
        <a:graphic>
          <a:graphicData uri="http://schemas.openxmlformats.org/drawingml/2006/table">
            <a:tbl>
              <a:tblPr>
                <a:tableStyleId>{5C22544A-7EE6-4342-B048-85BDC9FD1C3A}</a:tableStyleId>
              </a:tblPr>
              <a:tblGrid>
                <a:gridCol w="2637011">
                  <a:extLst>
                    <a:ext uri="{9D8B030D-6E8A-4147-A177-3AD203B41FA5}">
                      <a16:colId xmlns:a16="http://schemas.microsoft.com/office/drawing/2014/main" val="372155872"/>
                    </a:ext>
                  </a:extLst>
                </a:gridCol>
                <a:gridCol w="2637011">
                  <a:extLst>
                    <a:ext uri="{9D8B030D-6E8A-4147-A177-3AD203B41FA5}">
                      <a16:colId xmlns:a16="http://schemas.microsoft.com/office/drawing/2014/main" val="1478179443"/>
                    </a:ext>
                  </a:extLst>
                </a:gridCol>
              </a:tblGrid>
              <a:tr h="624902">
                <a:tc>
                  <a:txBody>
                    <a:bodyPr/>
                    <a:lstStyle/>
                    <a:p>
                      <a:pPr marL="0" algn="ctr" defTabSz="914400" rtl="0" eaLnBrk="1" fontAlgn="ctr" latinLnBrk="0" hangingPunct="1"/>
                      <a:r>
                        <a:rPr kumimoji="0" lang="es-MX" sz="3600" b="1" i="0" u="none" strike="noStrike" kern="1200" cap="none" spc="0" normalizeH="0" baseline="0">
                          <a:ln>
                            <a:noFill/>
                          </a:ln>
                          <a:solidFill>
                            <a:srgbClr val="10213B"/>
                          </a:solidFill>
                          <a:effectLst/>
                          <a:uLnTx/>
                          <a:uFillTx/>
                          <a:latin typeface="Trebuchet MS" pitchFamily="34" charset="0"/>
                          <a:ea typeface="+mn-ea"/>
                          <a:cs typeface="+mn-cs"/>
                        </a:rPr>
                        <a:t> 94</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3600" b="1" i="0" u="none" strike="noStrike" kern="1200" cap="none" spc="0" normalizeH="0" baseline="0">
                          <a:ln>
                            <a:noFill/>
                          </a:ln>
                          <a:solidFill>
                            <a:srgbClr val="FFC000"/>
                          </a:solidFill>
                          <a:effectLst/>
                          <a:uLnTx/>
                          <a:uFillTx/>
                          <a:latin typeface="Trebuchet MS" pitchFamily="34" charset="0"/>
                          <a:ea typeface="+mn-ea"/>
                          <a:cs typeface="+mn-cs"/>
                        </a:rPr>
                        <a:t>95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641561">
                <a:tc>
                  <a:txBody>
                    <a:bodyPr/>
                    <a:lstStyle/>
                    <a:p>
                      <a:pPr marL="0" algn="ctr" defTabSz="914400" rtl="0" eaLnBrk="1" fontAlgn="ctr" latinLnBrk="0" hangingPunct="1"/>
                      <a:endParaRPr kumimoji="0" lang="es-MX" sz="3600" b="1" i="0" u="none" strike="noStrike" kern="1200" cap="none" spc="0" normalizeH="0" baseline="0">
                        <a:ln>
                          <a:noFill/>
                        </a:ln>
                        <a:solidFill>
                          <a:srgbClr val="10213B"/>
                        </a:solidFill>
                        <a:effectLst/>
                        <a:uLnTx/>
                        <a:uFillTx/>
                        <a:latin typeface="Trebuchet MS"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200" b="1" i="0" u="none" strike="noStrike" kern="1200">
                        <a:solidFill>
                          <a:srgbClr val="FFC000"/>
                        </a:solidFill>
                        <a:effectLst/>
                        <a:latin typeface="Trebuchet MS" panose="020B0703020202090204"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523372">
                <a:tc>
                  <a:txBody>
                    <a:bodyPr/>
                    <a:lstStyle/>
                    <a:p>
                      <a:pPr marL="0" algn="ctr" defTabSz="914400" rtl="0" eaLnBrk="1" fontAlgn="ctr" latinLnBrk="0" hangingPunct="1"/>
                      <a:r>
                        <a:rPr kumimoji="0" lang="es-MX" sz="3600" b="1" i="0" u="none" strike="noStrike" kern="1200" cap="none" spc="0" normalizeH="0" baseline="0">
                          <a:ln>
                            <a:noFill/>
                          </a:ln>
                          <a:solidFill>
                            <a:srgbClr val="10213B"/>
                          </a:solidFill>
                          <a:effectLst/>
                          <a:uLnTx/>
                          <a:uFillTx/>
                          <a:latin typeface="Trebuchet MS" pitchFamily="34" charset="0"/>
                          <a:ea typeface="+mn-ea"/>
                          <a:cs typeface="+mn-cs"/>
                        </a:rPr>
                        <a:t> 77</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3600" b="1" i="0" u="none" strike="noStrike" kern="1200" cap="none" spc="0" normalizeH="0" baseline="0">
                          <a:ln>
                            <a:noFill/>
                          </a:ln>
                          <a:solidFill>
                            <a:srgbClr val="FFC000"/>
                          </a:solidFill>
                          <a:effectLst/>
                          <a:uLnTx/>
                          <a:uFillTx/>
                          <a:latin typeface="Trebuchet MS" pitchFamily="34" charset="0"/>
                          <a:ea typeface="+mn-ea"/>
                          <a:cs typeface="+mn-cs"/>
                        </a:rPr>
                        <a:t>79</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bl>
          </a:graphicData>
        </a:graphic>
      </p:graphicFrame>
      <p:graphicFrame>
        <p:nvGraphicFramePr>
          <p:cNvPr id="10" name="Tabla 9">
            <a:extLst>
              <a:ext uri="{FF2B5EF4-FFF2-40B4-BE49-F238E27FC236}">
                <a16:creationId xmlns:a16="http://schemas.microsoft.com/office/drawing/2014/main" id="{7AB9C243-0FAE-A326-34EF-3AFE69299934}"/>
              </a:ext>
            </a:extLst>
          </p:cNvPr>
          <p:cNvGraphicFramePr>
            <a:graphicFrameLocks noGrp="1"/>
          </p:cNvGraphicFramePr>
          <p:nvPr>
            <p:extLst>
              <p:ext uri="{D42A27DB-BD31-4B8C-83A1-F6EECF244321}">
                <p14:modId xmlns:p14="http://schemas.microsoft.com/office/powerpoint/2010/main" val="3331637946"/>
              </p:ext>
            </p:extLst>
          </p:nvPr>
        </p:nvGraphicFramePr>
        <p:xfrm>
          <a:off x="4656577" y="2219272"/>
          <a:ext cx="5144648" cy="524979"/>
        </p:xfrm>
        <a:graphic>
          <a:graphicData uri="http://schemas.openxmlformats.org/drawingml/2006/table">
            <a:tbl>
              <a:tblPr firstRow="1" bandRow="1"/>
              <a:tblGrid>
                <a:gridCol w="2572324">
                  <a:extLst>
                    <a:ext uri="{9D8B030D-6E8A-4147-A177-3AD203B41FA5}">
                      <a16:colId xmlns:a16="http://schemas.microsoft.com/office/drawing/2014/main" val="1566861337"/>
                    </a:ext>
                  </a:extLst>
                </a:gridCol>
                <a:gridCol w="2572324">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ct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50" name="CuadroTexto 49">
            <a:extLst>
              <a:ext uri="{FF2B5EF4-FFF2-40B4-BE49-F238E27FC236}">
                <a16:creationId xmlns:a16="http://schemas.microsoft.com/office/drawing/2014/main" id="{97CED8DD-9E8A-49E2-1200-5ECDA628352D}"/>
              </a:ext>
            </a:extLst>
          </p:cNvPr>
          <p:cNvSpPr txBox="1"/>
          <p:nvPr/>
        </p:nvSpPr>
        <p:spPr>
          <a:xfrm>
            <a:off x="7286798" y="5713770"/>
            <a:ext cx="46987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sp>
        <p:nvSpPr>
          <p:cNvPr id="51" name="Rectángulo: esquinas redondeadas 32">
            <a:extLst>
              <a:ext uri="{FF2B5EF4-FFF2-40B4-BE49-F238E27FC236}">
                <a16:creationId xmlns:a16="http://schemas.microsoft.com/office/drawing/2014/main" id="{24ADB341-EA3D-0F5D-3CC4-E8CECD81AB95}"/>
              </a:ext>
            </a:extLst>
          </p:cNvPr>
          <p:cNvSpPr/>
          <p:nvPr/>
        </p:nvSpPr>
        <p:spPr>
          <a:xfrm rot="5400000">
            <a:off x="4511541" y="2648493"/>
            <a:ext cx="2931299" cy="1800001"/>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E7BCFD76-60F6-1072-A55A-0A4663CEE5FD}"/>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El tiempo promedio en que los turistas comenzaron a planear su viaje y a comenzar a hacer la reservación es muy similar entre los visitantes del vuelo de Alemania y de otros orígenes, promediando poco más de tres meses para la planeación y dos meses y medio para la compra.</a:t>
            </a:r>
          </a:p>
        </p:txBody>
      </p:sp>
      <p:sp>
        <p:nvSpPr>
          <p:cNvPr id="6" name="Rectángulo 5">
            <a:extLst>
              <a:ext uri="{FF2B5EF4-FFF2-40B4-BE49-F238E27FC236}">
                <a16:creationId xmlns:a16="http://schemas.microsoft.com/office/drawing/2014/main" id="{1D9DDBCB-701D-A88E-F84E-0013F4A2785F}"/>
              </a:ext>
            </a:extLst>
          </p:cNvPr>
          <p:cNvSpPr/>
          <p:nvPr/>
        </p:nvSpPr>
        <p:spPr>
          <a:xfrm>
            <a:off x="67183" y="5681724"/>
            <a:ext cx="10029317"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 1,445</a:t>
            </a:r>
            <a:r>
              <a:rPr lang="es-MX" sz="1100" dirty="0">
                <a:solidFill>
                  <a:srgbClr val="414141"/>
                </a:solidFill>
                <a:latin typeface="Trebuchet MS" panose="020B0603020202020204" pitchFamily="34" charset="0"/>
              </a:rPr>
              <a:t> casos.</a:t>
            </a:r>
            <a:endParaRPr lang="es-MX" sz="1100" b="1" dirty="0">
              <a:solidFill>
                <a:srgbClr val="414141"/>
              </a:solidFill>
              <a:latin typeface="Trebuchet MS" panose="020B0603020202020204" pitchFamily="34" charset="0"/>
            </a:endParaRP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P30. ¿Con cuánto tiempo de anticipación empezó a buscar información y organizar el viaje? P31. ¿Con cuánto tiempo de anticipación compró / reservó?</a:t>
            </a:r>
            <a:r>
              <a:rPr lang="es-MX" sz="1100" dirty="0">
                <a:solidFill>
                  <a:srgbClr val="414141"/>
                </a:solidFill>
                <a:latin typeface="Trebuchet MS" panose="020B0603020202020204" pitchFamily="34" charset="0"/>
              </a:rPr>
              <a:t> </a:t>
            </a:r>
          </a:p>
        </p:txBody>
      </p:sp>
      <p:sp>
        <p:nvSpPr>
          <p:cNvPr id="5" name="CuadroTexto 4">
            <a:extLst>
              <a:ext uri="{FF2B5EF4-FFF2-40B4-BE49-F238E27FC236}">
                <a16:creationId xmlns:a16="http://schemas.microsoft.com/office/drawing/2014/main" id="{10867188-C706-111A-1D0C-FF8BAEA1E4B0}"/>
              </a:ext>
            </a:extLst>
          </p:cNvPr>
          <p:cNvSpPr txBox="1"/>
          <p:nvPr/>
        </p:nvSpPr>
        <p:spPr>
          <a:xfrm>
            <a:off x="8232342" y="5874037"/>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320762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8FF89-3C20-4AC5-A39D-F664043E1B3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5" y="0"/>
            <a:ext cx="12189969" cy="6857999"/>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B5B8686D-2DDF-4FB8-97B6-D6DF05253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10" name="Google Shape;104;p17">
            <a:extLst>
              <a:ext uri="{FF2B5EF4-FFF2-40B4-BE49-F238E27FC236}">
                <a16:creationId xmlns:a16="http://schemas.microsoft.com/office/drawing/2014/main" id="{28655505-8D96-4D2D-A35B-4CDB6BF34340}"/>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HÁBITOS DE VIAJE - ACTIVIDADES</a:t>
            </a:r>
            <a:endParaRPr lang="en-US" sz="2800" b="1" i="0" u="none" strike="noStrike" cap="none" spc="100">
              <a:solidFill>
                <a:srgbClr val="FAA21A"/>
              </a:solidFill>
              <a:latin typeface="Trebuchet MS" panose="020B0603020202020204" pitchFamily="34" charset="0"/>
              <a:sym typeface="Arial"/>
            </a:endParaRPr>
          </a:p>
        </p:txBody>
      </p:sp>
      <p:pic>
        <p:nvPicPr>
          <p:cNvPr id="12" name="Imagen 11" descr="Logotipo&#10;&#10;Descripción generada automáticamente">
            <a:extLst>
              <a:ext uri="{FF2B5EF4-FFF2-40B4-BE49-F238E27FC236}">
                <a16:creationId xmlns:a16="http://schemas.microsoft.com/office/drawing/2014/main" id="{59557640-181F-48FB-9D27-58C98095D8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37BB3882-B9EB-9B8B-435E-F78A3B1801E0}"/>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153360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a:extLst>
              <a:ext uri="{FF2B5EF4-FFF2-40B4-BE49-F238E27FC236}">
                <a16:creationId xmlns:a16="http://schemas.microsoft.com/office/drawing/2014/main" id="{B53D9DB4-5BFD-4F0F-BDEA-4ECD1217298E}"/>
              </a:ext>
            </a:extLst>
          </p:cNvPr>
          <p:cNvGraphicFramePr/>
          <p:nvPr>
            <p:extLst>
              <p:ext uri="{D42A27DB-BD31-4B8C-83A1-F6EECF244321}">
                <p14:modId xmlns:p14="http://schemas.microsoft.com/office/powerpoint/2010/main" val="2856704373"/>
              </p:ext>
            </p:extLst>
          </p:nvPr>
        </p:nvGraphicFramePr>
        <p:xfrm>
          <a:off x="4888573" y="1865732"/>
          <a:ext cx="1843968" cy="3463806"/>
        </p:xfrm>
        <a:graphic>
          <a:graphicData uri="http://schemas.openxmlformats.org/drawingml/2006/chart">
            <c:chart xmlns:c="http://schemas.openxmlformats.org/drawingml/2006/chart" xmlns:r="http://schemas.openxmlformats.org/officeDocument/2006/relationships" r:id="rId2"/>
          </a:graphicData>
        </a:graphic>
      </p:graphicFrame>
      <p:sp>
        <p:nvSpPr>
          <p:cNvPr id="21" name="CuadroTexto 20">
            <a:extLst>
              <a:ext uri="{FF2B5EF4-FFF2-40B4-BE49-F238E27FC236}">
                <a16:creationId xmlns:a16="http://schemas.microsoft.com/office/drawing/2014/main" id="{E1DF4741-3DEA-F487-E54A-3B3F8A9226BE}"/>
              </a:ext>
            </a:extLst>
          </p:cNvPr>
          <p:cNvSpPr txBox="1"/>
          <p:nvPr/>
        </p:nvSpPr>
        <p:spPr>
          <a:xfrm>
            <a:off x="5182428" y="2528655"/>
            <a:ext cx="26642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B</a:t>
            </a:r>
          </a:p>
        </p:txBody>
      </p:sp>
      <p:sp>
        <p:nvSpPr>
          <p:cNvPr id="38" name="CuadroTexto 37">
            <a:extLst>
              <a:ext uri="{FF2B5EF4-FFF2-40B4-BE49-F238E27FC236}">
                <a16:creationId xmlns:a16="http://schemas.microsoft.com/office/drawing/2014/main" id="{679C0FD8-788D-3559-1394-14F44D5C1B52}"/>
              </a:ext>
            </a:extLst>
          </p:cNvPr>
          <p:cNvSpPr txBox="1"/>
          <p:nvPr/>
        </p:nvSpPr>
        <p:spPr>
          <a:xfrm>
            <a:off x="5130013" y="3157438"/>
            <a:ext cx="26161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B</a:t>
            </a:r>
          </a:p>
        </p:txBody>
      </p:sp>
      <p:grpSp>
        <p:nvGrpSpPr>
          <p:cNvPr id="62" name="Grupo 61">
            <a:extLst>
              <a:ext uri="{FF2B5EF4-FFF2-40B4-BE49-F238E27FC236}">
                <a16:creationId xmlns:a16="http://schemas.microsoft.com/office/drawing/2014/main" id="{E490F91D-2D75-2463-D305-5477091C2419}"/>
              </a:ext>
            </a:extLst>
          </p:cNvPr>
          <p:cNvGrpSpPr/>
          <p:nvPr/>
        </p:nvGrpSpPr>
        <p:grpSpPr>
          <a:xfrm>
            <a:off x="5248057" y="3455193"/>
            <a:ext cx="493148" cy="276999"/>
            <a:chOff x="11845075" y="3313702"/>
            <a:chExt cx="569734" cy="328686"/>
          </a:xfrm>
        </p:grpSpPr>
        <p:pic>
          <p:nvPicPr>
            <p:cNvPr id="63" name="Imagen 34">
              <a:extLst>
                <a:ext uri="{FF2B5EF4-FFF2-40B4-BE49-F238E27FC236}">
                  <a16:creationId xmlns:a16="http://schemas.microsoft.com/office/drawing/2014/main" id="{002EDA88-CCD8-A069-EBAB-AD09088209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64" name="CuadroTexto 63">
              <a:extLst>
                <a:ext uri="{FF2B5EF4-FFF2-40B4-BE49-F238E27FC236}">
                  <a16:creationId xmlns:a16="http://schemas.microsoft.com/office/drawing/2014/main" id="{3350DE1C-03AB-F506-9ACD-2F3492891189}"/>
                </a:ext>
              </a:extLst>
            </p:cNvPr>
            <p:cNvSpPr txBox="1"/>
            <p:nvPr/>
          </p:nvSpPr>
          <p:spPr>
            <a:xfrm>
              <a:off x="12001454" y="3313702"/>
              <a:ext cx="413355" cy="328686"/>
            </a:xfrm>
            <a:prstGeom prst="rect">
              <a:avLst/>
            </a:prstGeom>
            <a:noFill/>
          </p:spPr>
          <p:txBody>
            <a:bodyPr wrap="none" rtlCol="0">
              <a:spAutoFit/>
            </a:bodyPr>
            <a:lstStyle/>
            <a:p>
              <a:r>
                <a:rPr lang="es-MX" sz="1200" dirty="0">
                  <a:solidFill>
                    <a:srgbClr val="5F5F5F"/>
                  </a:solidFill>
                  <a:latin typeface="Trebuchet MS" panose="020B0603020202020204" pitchFamily="34" charset="0"/>
                </a:rPr>
                <a:t>6%</a:t>
              </a:r>
            </a:p>
          </p:txBody>
        </p:sp>
      </p:grpSp>
      <p:grpSp>
        <p:nvGrpSpPr>
          <p:cNvPr id="14" name="Grupo 13">
            <a:extLst>
              <a:ext uri="{FF2B5EF4-FFF2-40B4-BE49-F238E27FC236}">
                <a16:creationId xmlns:a16="http://schemas.microsoft.com/office/drawing/2014/main" id="{660F6C6B-E9DD-2890-3ED8-892B7D8A2B1D}"/>
              </a:ext>
            </a:extLst>
          </p:cNvPr>
          <p:cNvGrpSpPr/>
          <p:nvPr/>
        </p:nvGrpSpPr>
        <p:grpSpPr>
          <a:xfrm>
            <a:off x="5273032" y="2824674"/>
            <a:ext cx="541406" cy="276999"/>
            <a:chOff x="11868272" y="4574079"/>
            <a:chExt cx="625486" cy="328687"/>
          </a:xfrm>
        </p:grpSpPr>
        <p:grpSp>
          <p:nvGrpSpPr>
            <p:cNvPr id="15" name="Grupo 14">
              <a:extLst>
                <a:ext uri="{FF2B5EF4-FFF2-40B4-BE49-F238E27FC236}">
                  <a16:creationId xmlns:a16="http://schemas.microsoft.com/office/drawing/2014/main" id="{DAD77138-3595-7AA3-3744-A37067AFEEE3}"/>
                </a:ext>
              </a:extLst>
            </p:cNvPr>
            <p:cNvGrpSpPr/>
            <p:nvPr/>
          </p:nvGrpSpPr>
          <p:grpSpPr>
            <a:xfrm>
              <a:off x="11868272" y="4645258"/>
              <a:ext cx="216000" cy="180000"/>
              <a:chOff x="8925921" y="3320651"/>
              <a:chExt cx="1996322" cy="1830879"/>
            </a:xfrm>
          </p:grpSpPr>
          <p:sp>
            <p:nvSpPr>
              <p:cNvPr id="26" name="Triángulo isósceles 25">
                <a:extLst>
                  <a:ext uri="{FF2B5EF4-FFF2-40B4-BE49-F238E27FC236}">
                    <a16:creationId xmlns:a16="http://schemas.microsoft.com/office/drawing/2014/main" id="{A7D6FA20-9F63-FC59-E146-8A14DD0CB272}"/>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9" name="Trapecio 28">
                <a:extLst>
                  <a:ext uri="{FF2B5EF4-FFF2-40B4-BE49-F238E27FC236}">
                    <a16:creationId xmlns:a16="http://schemas.microsoft.com/office/drawing/2014/main" id="{EAE5688D-F837-C381-ECEB-ADBC908331B3}"/>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0" name="CuadroTexto 19">
              <a:extLst>
                <a:ext uri="{FF2B5EF4-FFF2-40B4-BE49-F238E27FC236}">
                  <a16:creationId xmlns:a16="http://schemas.microsoft.com/office/drawing/2014/main" id="{22877508-8998-5B16-CFA6-997CE91CFE48}"/>
                </a:ext>
              </a:extLst>
            </p:cNvPr>
            <p:cNvSpPr txBox="1"/>
            <p:nvPr/>
          </p:nvSpPr>
          <p:spPr>
            <a:xfrm>
              <a:off x="11987806" y="457407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11%</a:t>
              </a:r>
            </a:p>
          </p:txBody>
        </p:sp>
      </p:grpSp>
      <p:grpSp>
        <p:nvGrpSpPr>
          <p:cNvPr id="114" name="Grupo 113">
            <a:extLst>
              <a:ext uri="{FF2B5EF4-FFF2-40B4-BE49-F238E27FC236}">
                <a16:creationId xmlns:a16="http://schemas.microsoft.com/office/drawing/2014/main" id="{1D18765C-CAB1-B2BC-0579-F3450A84762E}"/>
              </a:ext>
            </a:extLst>
          </p:cNvPr>
          <p:cNvGrpSpPr/>
          <p:nvPr/>
        </p:nvGrpSpPr>
        <p:grpSpPr>
          <a:xfrm>
            <a:off x="10630329" y="5766832"/>
            <a:ext cx="912793" cy="280283"/>
            <a:chOff x="11845075" y="3342807"/>
            <a:chExt cx="912793" cy="280283"/>
          </a:xfrm>
        </p:grpSpPr>
        <p:pic>
          <p:nvPicPr>
            <p:cNvPr id="115" name="Imagen 34">
              <a:extLst>
                <a:ext uri="{FF2B5EF4-FFF2-40B4-BE49-F238E27FC236}">
                  <a16:creationId xmlns:a16="http://schemas.microsoft.com/office/drawing/2014/main" id="{6371CA2B-E1BF-68F8-5127-0A34697AE5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16" name="CuadroTexto 115">
              <a:extLst>
                <a:ext uri="{FF2B5EF4-FFF2-40B4-BE49-F238E27FC236}">
                  <a16:creationId xmlns:a16="http://schemas.microsoft.com/office/drawing/2014/main" id="{A6D3AEB2-14F0-4F10-FFA0-9535F4C8A890}"/>
                </a:ext>
              </a:extLst>
            </p:cNvPr>
            <p:cNvSpPr txBox="1"/>
            <p:nvPr/>
          </p:nvSpPr>
          <p:spPr>
            <a:xfrm>
              <a:off x="12032990" y="3346091"/>
              <a:ext cx="724878"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Hombre</a:t>
              </a:r>
            </a:p>
          </p:txBody>
        </p:sp>
      </p:grpSp>
      <p:graphicFrame>
        <p:nvGraphicFramePr>
          <p:cNvPr id="13" name="Tabla 12">
            <a:extLst>
              <a:ext uri="{FF2B5EF4-FFF2-40B4-BE49-F238E27FC236}">
                <a16:creationId xmlns:a16="http://schemas.microsoft.com/office/drawing/2014/main" id="{07990124-3230-D254-6DDE-CF7EC5F15E66}"/>
              </a:ext>
            </a:extLst>
          </p:cNvPr>
          <p:cNvGraphicFramePr>
            <a:graphicFrameLocks noGrp="1"/>
          </p:cNvGraphicFramePr>
          <p:nvPr>
            <p:extLst>
              <p:ext uri="{D42A27DB-BD31-4B8C-83A1-F6EECF244321}">
                <p14:modId xmlns:p14="http://schemas.microsoft.com/office/powerpoint/2010/main" val="1093330662"/>
              </p:ext>
            </p:extLst>
          </p:nvPr>
        </p:nvGraphicFramePr>
        <p:xfrm>
          <a:off x="4884487" y="1467273"/>
          <a:ext cx="4026527" cy="524979"/>
        </p:xfrm>
        <a:graphic>
          <a:graphicData uri="http://schemas.openxmlformats.org/drawingml/2006/table">
            <a:tbl>
              <a:tblPr firstRow="1" bandRow="1"/>
              <a:tblGrid>
                <a:gridCol w="2258468">
                  <a:extLst>
                    <a:ext uri="{9D8B030D-6E8A-4147-A177-3AD203B41FA5}">
                      <a16:colId xmlns:a16="http://schemas.microsoft.com/office/drawing/2014/main" val="1566861337"/>
                    </a:ext>
                  </a:extLst>
                </a:gridCol>
                <a:gridCol w="1768059">
                  <a:extLst>
                    <a:ext uri="{9D8B030D-6E8A-4147-A177-3AD203B41FA5}">
                      <a16:colId xmlns:a16="http://schemas.microsoft.com/office/drawing/2014/main" val="2355084740"/>
                    </a:ext>
                  </a:extLst>
                </a:gridCol>
              </a:tblGrid>
              <a:tr h="524979">
                <a:tc>
                  <a:txBody>
                    <a:bodyPr/>
                    <a:lstStyle/>
                    <a:p>
                      <a:pPr algn="l"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41" name="Tabla 40">
            <a:extLst>
              <a:ext uri="{FF2B5EF4-FFF2-40B4-BE49-F238E27FC236}">
                <a16:creationId xmlns:a16="http://schemas.microsoft.com/office/drawing/2014/main" id="{2C2CB6AC-34C8-4D4C-8AEF-A88D5791409F}"/>
              </a:ext>
            </a:extLst>
          </p:cNvPr>
          <p:cNvGraphicFramePr>
            <a:graphicFrameLocks noGrp="1"/>
          </p:cNvGraphicFramePr>
          <p:nvPr>
            <p:extLst>
              <p:ext uri="{D42A27DB-BD31-4B8C-83A1-F6EECF244321}">
                <p14:modId xmlns:p14="http://schemas.microsoft.com/office/powerpoint/2010/main" val="995324599"/>
              </p:ext>
            </p:extLst>
          </p:nvPr>
        </p:nvGraphicFramePr>
        <p:xfrm>
          <a:off x="1538826" y="1865733"/>
          <a:ext cx="3181885" cy="3463801"/>
        </p:xfrm>
        <a:graphic>
          <a:graphicData uri="http://schemas.openxmlformats.org/drawingml/2006/table">
            <a:tbl>
              <a:tblPr>
                <a:tableStyleId>{5C22544A-7EE6-4342-B048-85BDC9FD1C3A}</a:tableStyleId>
              </a:tblPr>
              <a:tblGrid>
                <a:gridCol w="3181885">
                  <a:extLst>
                    <a:ext uri="{9D8B030D-6E8A-4147-A177-3AD203B41FA5}">
                      <a16:colId xmlns:a16="http://schemas.microsoft.com/office/drawing/2014/main" val="372155872"/>
                    </a:ext>
                  </a:extLst>
                </a:gridCol>
              </a:tblGrid>
              <a:tr h="314891">
                <a:tc>
                  <a:txBody>
                    <a:bodyPr/>
                    <a:lstStyle/>
                    <a:p>
                      <a:pPr algn="r" fontAlgn="b"/>
                      <a:r>
                        <a:rPr lang="es-MX" sz="1200" b="1" i="0" u="none" strike="noStrike" kern="1200" dirty="0">
                          <a:solidFill>
                            <a:srgbClr val="595959"/>
                          </a:solidFill>
                          <a:effectLst/>
                          <a:latin typeface="Trebuchet MS" panose="020B0603020202020204" pitchFamily="34" charset="0"/>
                          <a:ea typeface="+mn-ea"/>
                          <a:cs typeface="+mn-cs"/>
                        </a:rPr>
                        <a:t>Visitar alguna playa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1" i="0" u="none" strike="noStrike" kern="1200" dirty="0">
                          <a:solidFill>
                            <a:srgbClr val="595959"/>
                          </a:solidFill>
                          <a:effectLst/>
                          <a:latin typeface="Trebuchet MS"/>
                          <a:ea typeface="+mn-ea"/>
                          <a:cs typeface="+mn-cs"/>
                        </a:rPr>
                        <a:t>Avistamiento o nado con especies marinas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Buceo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44748"/>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Comer en restaurantes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90658"/>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err="1">
                          <a:solidFill>
                            <a:srgbClr val="595959"/>
                          </a:solidFill>
                          <a:effectLst/>
                          <a:latin typeface="Trebuchet MS"/>
                          <a:ea typeface="+mn-ea"/>
                          <a:cs typeface="+mn-cs"/>
                        </a:rPr>
                        <a:t>Snorkeling</a:t>
                      </a:r>
                      <a:r>
                        <a:rPr lang="es-MX" sz="1050" b="0" i="0" u="none" strike="noStrike" kern="1200" dirty="0">
                          <a:solidFill>
                            <a:srgbClr val="595959"/>
                          </a:solidFill>
                          <a:effectLst/>
                          <a:latin typeface="Trebuchet MS"/>
                          <a:ea typeface="+mn-ea"/>
                          <a:cs typeface="+mn-cs"/>
                        </a:rPr>
                        <a:t>, </a:t>
                      </a:r>
                      <a:r>
                        <a:rPr lang="es-MX" sz="1050" b="0" i="0" u="none" strike="noStrike" kern="1200" dirty="0" err="1">
                          <a:solidFill>
                            <a:srgbClr val="595959"/>
                          </a:solidFill>
                          <a:effectLst/>
                          <a:latin typeface="Trebuchet MS"/>
                          <a:ea typeface="+mn-ea"/>
                          <a:cs typeface="+mn-cs"/>
                        </a:rPr>
                        <a:t>snuba</a:t>
                      </a:r>
                      <a:endParaRPr lang="es-MX" sz="1050" b="0" i="0" u="none" strike="noStrike" kern="1200" dirty="0">
                        <a:solidFill>
                          <a:srgbClr val="595959"/>
                        </a:solidFill>
                        <a:effectLst/>
                        <a:latin typeface="Trebuchet MS"/>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073441"/>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Surf, kitesurf</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460490"/>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Vida Nocturna &amp; Clubs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87076"/>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Degustar la gastronomía local/Talleres de cocina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697509"/>
                  </a:ext>
                </a:extLst>
              </a:tr>
              <a:tr h="314891">
                <a:tc>
                  <a:txBody>
                    <a:bodyPr/>
                    <a:lstStyle/>
                    <a:p>
                      <a:pPr algn="r" fontAlgn="b"/>
                      <a:r>
                        <a:rPr lang="es-MX" sz="1050" b="0" i="0" u="none" strike="noStrike" kern="1200" dirty="0">
                          <a:solidFill>
                            <a:srgbClr val="595959"/>
                          </a:solidFill>
                          <a:effectLst/>
                          <a:latin typeface="Trebuchet MS" panose="020B0603020202020204" pitchFamily="34" charset="0"/>
                          <a:ea typeface="+mn-ea"/>
                          <a:cs typeface="+mn-cs"/>
                        </a:rPr>
                        <a:t>Asistencia a eventos sociales, bodas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102129"/>
                  </a:ext>
                </a:extLst>
              </a:tr>
              <a:tr h="31489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50" b="0" i="0" u="none" strike="noStrike" kern="1200" dirty="0">
                          <a:solidFill>
                            <a:srgbClr val="595959"/>
                          </a:solidFill>
                          <a:effectLst/>
                          <a:latin typeface="Trebuchet MS" panose="020B0603020202020204" pitchFamily="34" charset="0"/>
                          <a:ea typeface="+mn-ea"/>
                          <a:cs typeface="+mn-cs"/>
                        </a:rPr>
                        <a:t>Campismo y senderismo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2370189"/>
                  </a:ext>
                </a:extLst>
              </a:tr>
              <a:tr h="314891">
                <a:tc>
                  <a:txBody>
                    <a:bodyPr/>
                    <a:lstStyle/>
                    <a:p>
                      <a:pPr marL="0" algn="r" defTabSz="914400" rtl="0" eaLnBrk="1" fontAlgn="ctr" latinLnBrk="0" hangingPunct="1"/>
                      <a:r>
                        <a:rPr lang="es-MX" sz="1050" b="0" i="0" u="none" strike="noStrike" kern="1200" dirty="0">
                          <a:solidFill>
                            <a:srgbClr val="595959"/>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3083636"/>
                  </a:ext>
                </a:extLst>
              </a:tr>
            </a:tbl>
          </a:graphicData>
        </a:graphic>
      </p:graphicFrame>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10286802"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Actividad principal al momento de elegir el destino (solo una respuesta)</a:t>
            </a:r>
          </a:p>
        </p:txBody>
      </p:sp>
      <p:sp>
        <p:nvSpPr>
          <p:cNvPr id="100" name="CuadroTexto 99">
            <a:extLst>
              <a:ext uri="{FF2B5EF4-FFF2-40B4-BE49-F238E27FC236}">
                <a16:creationId xmlns:a16="http://schemas.microsoft.com/office/drawing/2014/main" id="{AC542718-7C1A-FF48-AD61-75A03522F1F2}"/>
              </a:ext>
            </a:extLst>
          </p:cNvPr>
          <p:cNvSpPr txBox="1"/>
          <p:nvPr/>
        </p:nvSpPr>
        <p:spPr>
          <a:xfrm>
            <a:off x="67183" y="5476717"/>
            <a:ext cx="10930597" cy="276999"/>
          </a:xfrm>
          <a:prstGeom prst="rect">
            <a:avLst/>
          </a:prstGeom>
          <a:noFill/>
        </p:spPr>
        <p:txBody>
          <a:bodyPr wrap="square" rtlCol="0">
            <a:spAutoFit/>
          </a:bodyPr>
          <a:lstStyle/>
          <a:p>
            <a:r>
              <a:rPr lang="es-MX" sz="1200" i="1">
                <a:solidFill>
                  <a:schemeClr val="tx1">
                    <a:lumMod val="65000"/>
                    <a:lumOff val="35000"/>
                  </a:schemeClr>
                </a:solidFill>
                <a:latin typeface="Trebuchet MS" panose="020B0603020202020204" pitchFamily="34" charset="0"/>
              </a:rPr>
              <a:t>*Otras actividades incluye: Visita a galerías de Arte y Cultura, Jugar golf, Spa &amp; Bienestar, Ir de compras, Kayak, Paseo por la marina, etc.</a:t>
            </a:r>
            <a:endParaRPr lang="es-MX" sz="1200" b="1" i="0" u="none" strike="noStrike">
              <a:solidFill>
                <a:srgbClr val="000000"/>
              </a:solidFill>
              <a:effectLst/>
              <a:latin typeface="Arial" panose="020B0604020202020204" pitchFamily="34" charset="0"/>
            </a:endParaRPr>
          </a:p>
        </p:txBody>
      </p:sp>
      <p:graphicFrame>
        <p:nvGraphicFramePr>
          <p:cNvPr id="25" name="Gráfico 24">
            <a:extLst>
              <a:ext uri="{FF2B5EF4-FFF2-40B4-BE49-F238E27FC236}">
                <a16:creationId xmlns:a16="http://schemas.microsoft.com/office/drawing/2014/main" id="{CA0C9D75-6E27-4267-AD78-29003380F3FF}"/>
              </a:ext>
            </a:extLst>
          </p:cNvPr>
          <p:cNvGraphicFramePr/>
          <p:nvPr>
            <p:extLst>
              <p:ext uri="{D42A27DB-BD31-4B8C-83A1-F6EECF244321}">
                <p14:modId xmlns:p14="http://schemas.microsoft.com/office/powerpoint/2010/main" val="3331649670"/>
              </p:ext>
            </p:extLst>
          </p:nvPr>
        </p:nvGraphicFramePr>
        <p:xfrm>
          <a:off x="7868643" y="1865732"/>
          <a:ext cx="1843968" cy="3463806"/>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a:extLst>
              <a:ext uri="{FF2B5EF4-FFF2-40B4-BE49-F238E27FC236}">
                <a16:creationId xmlns:a16="http://schemas.microsoft.com/office/drawing/2014/main" id="{82B3510E-6378-8498-A6DD-25055DE8B755}"/>
              </a:ext>
            </a:extLst>
          </p:cNvPr>
          <p:cNvSpPr txBox="1"/>
          <p:nvPr/>
        </p:nvSpPr>
        <p:spPr>
          <a:xfrm>
            <a:off x="5480581" y="2214919"/>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3" name="CuadroTexto 2">
            <a:extLst>
              <a:ext uri="{FF2B5EF4-FFF2-40B4-BE49-F238E27FC236}">
                <a16:creationId xmlns:a16="http://schemas.microsoft.com/office/drawing/2014/main" id="{DA81F35F-A84B-4EE1-1474-9E6F78672E27}"/>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9" name="CuadroTexto 8">
            <a:extLst>
              <a:ext uri="{FF2B5EF4-FFF2-40B4-BE49-F238E27FC236}">
                <a16:creationId xmlns:a16="http://schemas.microsoft.com/office/drawing/2014/main" id="{555C003D-DC39-269B-2B0D-3A79D8A5C403}"/>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El visitar alguna playa es considerada la actividad principal que destaca entre los turistas, no obstante, los visitantes que abordaron un vuelo a Alemania también destacaron como actividades principales el participar en avistamiento o nado con especies marinas, buceo; así como </a:t>
            </a:r>
            <a:r>
              <a:rPr kumimoji="0" lang="es-ES" sz="1600" b="0" i="0" u="none" strike="noStrike" kern="1200" cap="none" spc="0" normalizeH="0" baseline="0" noProof="0" dirty="0" err="1">
                <a:ln>
                  <a:noFill/>
                </a:ln>
                <a:solidFill>
                  <a:srgbClr val="000000"/>
                </a:solidFill>
                <a:effectLst/>
                <a:uLnTx/>
                <a:uFillTx/>
                <a:latin typeface="Trebuchet MS"/>
                <a:ea typeface="+mn-ea"/>
                <a:cs typeface="Calibri"/>
              </a:rPr>
              <a:t>snorkeling</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 y </a:t>
            </a:r>
            <a:r>
              <a:rPr kumimoji="0" lang="es-ES" sz="1600" b="0" i="0" u="none" strike="noStrike" kern="1200" cap="none" spc="0" normalizeH="0" baseline="0" noProof="0" dirty="0" err="1">
                <a:ln>
                  <a:noFill/>
                </a:ln>
                <a:solidFill>
                  <a:srgbClr val="000000"/>
                </a:solidFill>
                <a:effectLst/>
                <a:uLnTx/>
                <a:uFillTx/>
                <a:latin typeface="Trebuchet MS"/>
                <a:ea typeface="+mn-ea"/>
                <a:cs typeface="Calibri"/>
              </a:rPr>
              <a:t>snuba</a:t>
            </a:r>
            <a:r>
              <a:rPr kumimoji="0" lang="es-ES" sz="1600" b="0" i="0" u="none" strike="noStrike" kern="1200" cap="none" spc="0" normalizeH="0" baseline="0" noProof="0" dirty="0">
                <a:ln>
                  <a:noFill/>
                </a:ln>
                <a:solidFill>
                  <a:srgbClr val="000000"/>
                </a:solidFill>
                <a:effectLst/>
                <a:uLnTx/>
                <a:uFillTx/>
                <a:latin typeface="Trebuchet MS"/>
                <a:ea typeface="+mn-ea"/>
                <a:cs typeface="Calibri"/>
              </a:rPr>
              <a:t>; mientras que los visitantes de otros orígenes destacan significativamente por comer en restaurantes.</a:t>
            </a:r>
          </a:p>
        </p:txBody>
      </p:sp>
      <p:sp>
        <p:nvSpPr>
          <p:cNvPr id="10" name="Rectángulo 9">
            <a:extLst>
              <a:ext uri="{FF2B5EF4-FFF2-40B4-BE49-F238E27FC236}">
                <a16:creationId xmlns:a16="http://schemas.microsoft.com/office/drawing/2014/main" id="{B2A05464-2FAE-F463-312D-7466F34163B0}"/>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1,445 casos.</a:t>
            </a:r>
          </a:p>
          <a:p>
            <a:r>
              <a:rPr kumimoji="0" lang="es-ES" sz="1100" b="0" i="0" u="none" strike="noStrike" kern="1200" cap="none" spc="0" normalizeH="0" baseline="0" noProof="0">
                <a:ln>
                  <a:noFill/>
                </a:ln>
                <a:solidFill>
                  <a:srgbClr val="414141"/>
                </a:solidFill>
                <a:effectLst/>
                <a:uLnTx/>
                <a:uFillTx/>
                <a:latin typeface="Trebuchet MS" panose="020B0703020202090204" pitchFamily="34" charset="0"/>
                <a:ea typeface="+mn-ea"/>
                <a:cs typeface="+mn-cs"/>
              </a:rPr>
              <a:t>P2. ¿Y cuál de ellas fue más importante al momento de elegir el destino? </a:t>
            </a:r>
          </a:p>
        </p:txBody>
      </p:sp>
      <p:grpSp>
        <p:nvGrpSpPr>
          <p:cNvPr id="30" name="Grupo 29">
            <a:extLst>
              <a:ext uri="{FF2B5EF4-FFF2-40B4-BE49-F238E27FC236}">
                <a16:creationId xmlns:a16="http://schemas.microsoft.com/office/drawing/2014/main" id="{292DE448-B4D3-A788-738E-0AE6EA081ABB}"/>
              </a:ext>
            </a:extLst>
          </p:cNvPr>
          <p:cNvGrpSpPr/>
          <p:nvPr/>
        </p:nvGrpSpPr>
        <p:grpSpPr>
          <a:xfrm>
            <a:off x="11523366" y="5770116"/>
            <a:ext cx="588232" cy="276999"/>
            <a:chOff x="11868272" y="4590274"/>
            <a:chExt cx="588232" cy="276999"/>
          </a:xfrm>
        </p:grpSpPr>
        <p:grpSp>
          <p:nvGrpSpPr>
            <p:cNvPr id="32" name="Grupo 31">
              <a:extLst>
                <a:ext uri="{FF2B5EF4-FFF2-40B4-BE49-F238E27FC236}">
                  <a16:creationId xmlns:a16="http://schemas.microsoft.com/office/drawing/2014/main" id="{234EEA14-022A-B859-1ABB-7A32B0B58179}"/>
                </a:ext>
              </a:extLst>
            </p:cNvPr>
            <p:cNvGrpSpPr/>
            <p:nvPr/>
          </p:nvGrpSpPr>
          <p:grpSpPr>
            <a:xfrm>
              <a:off x="11868272" y="4645258"/>
              <a:ext cx="216000" cy="180000"/>
              <a:chOff x="8925921" y="3320651"/>
              <a:chExt cx="1996322" cy="1830879"/>
            </a:xfrm>
          </p:grpSpPr>
          <p:sp>
            <p:nvSpPr>
              <p:cNvPr id="34" name="Triángulo isósceles 33">
                <a:extLst>
                  <a:ext uri="{FF2B5EF4-FFF2-40B4-BE49-F238E27FC236}">
                    <a16:creationId xmlns:a16="http://schemas.microsoft.com/office/drawing/2014/main" id="{CE373449-A63B-F103-B8F8-ED7A3A53C1B7}"/>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5" name="Trapecio 34">
                <a:extLst>
                  <a:ext uri="{FF2B5EF4-FFF2-40B4-BE49-F238E27FC236}">
                    <a16:creationId xmlns:a16="http://schemas.microsoft.com/office/drawing/2014/main" id="{1EDA0164-051E-2714-84A7-174D0C00E142}"/>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54571898-A1F3-0905-ACB0-40ADCD1EB97C}"/>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sp>
        <p:nvSpPr>
          <p:cNvPr id="68" name="Rectángulo: esquinas redondeadas 32">
            <a:extLst>
              <a:ext uri="{FF2B5EF4-FFF2-40B4-BE49-F238E27FC236}">
                <a16:creationId xmlns:a16="http://schemas.microsoft.com/office/drawing/2014/main" id="{D52CB625-0D2E-9152-5437-37591B63D40E}"/>
              </a:ext>
            </a:extLst>
          </p:cNvPr>
          <p:cNvSpPr/>
          <p:nvPr/>
        </p:nvSpPr>
        <p:spPr>
          <a:xfrm rot="5400000">
            <a:off x="4068610" y="2334569"/>
            <a:ext cx="3742716" cy="2247222"/>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ángulo 21">
            <a:extLst>
              <a:ext uri="{FF2B5EF4-FFF2-40B4-BE49-F238E27FC236}">
                <a16:creationId xmlns:a16="http://schemas.microsoft.com/office/drawing/2014/main" id="{5E62E3C9-B9F1-4067-8408-9739ACB5FCD0}"/>
              </a:ext>
            </a:extLst>
          </p:cNvPr>
          <p:cNvSpPr/>
          <p:nvPr/>
        </p:nvSpPr>
        <p:spPr>
          <a:xfrm>
            <a:off x="1571585" y="2544398"/>
            <a:ext cx="8340900" cy="2785135"/>
          </a:xfrm>
          <a:prstGeom prst="rect">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rebuchet MS" panose="020B0603020202020204" pitchFamily="34" charset="0"/>
            </a:endParaRPr>
          </a:p>
        </p:txBody>
      </p:sp>
      <p:sp>
        <p:nvSpPr>
          <p:cNvPr id="2" name="CuadroTexto 1">
            <a:extLst>
              <a:ext uri="{FF2B5EF4-FFF2-40B4-BE49-F238E27FC236}">
                <a16:creationId xmlns:a16="http://schemas.microsoft.com/office/drawing/2014/main" id="{0EE2AFEA-93E2-98D6-35A7-E4C633C23335}"/>
              </a:ext>
            </a:extLst>
          </p:cNvPr>
          <p:cNvSpPr txBox="1"/>
          <p:nvPr/>
        </p:nvSpPr>
        <p:spPr>
          <a:xfrm>
            <a:off x="8376181" y="2842666"/>
            <a:ext cx="26642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A</a:t>
            </a:r>
          </a:p>
        </p:txBody>
      </p:sp>
    </p:spTree>
    <p:extLst>
      <p:ext uri="{BB962C8B-B14F-4D97-AF65-F5344CB8AC3E}">
        <p14:creationId xmlns:p14="http://schemas.microsoft.com/office/powerpoint/2010/main" val="246280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1" name="Tabla 80">
            <a:extLst>
              <a:ext uri="{FF2B5EF4-FFF2-40B4-BE49-F238E27FC236}">
                <a16:creationId xmlns:a16="http://schemas.microsoft.com/office/drawing/2014/main" id="{C1F0747F-DC09-44B8-A724-86E61320BE93}"/>
              </a:ext>
            </a:extLst>
          </p:cNvPr>
          <p:cNvGraphicFramePr>
            <a:graphicFrameLocks noGrp="1"/>
          </p:cNvGraphicFramePr>
          <p:nvPr>
            <p:extLst>
              <p:ext uri="{D42A27DB-BD31-4B8C-83A1-F6EECF244321}">
                <p14:modId xmlns:p14="http://schemas.microsoft.com/office/powerpoint/2010/main" val="3802908432"/>
              </p:ext>
            </p:extLst>
          </p:nvPr>
        </p:nvGraphicFramePr>
        <p:xfrm>
          <a:off x="1012922" y="1817406"/>
          <a:ext cx="4094328" cy="3195276"/>
        </p:xfrm>
        <a:graphic>
          <a:graphicData uri="http://schemas.openxmlformats.org/drawingml/2006/table">
            <a:tbl>
              <a:tblPr>
                <a:tableStyleId>{5C22544A-7EE6-4342-B048-85BDC9FD1C3A}</a:tableStyleId>
              </a:tblPr>
              <a:tblGrid>
                <a:gridCol w="4094328">
                  <a:extLst>
                    <a:ext uri="{9D8B030D-6E8A-4147-A177-3AD203B41FA5}">
                      <a16:colId xmlns:a16="http://schemas.microsoft.com/office/drawing/2014/main" val="372155872"/>
                    </a:ext>
                  </a:extLst>
                </a:gridCol>
              </a:tblGrid>
              <a:tr h="266273">
                <a:tc>
                  <a:txBody>
                    <a:bodyPr/>
                    <a:lstStyle/>
                    <a:p>
                      <a:pPr algn="r" fontAlgn="b"/>
                      <a:r>
                        <a:rPr lang="es-MX" sz="1100" b="0" i="0" u="none" strike="noStrike" kern="1200">
                          <a:solidFill>
                            <a:srgbClr val="595959"/>
                          </a:solidFill>
                          <a:effectLst/>
                          <a:latin typeface="Trebuchet MS"/>
                          <a:ea typeface="+mn-ea"/>
                          <a:cs typeface="+mn-cs"/>
                        </a:rPr>
                        <a:t>Visitar alguna playa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266273">
                <a:tc>
                  <a:txBody>
                    <a:bodyPr/>
                    <a:lstStyle/>
                    <a:p>
                      <a:pPr algn="r" fontAlgn="b"/>
                      <a:r>
                        <a:rPr lang="es-MX" sz="1100" b="0" i="0" u="none" strike="noStrike" kern="1200" dirty="0">
                          <a:solidFill>
                            <a:srgbClr val="595959"/>
                          </a:solidFill>
                          <a:effectLst/>
                          <a:latin typeface="Trebuchet MS"/>
                          <a:ea typeface="+mn-ea"/>
                          <a:cs typeface="+mn-cs"/>
                        </a:rPr>
                        <a:t>Comer en restaurantes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9136356"/>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595959"/>
                          </a:solidFill>
                          <a:effectLst/>
                          <a:latin typeface="Trebuchet MS"/>
                          <a:ea typeface="+mn-ea"/>
                          <a:cs typeface="+mn-cs"/>
                        </a:rPr>
                        <a:t>Avistamiento o nado con especies marinas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0371512"/>
                  </a:ext>
                </a:extLst>
              </a:tr>
              <a:tr h="266273">
                <a:tc>
                  <a:txBody>
                    <a:bodyPr/>
                    <a:lstStyle/>
                    <a:p>
                      <a:pPr algn="r" fontAlgn="b"/>
                      <a:r>
                        <a:rPr lang="es-MX" sz="1100" b="0" i="0" u="none" strike="noStrike" kern="1200">
                          <a:solidFill>
                            <a:srgbClr val="595959"/>
                          </a:solidFill>
                          <a:effectLst/>
                          <a:latin typeface="Trebuchet MS"/>
                          <a:ea typeface="+mn-ea"/>
                          <a:cs typeface="+mn-cs"/>
                        </a:rPr>
                        <a:t>Ir de compras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Paseo por la marina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44748"/>
                  </a:ext>
                </a:extLst>
              </a:tr>
              <a:tr h="266273">
                <a:tc>
                  <a:txBody>
                    <a:bodyPr/>
                    <a:lstStyle/>
                    <a:p>
                      <a:pPr algn="r" fontAlgn="b"/>
                      <a:r>
                        <a:rPr lang="es-MX" sz="1100" b="0" i="0" u="none" strike="noStrike" kern="1200">
                          <a:solidFill>
                            <a:srgbClr val="595959"/>
                          </a:solidFill>
                          <a:effectLst/>
                          <a:latin typeface="Trebuchet MS"/>
                          <a:ea typeface="+mn-ea"/>
                          <a:cs typeface="+mn-cs"/>
                        </a:rPr>
                        <a:t>Snorkeling, snuba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390658"/>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Degustar la gastronomía local/Talleres de cocina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073441"/>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Visita a galerías de Arte y Cultura (Distrito del Arte / Art </a:t>
                      </a:r>
                      <a:r>
                        <a:rPr lang="es-MX" sz="1100" b="0" i="0" u="none" strike="noStrike" kern="1200" err="1">
                          <a:solidFill>
                            <a:srgbClr val="595959"/>
                          </a:solidFill>
                          <a:effectLst/>
                          <a:latin typeface="Trebuchet MS"/>
                          <a:ea typeface="+mn-ea"/>
                          <a:cs typeface="+mn-cs"/>
                        </a:rPr>
                        <a:t>Walk</a:t>
                      </a:r>
                      <a:r>
                        <a:rPr lang="es-MX" sz="1100" b="0" i="0" u="none" strike="noStrike" kern="1200">
                          <a:solidFill>
                            <a:srgbClr val="595959"/>
                          </a:solidFill>
                          <a:effectLst/>
                          <a:latin typeface="Trebuchet MS"/>
                          <a:ea typeface="+mn-ea"/>
                          <a:cs typeface="+mn-cs"/>
                        </a:rPr>
                        <a:t>)</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460490"/>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Vida Nocturna &amp; Clubs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587076"/>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Buceo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6697509"/>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595959"/>
                          </a:solidFill>
                          <a:effectLst/>
                          <a:latin typeface="Trebuchet MS"/>
                          <a:ea typeface="+mn-ea"/>
                          <a:cs typeface="+mn-cs"/>
                        </a:rPr>
                        <a:t>Campismo y senderismo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4102129"/>
                  </a:ext>
                </a:extLst>
              </a:tr>
              <a:tr h="26627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dirty="0">
                          <a:solidFill>
                            <a:srgbClr val="595959"/>
                          </a:solidFill>
                          <a:effectLst/>
                          <a:latin typeface="Trebuchet MS"/>
                          <a:ea typeface="+mn-ea"/>
                          <a:cs typeface="+mn-cs"/>
                        </a:rPr>
                        <a:t>Spa &amp; Bienestar</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810383"/>
                  </a:ext>
                </a:extLst>
              </a:tr>
            </a:tbl>
          </a:graphicData>
        </a:graphic>
      </p:graphicFrame>
      <p:graphicFrame>
        <p:nvGraphicFramePr>
          <p:cNvPr id="21" name="Tabla 20">
            <a:extLst>
              <a:ext uri="{FF2B5EF4-FFF2-40B4-BE49-F238E27FC236}">
                <a16:creationId xmlns:a16="http://schemas.microsoft.com/office/drawing/2014/main" id="{829FFAF9-6EF3-817C-54B9-073446D552D0}"/>
              </a:ext>
            </a:extLst>
          </p:cNvPr>
          <p:cNvGraphicFramePr>
            <a:graphicFrameLocks noGrp="1"/>
          </p:cNvGraphicFramePr>
          <p:nvPr>
            <p:extLst>
              <p:ext uri="{D42A27DB-BD31-4B8C-83A1-F6EECF244321}">
                <p14:modId xmlns:p14="http://schemas.microsoft.com/office/powerpoint/2010/main" val="3032739203"/>
              </p:ext>
            </p:extLst>
          </p:nvPr>
        </p:nvGraphicFramePr>
        <p:xfrm>
          <a:off x="5197664" y="1408079"/>
          <a:ext cx="4962336" cy="383670"/>
        </p:xfrm>
        <a:graphic>
          <a:graphicData uri="http://schemas.openxmlformats.org/drawingml/2006/table">
            <a:tbl>
              <a:tblPr firstRow="1" bandRow="1"/>
              <a:tblGrid>
                <a:gridCol w="2482835">
                  <a:extLst>
                    <a:ext uri="{9D8B030D-6E8A-4147-A177-3AD203B41FA5}">
                      <a16:colId xmlns:a16="http://schemas.microsoft.com/office/drawing/2014/main" val="1566861337"/>
                    </a:ext>
                  </a:extLst>
                </a:gridCol>
                <a:gridCol w="2479501">
                  <a:extLst>
                    <a:ext uri="{9D8B030D-6E8A-4147-A177-3AD203B41FA5}">
                      <a16:colId xmlns:a16="http://schemas.microsoft.com/office/drawing/2014/main" val="2355084740"/>
                    </a:ext>
                  </a:extLst>
                </a:gridCol>
              </a:tblGrid>
              <a:tr h="383670">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72" name="CuadroTexto 31">
            <a:extLst>
              <a:ext uri="{FF2B5EF4-FFF2-40B4-BE49-F238E27FC236}">
                <a16:creationId xmlns:a16="http://schemas.microsoft.com/office/drawing/2014/main" id="{42DC9E15-E50B-4354-8143-56C4F9BF832A}"/>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Actividades realizadas (opción múltiple)</a:t>
            </a:r>
          </a:p>
        </p:txBody>
      </p:sp>
      <p:graphicFrame>
        <p:nvGraphicFramePr>
          <p:cNvPr id="18" name="Gráfico 17">
            <a:extLst>
              <a:ext uri="{FF2B5EF4-FFF2-40B4-BE49-F238E27FC236}">
                <a16:creationId xmlns:a16="http://schemas.microsoft.com/office/drawing/2014/main" id="{FEA06F8E-B306-483E-8F0A-6FFBDEAD3EF8}"/>
              </a:ext>
            </a:extLst>
          </p:cNvPr>
          <p:cNvGraphicFramePr/>
          <p:nvPr>
            <p:extLst>
              <p:ext uri="{D42A27DB-BD31-4B8C-83A1-F6EECF244321}">
                <p14:modId xmlns:p14="http://schemas.microsoft.com/office/powerpoint/2010/main" val="2021443507"/>
              </p:ext>
            </p:extLst>
          </p:nvPr>
        </p:nvGraphicFramePr>
        <p:xfrm>
          <a:off x="5374365" y="1791749"/>
          <a:ext cx="1328857" cy="3190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Gráfico 24">
            <a:extLst>
              <a:ext uri="{FF2B5EF4-FFF2-40B4-BE49-F238E27FC236}">
                <a16:creationId xmlns:a16="http://schemas.microsoft.com/office/drawing/2014/main" id="{6F481D7E-D537-43A9-AF50-686BDAE41E7C}"/>
              </a:ext>
            </a:extLst>
          </p:cNvPr>
          <p:cNvGraphicFramePr/>
          <p:nvPr>
            <p:extLst>
              <p:ext uri="{D42A27DB-BD31-4B8C-83A1-F6EECF244321}">
                <p14:modId xmlns:p14="http://schemas.microsoft.com/office/powerpoint/2010/main" val="4030386766"/>
              </p:ext>
            </p:extLst>
          </p:nvPr>
        </p:nvGraphicFramePr>
        <p:xfrm>
          <a:off x="8907845" y="1791749"/>
          <a:ext cx="1328857" cy="3190622"/>
        </p:xfrm>
        <a:graphic>
          <a:graphicData uri="http://schemas.openxmlformats.org/drawingml/2006/chart">
            <c:chart xmlns:c="http://schemas.openxmlformats.org/drawingml/2006/chart" xmlns:r="http://schemas.openxmlformats.org/officeDocument/2006/relationships" r:id="rId4"/>
          </a:graphicData>
        </a:graphic>
      </p:graphicFrame>
      <p:sp>
        <p:nvSpPr>
          <p:cNvPr id="30" name="CuadroTexto 29">
            <a:extLst>
              <a:ext uri="{FF2B5EF4-FFF2-40B4-BE49-F238E27FC236}">
                <a16:creationId xmlns:a16="http://schemas.microsoft.com/office/drawing/2014/main" id="{BFAE0A37-A043-0F02-0CC5-C65B0152A89E}"/>
              </a:ext>
            </a:extLst>
          </p:cNvPr>
          <p:cNvSpPr txBox="1"/>
          <p:nvPr/>
        </p:nvSpPr>
        <p:spPr>
          <a:xfrm>
            <a:off x="5860206" y="4459397"/>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2" name="CuadroTexto 1">
            <a:extLst>
              <a:ext uri="{FF2B5EF4-FFF2-40B4-BE49-F238E27FC236}">
                <a16:creationId xmlns:a16="http://schemas.microsoft.com/office/drawing/2014/main" id="{39C862E2-DF5D-5EAD-6DF7-DA20DD58B6E3}"/>
              </a:ext>
            </a:extLst>
          </p:cNvPr>
          <p:cNvSpPr txBox="1"/>
          <p:nvPr/>
        </p:nvSpPr>
        <p:spPr>
          <a:xfrm>
            <a:off x="4277972" y="4996874"/>
            <a:ext cx="1348446" cy="230832"/>
          </a:xfrm>
          <a:prstGeom prst="rect">
            <a:avLst/>
          </a:prstGeom>
          <a:noFill/>
        </p:spPr>
        <p:txBody>
          <a:bodyPr wrap="none" rtlCol="0">
            <a:spAutoFit/>
          </a:bodyPr>
          <a:lstStyle/>
          <a:p>
            <a:r>
              <a:rPr lang="es-MX" sz="900" i="1">
                <a:solidFill>
                  <a:schemeClr val="tx1">
                    <a:lumMod val="50000"/>
                    <a:lumOff val="50000"/>
                  </a:schemeClr>
                </a:solidFill>
                <a:latin typeface="Trebuchet MS" panose="020B0603020202020204" pitchFamily="34" charset="0"/>
              </a:rPr>
              <a:t>Multiplicidad:      5.44</a:t>
            </a:r>
          </a:p>
        </p:txBody>
      </p:sp>
      <p:sp>
        <p:nvSpPr>
          <p:cNvPr id="28" name="CuadroTexto 27">
            <a:extLst>
              <a:ext uri="{FF2B5EF4-FFF2-40B4-BE49-F238E27FC236}">
                <a16:creationId xmlns:a16="http://schemas.microsoft.com/office/drawing/2014/main" id="{B6C1E2C0-19F3-CE87-512F-D455250E273D}"/>
              </a:ext>
            </a:extLst>
          </p:cNvPr>
          <p:cNvSpPr txBox="1"/>
          <p:nvPr/>
        </p:nvSpPr>
        <p:spPr>
          <a:xfrm>
            <a:off x="9010494" y="4996874"/>
            <a:ext cx="409086" cy="230832"/>
          </a:xfrm>
          <a:prstGeom prst="rect">
            <a:avLst/>
          </a:prstGeom>
          <a:noFill/>
        </p:spPr>
        <p:txBody>
          <a:bodyPr wrap="none" rtlCol="0">
            <a:spAutoFit/>
          </a:bodyPr>
          <a:lstStyle/>
          <a:p>
            <a:r>
              <a:rPr lang="es-MX" sz="900" i="1">
                <a:solidFill>
                  <a:schemeClr val="tx1">
                    <a:lumMod val="50000"/>
                    <a:lumOff val="50000"/>
                  </a:schemeClr>
                </a:solidFill>
                <a:latin typeface="Trebuchet MS" panose="020B0603020202020204" pitchFamily="34" charset="0"/>
              </a:rPr>
              <a:t>4.17</a:t>
            </a:r>
          </a:p>
        </p:txBody>
      </p:sp>
      <p:sp>
        <p:nvSpPr>
          <p:cNvPr id="36" name="CuadroTexto 35">
            <a:extLst>
              <a:ext uri="{FF2B5EF4-FFF2-40B4-BE49-F238E27FC236}">
                <a16:creationId xmlns:a16="http://schemas.microsoft.com/office/drawing/2014/main" id="{26715E0A-B8B8-4BF3-07B0-FEB20CB3AD02}"/>
              </a:ext>
            </a:extLst>
          </p:cNvPr>
          <p:cNvSpPr txBox="1"/>
          <p:nvPr/>
        </p:nvSpPr>
        <p:spPr>
          <a:xfrm>
            <a:off x="6073860" y="312774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10" name="CuadroTexto 9">
            <a:extLst>
              <a:ext uri="{FF2B5EF4-FFF2-40B4-BE49-F238E27FC236}">
                <a16:creationId xmlns:a16="http://schemas.microsoft.com/office/drawing/2014/main" id="{62B68347-9BF3-FE65-1B6F-FCAA7F795611}"/>
              </a:ext>
            </a:extLst>
          </p:cNvPr>
          <p:cNvSpPr txBox="1"/>
          <p:nvPr/>
        </p:nvSpPr>
        <p:spPr>
          <a:xfrm>
            <a:off x="5883496" y="4189171"/>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32" name="CuadroTexto 31">
            <a:extLst>
              <a:ext uri="{FF2B5EF4-FFF2-40B4-BE49-F238E27FC236}">
                <a16:creationId xmlns:a16="http://schemas.microsoft.com/office/drawing/2014/main" id="{EE3CA298-BA1C-20C6-8B5D-8082A8D5A820}"/>
              </a:ext>
            </a:extLst>
          </p:cNvPr>
          <p:cNvSpPr txBox="1"/>
          <p:nvPr/>
        </p:nvSpPr>
        <p:spPr>
          <a:xfrm>
            <a:off x="6612489" y="180760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33" name="CuadroTexto 32">
            <a:extLst>
              <a:ext uri="{FF2B5EF4-FFF2-40B4-BE49-F238E27FC236}">
                <a16:creationId xmlns:a16="http://schemas.microsoft.com/office/drawing/2014/main" id="{F2E3D673-AF4B-A1BC-5618-596B5AC7B76F}"/>
              </a:ext>
            </a:extLst>
          </p:cNvPr>
          <p:cNvSpPr txBox="1"/>
          <p:nvPr/>
        </p:nvSpPr>
        <p:spPr>
          <a:xfrm>
            <a:off x="6597359" y="206829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603020202020204" pitchFamily="34" charset="0"/>
              </a:rPr>
              <a:t>B</a:t>
            </a:r>
            <a:endParaRPr kumimoji="0" lang="es-MX" sz="1000" b="1" i="0" u="none" strike="noStrike" kern="1200" cap="none" spc="0" normalizeH="0" baseline="0" noProof="0" dirty="0">
              <a:ln>
                <a:noFill/>
              </a:ln>
              <a:solidFill>
                <a:srgbClr val="C00000"/>
              </a:solidFill>
              <a:effectLst/>
              <a:uLnTx/>
              <a:uFillTx/>
              <a:latin typeface="Trebuchet MS" panose="020B0603020202020204" pitchFamily="34" charset="0"/>
            </a:endParaRPr>
          </a:p>
        </p:txBody>
      </p:sp>
      <p:sp>
        <p:nvSpPr>
          <p:cNvPr id="37" name="CuadroTexto 36">
            <a:extLst>
              <a:ext uri="{FF2B5EF4-FFF2-40B4-BE49-F238E27FC236}">
                <a16:creationId xmlns:a16="http://schemas.microsoft.com/office/drawing/2014/main" id="{18C1C663-81E9-E5A7-B4A7-8ADE6B270382}"/>
              </a:ext>
            </a:extLst>
          </p:cNvPr>
          <p:cNvSpPr txBox="1"/>
          <p:nvPr/>
        </p:nvSpPr>
        <p:spPr>
          <a:xfrm>
            <a:off x="6224073" y="2331907"/>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38" name="CuadroTexto 37">
            <a:extLst>
              <a:ext uri="{FF2B5EF4-FFF2-40B4-BE49-F238E27FC236}">
                <a16:creationId xmlns:a16="http://schemas.microsoft.com/office/drawing/2014/main" id="{87BF9ED7-F6FC-9F40-9580-8FD2F427C28B}"/>
              </a:ext>
            </a:extLst>
          </p:cNvPr>
          <p:cNvSpPr txBox="1"/>
          <p:nvPr/>
        </p:nvSpPr>
        <p:spPr>
          <a:xfrm>
            <a:off x="6209057" y="260789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39" name="CuadroTexto 38">
            <a:extLst>
              <a:ext uri="{FF2B5EF4-FFF2-40B4-BE49-F238E27FC236}">
                <a16:creationId xmlns:a16="http://schemas.microsoft.com/office/drawing/2014/main" id="{18E3CBD6-E5E8-3BBE-D49B-BD946C4E76C1}"/>
              </a:ext>
            </a:extLst>
          </p:cNvPr>
          <p:cNvSpPr txBox="1"/>
          <p:nvPr/>
        </p:nvSpPr>
        <p:spPr>
          <a:xfrm>
            <a:off x="6057532" y="3399899"/>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40" name="CuadroTexto 39">
            <a:extLst>
              <a:ext uri="{FF2B5EF4-FFF2-40B4-BE49-F238E27FC236}">
                <a16:creationId xmlns:a16="http://schemas.microsoft.com/office/drawing/2014/main" id="{D319CD17-62D3-535F-6EAF-8C098D04BC1A}"/>
              </a:ext>
            </a:extLst>
          </p:cNvPr>
          <p:cNvSpPr txBox="1"/>
          <p:nvPr/>
        </p:nvSpPr>
        <p:spPr>
          <a:xfrm>
            <a:off x="6006330" y="3667247"/>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ndParaRPr>
          </a:p>
        </p:txBody>
      </p:sp>
      <p:sp>
        <p:nvSpPr>
          <p:cNvPr id="43" name="CuadroTexto 42">
            <a:extLst>
              <a:ext uri="{FF2B5EF4-FFF2-40B4-BE49-F238E27FC236}">
                <a16:creationId xmlns:a16="http://schemas.microsoft.com/office/drawing/2014/main" id="{60C59805-0935-8E19-08C1-761346208FE1}"/>
              </a:ext>
            </a:extLst>
          </p:cNvPr>
          <p:cNvSpPr txBox="1"/>
          <p:nvPr/>
        </p:nvSpPr>
        <p:spPr>
          <a:xfrm>
            <a:off x="9401853" y="4718951"/>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603020202020204" pitchFamily="34" charset="0"/>
              </a:rPr>
              <a:t>A</a:t>
            </a:r>
          </a:p>
        </p:txBody>
      </p:sp>
      <p:grpSp>
        <p:nvGrpSpPr>
          <p:cNvPr id="69" name="Grupo 68">
            <a:extLst>
              <a:ext uri="{FF2B5EF4-FFF2-40B4-BE49-F238E27FC236}">
                <a16:creationId xmlns:a16="http://schemas.microsoft.com/office/drawing/2014/main" id="{A2CD1274-6C38-760C-5479-CB26AE7D7934}"/>
              </a:ext>
            </a:extLst>
          </p:cNvPr>
          <p:cNvGrpSpPr/>
          <p:nvPr/>
        </p:nvGrpSpPr>
        <p:grpSpPr>
          <a:xfrm>
            <a:off x="6109977" y="3915160"/>
            <a:ext cx="560590" cy="276999"/>
            <a:chOff x="11905504" y="5787076"/>
            <a:chExt cx="647652" cy="328687"/>
          </a:xfrm>
        </p:grpSpPr>
        <p:pic>
          <p:nvPicPr>
            <p:cNvPr id="70" name="Picture 44" descr="Lista de tareas">
              <a:extLst>
                <a:ext uri="{FF2B5EF4-FFF2-40B4-BE49-F238E27FC236}">
                  <a16:creationId xmlns:a16="http://schemas.microsoft.com/office/drawing/2014/main" id="{9A2A4985-21B4-F090-8A6E-A461A4E4E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71" name="CuadroTexto 70">
              <a:extLst>
                <a:ext uri="{FF2B5EF4-FFF2-40B4-BE49-F238E27FC236}">
                  <a16:creationId xmlns:a16="http://schemas.microsoft.com/office/drawing/2014/main" id="{CE643037-E5C0-4FC7-8D4F-610124B3A827}"/>
                </a:ext>
              </a:extLst>
            </p:cNvPr>
            <p:cNvSpPr txBox="1"/>
            <p:nvPr/>
          </p:nvSpPr>
          <p:spPr>
            <a:xfrm>
              <a:off x="12047202" y="5787076"/>
              <a:ext cx="505954"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40%</a:t>
              </a:r>
            </a:p>
          </p:txBody>
        </p:sp>
      </p:grpSp>
      <p:grpSp>
        <p:nvGrpSpPr>
          <p:cNvPr id="73" name="Grupo 72">
            <a:extLst>
              <a:ext uri="{FF2B5EF4-FFF2-40B4-BE49-F238E27FC236}">
                <a16:creationId xmlns:a16="http://schemas.microsoft.com/office/drawing/2014/main" id="{3A454853-5EBE-C7FE-F710-870C565C642E}"/>
              </a:ext>
            </a:extLst>
          </p:cNvPr>
          <p:cNvGrpSpPr/>
          <p:nvPr/>
        </p:nvGrpSpPr>
        <p:grpSpPr>
          <a:xfrm>
            <a:off x="5922054" y="4703562"/>
            <a:ext cx="555054" cy="276999"/>
            <a:chOff x="11868272" y="4093189"/>
            <a:chExt cx="641254" cy="328687"/>
          </a:xfrm>
        </p:grpSpPr>
        <p:grpSp>
          <p:nvGrpSpPr>
            <p:cNvPr id="75" name="Grupo 74">
              <a:extLst>
                <a:ext uri="{FF2B5EF4-FFF2-40B4-BE49-F238E27FC236}">
                  <a16:creationId xmlns:a16="http://schemas.microsoft.com/office/drawing/2014/main" id="{5A053BF8-3EC0-F7FF-DCEA-D6E466D340AD}"/>
                </a:ext>
              </a:extLst>
            </p:cNvPr>
            <p:cNvGrpSpPr/>
            <p:nvPr/>
          </p:nvGrpSpPr>
          <p:grpSpPr>
            <a:xfrm>
              <a:off x="11868272" y="4183754"/>
              <a:ext cx="216000" cy="180000"/>
              <a:chOff x="10974076" y="3320651"/>
              <a:chExt cx="1996322" cy="1830879"/>
            </a:xfrm>
          </p:grpSpPr>
          <p:sp>
            <p:nvSpPr>
              <p:cNvPr id="79" name="Triángulo isósceles 78">
                <a:extLst>
                  <a:ext uri="{FF2B5EF4-FFF2-40B4-BE49-F238E27FC236}">
                    <a16:creationId xmlns:a16="http://schemas.microsoft.com/office/drawing/2014/main" id="{FD2C24EE-26B3-3A23-28F6-AB499A5D0CE2}"/>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82" name="Trapecio 81">
                <a:extLst>
                  <a:ext uri="{FF2B5EF4-FFF2-40B4-BE49-F238E27FC236}">
                    <a16:creationId xmlns:a16="http://schemas.microsoft.com/office/drawing/2014/main" id="{DD082D7E-FB41-5F45-8BBF-A76D2F34D266}"/>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8" name="CuadroTexto 77">
              <a:extLst>
                <a:ext uri="{FF2B5EF4-FFF2-40B4-BE49-F238E27FC236}">
                  <a16:creationId xmlns:a16="http://schemas.microsoft.com/office/drawing/2014/main" id="{21E6A633-7640-7397-B230-CE048984F161}"/>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17%</a:t>
              </a:r>
            </a:p>
          </p:txBody>
        </p:sp>
      </p:grpSp>
      <p:grpSp>
        <p:nvGrpSpPr>
          <p:cNvPr id="83" name="Grupo 82">
            <a:extLst>
              <a:ext uri="{FF2B5EF4-FFF2-40B4-BE49-F238E27FC236}">
                <a16:creationId xmlns:a16="http://schemas.microsoft.com/office/drawing/2014/main" id="{9C1B147A-46AB-4CB3-832A-C51705591553}"/>
              </a:ext>
            </a:extLst>
          </p:cNvPr>
          <p:cNvGrpSpPr/>
          <p:nvPr/>
        </p:nvGrpSpPr>
        <p:grpSpPr>
          <a:xfrm>
            <a:off x="6148658" y="4173782"/>
            <a:ext cx="621133" cy="276999"/>
            <a:chOff x="11865538" y="5443508"/>
            <a:chExt cx="717595" cy="328688"/>
          </a:xfrm>
        </p:grpSpPr>
        <p:pic>
          <p:nvPicPr>
            <p:cNvPr id="84" name="Picture 36" descr="bosque">
              <a:extLst>
                <a:ext uri="{FF2B5EF4-FFF2-40B4-BE49-F238E27FC236}">
                  <a16:creationId xmlns:a16="http://schemas.microsoft.com/office/drawing/2014/main" id="{7CC55385-E3F5-33A5-674A-D6C127FD3F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5" name="CuadroTexto 84">
              <a:extLst>
                <a:ext uri="{FF2B5EF4-FFF2-40B4-BE49-F238E27FC236}">
                  <a16:creationId xmlns:a16="http://schemas.microsoft.com/office/drawing/2014/main" id="{8FE9A362-622F-9370-0BFB-D5AB2C06FCB0}"/>
                </a:ext>
              </a:extLst>
            </p:cNvPr>
            <p:cNvSpPr txBox="1"/>
            <p:nvPr/>
          </p:nvSpPr>
          <p:spPr>
            <a:xfrm>
              <a:off x="12077181" y="5443508"/>
              <a:ext cx="505952" cy="328688"/>
            </a:xfrm>
            <a:prstGeom prst="rect">
              <a:avLst/>
            </a:prstGeom>
            <a:noFill/>
          </p:spPr>
          <p:txBody>
            <a:bodyPr wrap="none" rtlCol="0">
              <a:spAutoFit/>
            </a:bodyPr>
            <a:lstStyle/>
            <a:p>
              <a:r>
                <a:rPr lang="es-MX" sz="1200">
                  <a:solidFill>
                    <a:srgbClr val="5F5F5F"/>
                  </a:solidFill>
                  <a:latin typeface="Trebuchet MS" panose="020B0603020202020204" pitchFamily="34" charset="0"/>
                </a:rPr>
                <a:t>21%</a:t>
              </a:r>
            </a:p>
          </p:txBody>
        </p:sp>
      </p:grpSp>
      <p:grpSp>
        <p:nvGrpSpPr>
          <p:cNvPr id="92" name="Grupo 91">
            <a:extLst>
              <a:ext uri="{FF2B5EF4-FFF2-40B4-BE49-F238E27FC236}">
                <a16:creationId xmlns:a16="http://schemas.microsoft.com/office/drawing/2014/main" id="{F35B6323-B73B-823D-7BF6-CCEB97316D76}"/>
              </a:ext>
            </a:extLst>
          </p:cNvPr>
          <p:cNvGrpSpPr/>
          <p:nvPr/>
        </p:nvGrpSpPr>
        <p:grpSpPr>
          <a:xfrm>
            <a:off x="7372543" y="1792215"/>
            <a:ext cx="607485" cy="276999"/>
            <a:chOff x="11865538" y="5443508"/>
            <a:chExt cx="701827" cy="328688"/>
          </a:xfrm>
        </p:grpSpPr>
        <p:pic>
          <p:nvPicPr>
            <p:cNvPr id="93" name="Picture 36" descr="bosque">
              <a:extLst>
                <a:ext uri="{FF2B5EF4-FFF2-40B4-BE49-F238E27FC236}">
                  <a16:creationId xmlns:a16="http://schemas.microsoft.com/office/drawing/2014/main" id="{8BAF1EF8-E192-0FE1-23ED-5DB9CCC37C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4" name="CuadroTexto 93">
              <a:extLst>
                <a:ext uri="{FF2B5EF4-FFF2-40B4-BE49-F238E27FC236}">
                  <a16:creationId xmlns:a16="http://schemas.microsoft.com/office/drawing/2014/main" id="{22D53D53-862A-6744-446E-0AB23D01268A}"/>
                </a:ext>
              </a:extLst>
            </p:cNvPr>
            <p:cNvSpPr txBox="1"/>
            <p:nvPr/>
          </p:nvSpPr>
          <p:spPr>
            <a:xfrm>
              <a:off x="12061413"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86%</a:t>
              </a:r>
            </a:p>
          </p:txBody>
        </p:sp>
      </p:grpSp>
      <p:grpSp>
        <p:nvGrpSpPr>
          <p:cNvPr id="95" name="Grupo 94">
            <a:extLst>
              <a:ext uri="{FF2B5EF4-FFF2-40B4-BE49-F238E27FC236}">
                <a16:creationId xmlns:a16="http://schemas.microsoft.com/office/drawing/2014/main" id="{C8D7ADF0-CAD7-AFDB-E6C2-628577111305}"/>
              </a:ext>
            </a:extLst>
          </p:cNvPr>
          <p:cNvGrpSpPr/>
          <p:nvPr/>
        </p:nvGrpSpPr>
        <p:grpSpPr>
          <a:xfrm>
            <a:off x="6448913" y="2316518"/>
            <a:ext cx="607485" cy="276999"/>
            <a:chOff x="11865538" y="5443508"/>
            <a:chExt cx="701827" cy="328688"/>
          </a:xfrm>
        </p:grpSpPr>
        <p:pic>
          <p:nvPicPr>
            <p:cNvPr id="96" name="Picture 36" descr="bosque">
              <a:extLst>
                <a:ext uri="{FF2B5EF4-FFF2-40B4-BE49-F238E27FC236}">
                  <a16:creationId xmlns:a16="http://schemas.microsoft.com/office/drawing/2014/main" id="{5F4A431A-1D85-2B45-90C1-8D5E89810E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7" name="CuadroTexto 96">
              <a:extLst>
                <a:ext uri="{FF2B5EF4-FFF2-40B4-BE49-F238E27FC236}">
                  <a16:creationId xmlns:a16="http://schemas.microsoft.com/office/drawing/2014/main" id="{01C874C2-6362-CA78-3F62-A4E155A7DB88}"/>
                </a:ext>
              </a:extLst>
            </p:cNvPr>
            <p:cNvSpPr txBox="1"/>
            <p:nvPr/>
          </p:nvSpPr>
          <p:spPr>
            <a:xfrm>
              <a:off x="12061413"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54%</a:t>
              </a:r>
            </a:p>
          </p:txBody>
        </p:sp>
      </p:grpSp>
      <p:grpSp>
        <p:nvGrpSpPr>
          <p:cNvPr id="98" name="Grupo 97">
            <a:extLst>
              <a:ext uri="{FF2B5EF4-FFF2-40B4-BE49-F238E27FC236}">
                <a16:creationId xmlns:a16="http://schemas.microsoft.com/office/drawing/2014/main" id="{FB0270B0-DF77-E957-304A-CEE347C24725}"/>
              </a:ext>
            </a:extLst>
          </p:cNvPr>
          <p:cNvGrpSpPr/>
          <p:nvPr/>
        </p:nvGrpSpPr>
        <p:grpSpPr>
          <a:xfrm>
            <a:off x="6638032" y="5772598"/>
            <a:ext cx="912793" cy="280283"/>
            <a:chOff x="11845075" y="3342807"/>
            <a:chExt cx="912793" cy="280283"/>
          </a:xfrm>
        </p:grpSpPr>
        <p:pic>
          <p:nvPicPr>
            <p:cNvPr id="99" name="Imagen 34">
              <a:extLst>
                <a:ext uri="{FF2B5EF4-FFF2-40B4-BE49-F238E27FC236}">
                  <a16:creationId xmlns:a16="http://schemas.microsoft.com/office/drawing/2014/main" id="{44C4BA42-3711-8611-A8CA-141DCC1D53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00" name="CuadroTexto 99">
              <a:extLst>
                <a:ext uri="{FF2B5EF4-FFF2-40B4-BE49-F238E27FC236}">
                  <a16:creationId xmlns:a16="http://schemas.microsoft.com/office/drawing/2014/main" id="{916E947C-A2A5-A1E7-31E7-170FDF26DCE0}"/>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104" name="Grupo 103">
            <a:extLst>
              <a:ext uri="{FF2B5EF4-FFF2-40B4-BE49-F238E27FC236}">
                <a16:creationId xmlns:a16="http://schemas.microsoft.com/office/drawing/2014/main" id="{3E10C188-F8D0-F381-CF85-C958BCBE8F68}"/>
              </a:ext>
            </a:extLst>
          </p:cNvPr>
          <p:cNvGrpSpPr/>
          <p:nvPr/>
        </p:nvGrpSpPr>
        <p:grpSpPr>
          <a:xfrm>
            <a:off x="8239333" y="5776600"/>
            <a:ext cx="698839" cy="276999"/>
            <a:chOff x="11868272" y="4125579"/>
            <a:chExt cx="698839" cy="276999"/>
          </a:xfrm>
        </p:grpSpPr>
        <p:grpSp>
          <p:nvGrpSpPr>
            <p:cNvPr id="105" name="Grupo 104">
              <a:extLst>
                <a:ext uri="{FF2B5EF4-FFF2-40B4-BE49-F238E27FC236}">
                  <a16:creationId xmlns:a16="http://schemas.microsoft.com/office/drawing/2014/main" id="{18460126-DFC5-B9A7-E171-E7D0B7E86474}"/>
                </a:ext>
              </a:extLst>
            </p:cNvPr>
            <p:cNvGrpSpPr/>
            <p:nvPr/>
          </p:nvGrpSpPr>
          <p:grpSpPr>
            <a:xfrm>
              <a:off x="11868272" y="4183754"/>
              <a:ext cx="216000" cy="180000"/>
              <a:chOff x="10974076" y="3320651"/>
              <a:chExt cx="1996322" cy="1830879"/>
            </a:xfrm>
          </p:grpSpPr>
          <p:sp>
            <p:nvSpPr>
              <p:cNvPr id="107" name="Triángulo isósceles 106">
                <a:extLst>
                  <a:ext uri="{FF2B5EF4-FFF2-40B4-BE49-F238E27FC236}">
                    <a16:creationId xmlns:a16="http://schemas.microsoft.com/office/drawing/2014/main" id="{ED8B4956-7B46-B723-BF1A-3B3C6500049F}"/>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08" name="Trapecio 107">
                <a:extLst>
                  <a:ext uri="{FF2B5EF4-FFF2-40B4-BE49-F238E27FC236}">
                    <a16:creationId xmlns:a16="http://schemas.microsoft.com/office/drawing/2014/main" id="{52374B11-9ECC-A620-6C4E-8F7E5D5B177A}"/>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06" name="CuadroTexto 105">
              <a:extLst>
                <a:ext uri="{FF2B5EF4-FFF2-40B4-BE49-F238E27FC236}">
                  <a16:creationId xmlns:a16="http://schemas.microsoft.com/office/drawing/2014/main" id="{568DBA6D-3334-54A1-0DB4-C5D1B7A9A839}"/>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109" name="Grupo 108">
            <a:extLst>
              <a:ext uri="{FF2B5EF4-FFF2-40B4-BE49-F238E27FC236}">
                <a16:creationId xmlns:a16="http://schemas.microsoft.com/office/drawing/2014/main" id="{072DD722-1DC7-F426-363B-61FB20CA7B68}"/>
              </a:ext>
            </a:extLst>
          </p:cNvPr>
          <p:cNvGrpSpPr/>
          <p:nvPr/>
        </p:nvGrpSpPr>
        <p:grpSpPr>
          <a:xfrm>
            <a:off x="9416934" y="5772598"/>
            <a:ext cx="1155871" cy="276999"/>
            <a:chOff x="11865538" y="5459703"/>
            <a:chExt cx="1155871" cy="276999"/>
          </a:xfrm>
        </p:grpSpPr>
        <p:pic>
          <p:nvPicPr>
            <p:cNvPr id="110" name="Picture 36" descr="bosque">
              <a:extLst>
                <a:ext uri="{FF2B5EF4-FFF2-40B4-BE49-F238E27FC236}">
                  <a16:creationId xmlns:a16="http://schemas.microsoft.com/office/drawing/2014/main" id="{F923E626-AFA2-246E-61A9-33004E195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11" name="CuadroTexto 110">
              <a:extLst>
                <a:ext uri="{FF2B5EF4-FFF2-40B4-BE49-F238E27FC236}">
                  <a16:creationId xmlns:a16="http://schemas.microsoft.com/office/drawing/2014/main" id="{BC3BB642-751A-603A-4242-2AEEC517AFB8}"/>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112" name="Grupo 111">
            <a:extLst>
              <a:ext uri="{FF2B5EF4-FFF2-40B4-BE49-F238E27FC236}">
                <a16:creationId xmlns:a16="http://schemas.microsoft.com/office/drawing/2014/main" id="{ACC972A1-D991-963D-1E2E-DCF869295A42}"/>
              </a:ext>
            </a:extLst>
          </p:cNvPr>
          <p:cNvGrpSpPr/>
          <p:nvPr/>
        </p:nvGrpSpPr>
        <p:grpSpPr>
          <a:xfrm>
            <a:off x="10576020" y="5772598"/>
            <a:ext cx="1531560" cy="276999"/>
            <a:chOff x="11905504" y="5819466"/>
            <a:chExt cx="1531560" cy="276999"/>
          </a:xfrm>
        </p:grpSpPr>
        <p:pic>
          <p:nvPicPr>
            <p:cNvPr id="113" name="Picture 44" descr="Lista de tareas">
              <a:extLst>
                <a:ext uri="{FF2B5EF4-FFF2-40B4-BE49-F238E27FC236}">
                  <a16:creationId xmlns:a16="http://schemas.microsoft.com/office/drawing/2014/main" id="{5663100C-AA94-410F-4383-EEF1D6048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14" name="CuadroTexto 113">
              <a:extLst>
                <a:ext uri="{FF2B5EF4-FFF2-40B4-BE49-F238E27FC236}">
                  <a16:creationId xmlns:a16="http://schemas.microsoft.com/office/drawing/2014/main" id="{7296A500-FAAB-9EC0-5FD8-646DF47A42F3}"/>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sp>
        <p:nvSpPr>
          <p:cNvPr id="80" name="Rectángulo 79">
            <a:extLst>
              <a:ext uri="{FF2B5EF4-FFF2-40B4-BE49-F238E27FC236}">
                <a16:creationId xmlns:a16="http://schemas.microsoft.com/office/drawing/2014/main" id="{757AEF95-9849-4C7A-9F67-177779D1D49D}"/>
              </a:ext>
            </a:extLst>
          </p:cNvPr>
          <p:cNvSpPr/>
          <p:nvPr/>
        </p:nvSpPr>
        <p:spPr>
          <a:xfrm>
            <a:off x="937740" y="2360107"/>
            <a:ext cx="9521554" cy="2587041"/>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latin typeface="Trebuchet MS" panose="020B0603020202020204" pitchFamily="34" charset="0"/>
            </a:endParaRPr>
          </a:p>
        </p:txBody>
      </p:sp>
      <p:sp>
        <p:nvSpPr>
          <p:cNvPr id="16" name="CuadroTexto 15">
            <a:extLst>
              <a:ext uri="{FF2B5EF4-FFF2-40B4-BE49-F238E27FC236}">
                <a16:creationId xmlns:a16="http://schemas.microsoft.com/office/drawing/2014/main" id="{E833C095-A374-2D78-7579-91663CB1E029}"/>
              </a:ext>
            </a:extLst>
          </p:cNvPr>
          <p:cNvSpPr txBox="1"/>
          <p:nvPr/>
        </p:nvSpPr>
        <p:spPr>
          <a:xfrm>
            <a:off x="67183" y="5487485"/>
            <a:ext cx="5734989" cy="276999"/>
          </a:xfrm>
          <a:prstGeom prst="rect">
            <a:avLst/>
          </a:prstGeom>
          <a:noFill/>
        </p:spPr>
        <p:txBody>
          <a:bodyPr wrap="square" rtlCol="0">
            <a:spAutoFit/>
          </a:bodyPr>
          <a:lstStyle/>
          <a:p>
            <a:r>
              <a:rPr lang="es-MX" sz="1200" i="1">
                <a:solidFill>
                  <a:schemeClr val="tx1">
                    <a:lumMod val="65000"/>
                    <a:lumOff val="35000"/>
                  </a:schemeClr>
                </a:solidFill>
                <a:latin typeface="Trebuchet MS" panose="020B0603020202020204" pitchFamily="34" charset="0"/>
              </a:rPr>
              <a:t>Se muestran menciones superiores a 14% del segmento de vuelo a Alemania.</a:t>
            </a:r>
            <a:endParaRPr lang="es-MX" sz="1200" b="1" i="0" u="none" strike="noStrike">
              <a:solidFill>
                <a:srgbClr val="000000"/>
              </a:solidFill>
              <a:effectLst/>
              <a:latin typeface="Arial" panose="020B0604020202020204" pitchFamily="34" charset="0"/>
            </a:endParaRPr>
          </a:p>
        </p:txBody>
      </p:sp>
      <p:sp>
        <p:nvSpPr>
          <p:cNvPr id="6" name="CuadroTexto 5">
            <a:extLst>
              <a:ext uri="{FF2B5EF4-FFF2-40B4-BE49-F238E27FC236}">
                <a16:creationId xmlns:a16="http://schemas.microsoft.com/office/drawing/2014/main" id="{D21FD763-2360-DF84-DC64-AA86531BFB79}"/>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7" name="CuadroTexto 6">
            <a:extLst>
              <a:ext uri="{FF2B5EF4-FFF2-40B4-BE49-F238E27FC236}">
                <a16:creationId xmlns:a16="http://schemas.microsoft.com/office/drawing/2014/main" id="{9663C99F-AEEA-EB6E-8543-B446124260D5}"/>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a:t>
            </a:r>
            <a:r>
              <a:rPr lang="es-ES" sz="1600" dirty="0">
                <a:solidFill>
                  <a:srgbClr val="000000"/>
                </a:solidFill>
                <a:latin typeface="Trebuchet MS"/>
                <a:cs typeface="Calibri"/>
              </a:rPr>
              <a:t>algún vuelo a Alemania son quienes realizaron un mayor número de actividades, principalmente los visitantes de naturaleza son quienes mayormente visitaron alguna playa, participaron avistamiento o nado con especies marinas, así como buceo.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8" name="Rectángulo 7">
            <a:extLst>
              <a:ext uri="{FF2B5EF4-FFF2-40B4-BE49-F238E27FC236}">
                <a16:creationId xmlns:a16="http://schemas.microsoft.com/office/drawing/2014/main" id="{35B0B622-B1D7-E355-62E5-EFD04EB5DC17}"/>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P1. ¿Cuál o cuáles de las siguientes actividades realizó durante su viaje? </a:t>
            </a:r>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 </a:t>
            </a:r>
          </a:p>
        </p:txBody>
      </p:sp>
      <p:grpSp>
        <p:nvGrpSpPr>
          <p:cNvPr id="3" name="Grupo 2">
            <a:extLst>
              <a:ext uri="{FF2B5EF4-FFF2-40B4-BE49-F238E27FC236}">
                <a16:creationId xmlns:a16="http://schemas.microsoft.com/office/drawing/2014/main" id="{2D7B90C9-1796-DD7D-C112-F7AD14F6DC3A}"/>
              </a:ext>
            </a:extLst>
          </p:cNvPr>
          <p:cNvGrpSpPr/>
          <p:nvPr/>
        </p:nvGrpSpPr>
        <p:grpSpPr>
          <a:xfrm>
            <a:off x="6855904" y="1792215"/>
            <a:ext cx="541406" cy="276999"/>
            <a:chOff x="11868272" y="4574079"/>
            <a:chExt cx="625486" cy="328687"/>
          </a:xfrm>
        </p:grpSpPr>
        <p:grpSp>
          <p:nvGrpSpPr>
            <p:cNvPr id="5" name="Grupo 4">
              <a:extLst>
                <a:ext uri="{FF2B5EF4-FFF2-40B4-BE49-F238E27FC236}">
                  <a16:creationId xmlns:a16="http://schemas.microsoft.com/office/drawing/2014/main" id="{612E121A-19E7-D819-F544-0D3ECE8B862A}"/>
                </a:ext>
              </a:extLst>
            </p:cNvPr>
            <p:cNvGrpSpPr/>
            <p:nvPr/>
          </p:nvGrpSpPr>
          <p:grpSpPr>
            <a:xfrm>
              <a:off x="11868272" y="4645258"/>
              <a:ext cx="216000" cy="180000"/>
              <a:chOff x="8925921" y="3320651"/>
              <a:chExt cx="1996322" cy="1830879"/>
            </a:xfrm>
          </p:grpSpPr>
          <p:sp>
            <p:nvSpPr>
              <p:cNvPr id="11" name="Triángulo isósceles 10">
                <a:extLst>
                  <a:ext uri="{FF2B5EF4-FFF2-40B4-BE49-F238E27FC236}">
                    <a16:creationId xmlns:a16="http://schemas.microsoft.com/office/drawing/2014/main" id="{22F9FDE4-95E4-FCBC-6FFC-C5A07F5F772C}"/>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2" name="Trapecio 11">
                <a:extLst>
                  <a:ext uri="{FF2B5EF4-FFF2-40B4-BE49-F238E27FC236}">
                    <a16:creationId xmlns:a16="http://schemas.microsoft.com/office/drawing/2014/main" id="{EC89E1AC-80FB-E296-0F9C-921DB3C13FC9}"/>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9" name="CuadroTexto 8">
              <a:extLst>
                <a:ext uri="{FF2B5EF4-FFF2-40B4-BE49-F238E27FC236}">
                  <a16:creationId xmlns:a16="http://schemas.microsoft.com/office/drawing/2014/main" id="{3E089C9C-87E1-DAB7-6FBE-F7F36138B3DF}"/>
                </a:ext>
              </a:extLst>
            </p:cNvPr>
            <p:cNvSpPr txBox="1"/>
            <p:nvPr/>
          </p:nvSpPr>
          <p:spPr>
            <a:xfrm>
              <a:off x="11987806" y="457407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85%</a:t>
              </a:r>
            </a:p>
          </p:txBody>
        </p:sp>
      </p:grpSp>
      <p:grpSp>
        <p:nvGrpSpPr>
          <p:cNvPr id="13" name="Grupo 12">
            <a:extLst>
              <a:ext uri="{FF2B5EF4-FFF2-40B4-BE49-F238E27FC236}">
                <a16:creationId xmlns:a16="http://schemas.microsoft.com/office/drawing/2014/main" id="{EE1ED789-08DB-CBBD-3AC6-ED5F230CB332}"/>
              </a:ext>
            </a:extLst>
          </p:cNvPr>
          <p:cNvGrpSpPr/>
          <p:nvPr/>
        </p:nvGrpSpPr>
        <p:grpSpPr>
          <a:xfrm>
            <a:off x="8887160" y="5770116"/>
            <a:ext cx="588232" cy="276999"/>
            <a:chOff x="11868272" y="4590274"/>
            <a:chExt cx="588232" cy="276999"/>
          </a:xfrm>
        </p:grpSpPr>
        <p:grpSp>
          <p:nvGrpSpPr>
            <p:cNvPr id="14" name="Grupo 13">
              <a:extLst>
                <a:ext uri="{FF2B5EF4-FFF2-40B4-BE49-F238E27FC236}">
                  <a16:creationId xmlns:a16="http://schemas.microsoft.com/office/drawing/2014/main" id="{F58B4439-996C-0953-24A2-EF11755493F6}"/>
                </a:ext>
              </a:extLst>
            </p:cNvPr>
            <p:cNvGrpSpPr/>
            <p:nvPr/>
          </p:nvGrpSpPr>
          <p:grpSpPr>
            <a:xfrm>
              <a:off x="11868272" y="4645258"/>
              <a:ext cx="216000" cy="180000"/>
              <a:chOff x="8925921" y="3320651"/>
              <a:chExt cx="1996322" cy="1830879"/>
            </a:xfrm>
          </p:grpSpPr>
          <p:sp>
            <p:nvSpPr>
              <p:cNvPr id="17" name="Triángulo isósceles 16">
                <a:extLst>
                  <a:ext uri="{FF2B5EF4-FFF2-40B4-BE49-F238E27FC236}">
                    <a16:creationId xmlns:a16="http://schemas.microsoft.com/office/drawing/2014/main" id="{EC8BAD62-62EA-5ACD-9CF6-8F7DA02116D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9" name="Trapecio 18">
                <a:extLst>
                  <a:ext uri="{FF2B5EF4-FFF2-40B4-BE49-F238E27FC236}">
                    <a16:creationId xmlns:a16="http://schemas.microsoft.com/office/drawing/2014/main" id="{29690F0B-CC74-EBFA-0195-935F1DF154AB}"/>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5" name="CuadroTexto 14">
              <a:extLst>
                <a:ext uri="{FF2B5EF4-FFF2-40B4-BE49-F238E27FC236}">
                  <a16:creationId xmlns:a16="http://schemas.microsoft.com/office/drawing/2014/main" id="{EC02F502-597B-74CC-8CDB-3E273B42E836}"/>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20" name="Grupo 19">
            <a:extLst>
              <a:ext uri="{FF2B5EF4-FFF2-40B4-BE49-F238E27FC236}">
                <a16:creationId xmlns:a16="http://schemas.microsoft.com/office/drawing/2014/main" id="{FBC3795D-1EEA-F417-05BC-E99EECCBE7CB}"/>
              </a:ext>
            </a:extLst>
          </p:cNvPr>
          <p:cNvGrpSpPr/>
          <p:nvPr/>
        </p:nvGrpSpPr>
        <p:grpSpPr>
          <a:xfrm>
            <a:off x="7527435" y="5772598"/>
            <a:ext cx="762541" cy="276999"/>
            <a:chOff x="11846248" y="3705855"/>
            <a:chExt cx="762541" cy="276999"/>
          </a:xfrm>
        </p:grpSpPr>
        <p:pic>
          <p:nvPicPr>
            <p:cNvPr id="22" name="Imagen 35">
              <a:extLst>
                <a:ext uri="{FF2B5EF4-FFF2-40B4-BE49-F238E27FC236}">
                  <a16:creationId xmlns:a16="http://schemas.microsoft.com/office/drawing/2014/main" id="{3B3E4B1B-0811-92E7-2802-23B690716DF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23" name="CuadroTexto 22">
              <a:extLst>
                <a:ext uri="{FF2B5EF4-FFF2-40B4-BE49-F238E27FC236}">
                  <a16:creationId xmlns:a16="http://schemas.microsoft.com/office/drawing/2014/main" id="{EFDDF81A-9564-A82A-C927-528A54C9DA4B}"/>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24" name="Grupo 23">
            <a:extLst>
              <a:ext uri="{FF2B5EF4-FFF2-40B4-BE49-F238E27FC236}">
                <a16:creationId xmlns:a16="http://schemas.microsoft.com/office/drawing/2014/main" id="{F35D8B8A-BC6F-4342-A46C-2D0978878348}"/>
              </a:ext>
            </a:extLst>
          </p:cNvPr>
          <p:cNvGrpSpPr/>
          <p:nvPr/>
        </p:nvGrpSpPr>
        <p:grpSpPr>
          <a:xfrm>
            <a:off x="6240910" y="3648266"/>
            <a:ext cx="560470" cy="276999"/>
            <a:chOff x="11846248" y="3687113"/>
            <a:chExt cx="647511" cy="328687"/>
          </a:xfrm>
        </p:grpSpPr>
        <p:pic>
          <p:nvPicPr>
            <p:cNvPr id="26" name="Imagen 35">
              <a:extLst>
                <a:ext uri="{FF2B5EF4-FFF2-40B4-BE49-F238E27FC236}">
                  <a16:creationId xmlns:a16="http://schemas.microsoft.com/office/drawing/2014/main" id="{369B2192-6183-282E-DAA2-E04A32C71D8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27" name="CuadroTexto 26">
              <a:extLst>
                <a:ext uri="{FF2B5EF4-FFF2-40B4-BE49-F238E27FC236}">
                  <a16:creationId xmlns:a16="http://schemas.microsoft.com/office/drawing/2014/main" id="{8D943FF2-C17D-4018-74A4-E26F1D7D5CBA}"/>
                </a:ext>
              </a:extLst>
            </p:cNvPr>
            <p:cNvSpPr txBox="1"/>
            <p:nvPr/>
          </p:nvSpPr>
          <p:spPr>
            <a:xfrm>
              <a:off x="11987806" y="3687113"/>
              <a:ext cx="505953"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35%</a:t>
              </a:r>
            </a:p>
          </p:txBody>
        </p:sp>
      </p:grpSp>
      <p:grpSp>
        <p:nvGrpSpPr>
          <p:cNvPr id="29" name="Grupo 28">
            <a:extLst>
              <a:ext uri="{FF2B5EF4-FFF2-40B4-BE49-F238E27FC236}">
                <a16:creationId xmlns:a16="http://schemas.microsoft.com/office/drawing/2014/main" id="{66E4A6F7-7B4F-9EF5-A361-EAC91FEADA56}"/>
              </a:ext>
            </a:extLst>
          </p:cNvPr>
          <p:cNvGrpSpPr/>
          <p:nvPr/>
        </p:nvGrpSpPr>
        <p:grpSpPr>
          <a:xfrm>
            <a:off x="6390018" y="4713325"/>
            <a:ext cx="541406" cy="276999"/>
            <a:chOff x="11868272" y="4574079"/>
            <a:chExt cx="625486" cy="328687"/>
          </a:xfrm>
        </p:grpSpPr>
        <p:grpSp>
          <p:nvGrpSpPr>
            <p:cNvPr id="31" name="Grupo 30">
              <a:extLst>
                <a:ext uri="{FF2B5EF4-FFF2-40B4-BE49-F238E27FC236}">
                  <a16:creationId xmlns:a16="http://schemas.microsoft.com/office/drawing/2014/main" id="{BD1552A9-C965-FF78-B867-BB1D763E07D9}"/>
                </a:ext>
              </a:extLst>
            </p:cNvPr>
            <p:cNvGrpSpPr/>
            <p:nvPr/>
          </p:nvGrpSpPr>
          <p:grpSpPr>
            <a:xfrm>
              <a:off x="11868272" y="4645258"/>
              <a:ext cx="216000" cy="180000"/>
              <a:chOff x="8925921" y="3320651"/>
              <a:chExt cx="1996322" cy="1830879"/>
            </a:xfrm>
          </p:grpSpPr>
          <p:sp>
            <p:nvSpPr>
              <p:cNvPr id="35" name="Triángulo isósceles 34">
                <a:extLst>
                  <a:ext uri="{FF2B5EF4-FFF2-40B4-BE49-F238E27FC236}">
                    <a16:creationId xmlns:a16="http://schemas.microsoft.com/office/drawing/2014/main" id="{F42249E1-3A80-3965-D917-63BF0BAE5178}"/>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1" name="Trapecio 40">
                <a:extLst>
                  <a:ext uri="{FF2B5EF4-FFF2-40B4-BE49-F238E27FC236}">
                    <a16:creationId xmlns:a16="http://schemas.microsoft.com/office/drawing/2014/main" id="{76F788E3-9C32-57B8-8C93-CA9CE3C17195}"/>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4" name="CuadroTexto 33">
              <a:extLst>
                <a:ext uri="{FF2B5EF4-FFF2-40B4-BE49-F238E27FC236}">
                  <a16:creationId xmlns:a16="http://schemas.microsoft.com/office/drawing/2014/main" id="{B2225206-6E6C-6E28-35E8-6D9310B6E1F8}"/>
                </a:ext>
              </a:extLst>
            </p:cNvPr>
            <p:cNvSpPr txBox="1"/>
            <p:nvPr/>
          </p:nvSpPr>
          <p:spPr>
            <a:xfrm>
              <a:off x="11987806" y="457407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15%</a:t>
              </a:r>
            </a:p>
          </p:txBody>
        </p:sp>
      </p:grpSp>
      <p:sp>
        <p:nvSpPr>
          <p:cNvPr id="4" name="Rectángulo: esquinas redondeadas 32">
            <a:extLst>
              <a:ext uri="{FF2B5EF4-FFF2-40B4-BE49-F238E27FC236}">
                <a16:creationId xmlns:a16="http://schemas.microsoft.com/office/drawing/2014/main" id="{C149852D-E07C-1DBF-DD41-2D23B1823BC5}"/>
              </a:ext>
            </a:extLst>
          </p:cNvPr>
          <p:cNvSpPr/>
          <p:nvPr/>
        </p:nvSpPr>
        <p:spPr>
          <a:xfrm rot="5400000">
            <a:off x="4751253" y="1925455"/>
            <a:ext cx="3759494" cy="2845008"/>
          </a:xfrm>
          <a:prstGeom prst="roundRect">
            <a:avLst>
              <a:gd name="adj" fmla="val 409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676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a:extLst>
              <a:ext uri="{FF2B5EF4-FFF2-40B4-BE49-F238E27FC236}">
                <a16:creationId xmlns:a16="http://schemas.microsoft.com/office/drawing/2014/main" id="{8D6419F5-DBBB-476D-91B1-A6DAEC8DB07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17511" y="2504557"/>
            <a:ext cx="1790705" cy="1315928"/>
          </a:xfrm>
          <a:prstGeom prst="rect">
            <a:avLst/>
          </a:prstGeom>
        </p:spPr>
      </p:pic>
      <p:sp>
        <p:nvSpPr>
          <p:cNvPr id="34" name="CuadroTexto 31">
            <a:extLst>
              <a:ext uri="{FF2B5EF4-FFF2-40B4-BE49-F238E27FC236}">
                <a16:creationId xmlns:a16="http://schemas.microsoft.com/office/drawing/2014/main" id="{05F9AA65-4EB1-454C-BCD1-3ECC361398D3}"/>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Actividades: Pesca</a:t>
            </a:r>
          </a:p>
        </p:txBody>
      </p:sp>
      <p:sp>
        <p:nvSpPr>
          <p:cNvPr id="105" name="CuadroTexto 104">
            <a:extLst>
              <a:ext uri="{FF2B5EF4-FFF2-40B4-BE49-F238E27FC236}">
                <a16:creationId xmlns:a16="http://schemas.microsoft.com/office/drawing/2014/main" id="{EF50316A-B719-C8B1-AE15-4BB9A47FA7F3}"/>
              </a:ext>
            </a:extLst>
          </p:cNvPr>
          <p:cNvSpPr txBox="1"/>
          <p:nvPr/>
        </p:nvSpPr>
        <p:spPr>
          <a:xfrm>
            <a:off x="1103273" y="2091749"/>
            <a:ext cx="1019765" cy="338554"/>
          </a:xfrm>
          <a:prstGeom prst="rect">
            <a:avLst/>
          </a:prstGeom>
          <a:noFill/>
        </p:spPr>
        <p:txBody>
          <a:bodyPr wrap="square">
            <a:spAutoFit/>
          </a:bodyPr>
          <a:lstStyle/>
          <a:p>
            <a:pPr algn="ctr" fontAlgn="ctr"/>
            <a:r>
              <a:rPr lang="es-MX" sz="1600" b="1">
                <a:solidFill>
                  <a:srgbClr val="01B0F0"/>
                </a:solidFill>
                <a:latin typeface="Trebuchet MS" panose="020B0603020202020204" pitchFamily="34" charset="0"/>
              </a:rPr>
              <a:t>Pesca</a:t>
            </a:r>
          </a:p>
        </p:txBody>
      </p:sp>
      <p:graphicFrame>
        <p:nvGraphicFramePr>
          <p:cNvPr id="2" name="Tabla 1">
            <a:extLst>
              <a:ext uri="{FF2B5EF4-FFF2-40B4-BE49-F238E27FC236}">
                <a16:creationId xmlns:a16="http://schemas.microsoft.com/office/drawing/2014/main" id="{4BA68CF3-8413-07D3-6D5C-99C40F72508A}"/>
              </a:ext>
            </a:extLst>
          </p:cNvPr>
          <p:cNvGraphicFramePr>
            <a:graphicFrameLocks noGrp="1"/>
          </p:cNvGraphicFramePr>
          <p:nvPr>
            <p:extLst>
              <p:ext uri="{D42A27DB-BD31-4B8C-83A1-F6EECF244321}">
                <p14:modId xmlns:p14="http://schemas.microsoft.com/office/powerpoint/2010/main" val="2395539522"/>
              </p:ext>
            </p:extLst>
          </p:nvPr>
        </p:nvGraphicFramePr>
        <p:xfrm>
          <a:off x="2509736" y="2249633"/>
          <a:ext cx="7052800" cy="2546251"/>
        </p:xfrm>
        <a:graphic>
          <a:graphicData uri="http://schemas.openxmlformats.org/drawingml/2006/table">
            <a:tbl>
              <a:tblPr>
                <a:tableStyleId>{5C22544A-7EE6-4342-B048-85BDC9FD1C3A}</a:tableStyleId>
              </a:tblPr>
              <a:tblGrid>
                <a:gridCol w="3731306">
                  <a:extLst>
                    <a:ext uri="{9D8B030D-6E8A-4147-A177-3AD203B41FA5}">
                      <a16:colId xmlns:a16="http://schemas.microsoft.com/office/drawing/2014/main" val="4005228240"/>
                    </a:ext>
                  </a:extLst>
                </a:gridCol>
                <a:gridCol w="1660747">
                  <a:extLst>
                    <a:ext uri="{9D8B030D-6E8A-4147-A177-3AD203B41FA5}">
                      <a16:colId xmlns:a16="http://schemas.microsoft.com/office/drawing/2014/main" val="372155872"/>
                    </a:ext>
                  </a:extLst>
                </a:gridCol>
                <a:gridCol w="1660747">
                  <a:extLst>
                    <a:ext uri="{9D8B030D-6E8A-4147-A177-3AD203B41FA5}">
                      <a16:colId xmlns:a16="http://schemas.microsoft.com/office/drawing/2014/main" val="1478179443"/>
                    </a:ext>
                  </a:extLst>
                </a:gridCol>
              </a:tblGrid>
              <a:tr h="398520">
                <a:tc>
                  <a:txBody>
                    <a:bodyPr/>
                    <a:lstStyle/>
                    <a:p>
                      <a:pPr marL="0" algn="r" defTabSz="914400" rtl="0" eaLnBrk="1" fontAlgn="ctr" latinLnBrk="0" hangingPunct="1"/>
                      <a:r>
                        <a:rPr lang="es-MX" sz="1000" b="1">
                          <a:solidFill>
                            <a:srgbClr val="EA8C04"/>
                          </a:solidFill>
                          <a:latin typeface="Trebuchet MS" panose="020B0603020202020204" pitchFamily="34" charset="0"/>
                        </a:rPr>
                        <a:t>Realizó la actividad. </a:t>
                      </a:r>
                      <a:r>
                        <a:rPr lang="es-MX" sz="1000">
                          <a:solidFill>
                            <a:schemeClr val="tx1">
                              <a:lumMod val="65000"/>
                              <a:lumOff val="35000"/>
                            </a:schemeClr>
                          </a:solidFill>
                          <a:latin typeface="Trebuchet MS" panose="020B0603020202020204" pitchFamily="34" charset="0"/>
                        </a:rPr>
                        <a:t>(P1):</a:t>
                      </a:r>
                      <a:endParaRPr kumimoji="0" lang="es-MX" sz="1000" b="1" i="0" u="none" strike="noStrike" kern="1200" cap="none" spc="0" normalizeH="0" baseline="0">
                        <a:ln>
                          <a:noFill/>
                        </a:ln>
                        <a:solidFill>
                          <a:srgbClr val="10213B"/>
                        </a:solidFill>
                        <a:effectLst/>
                        <a:uLnTx/>
                        <a:uFillTx/>
                        <a:latin typeface="Trebuchet MS"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71*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151551"/>
                  </a:ext>
                </a:extLst>
              </a:tr>
              <a:tr h="44131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Consideró la actividad como principal.</a:t>
                      </a:r>
                      <a:r>
                        <a:rPr lang="es-MX" sz="1000">
                          <a:solidFill>
                            <a:schemeClr val="tx1">
                              <a:lumMod val="65000"/>
                              <a:lumOff val="35000"/>
                            </a:schemeClr>
                          </a:solidFill>
                          <a:latin typeface="Trebuchet MS" panose="020B0603020202020204" pitchFamily="34" charset="0"/>
                        </a:rPr>
                        <a:t>(P2):</a:t>
                      </a:r>
                    </a:p>
                    <a:p>
                      <a:pPr marL="0" algn="r" defTabSz="914400" rtl="0" eaLnBrk="1" fontAlgn="ctr" latinLnBrk="0" hangingPunct="1"/>
                      <a:endParaRPr kumimoji="0" lang="es-MX" sz="1000" b="1" i="0" u="none" strike="noStrike" kern="1200" cap="none" spc="0" normalizeH="0" baseline="0">
                        <a:ln>
                          <a:noFill/>
                        </a:ln>
                        <a:solidFill>
                          <a:srgbClr val="10213B"/>
                        </a:solidFill>
                        <a:effectLst/>
                        <a:uLnTx/>
                        <a:uFillTx/>
                        <a:latin typeface="Trebuchet MS"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2*</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16*</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985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Días que practicó la actividad.</a:t>
                      </a:r>
                      <a:r>
                        <a:rPr lang="es-MX" sz="1000">
                          <a:solidFill>
                            <a:schemeClr val="tx1">
                              <a:lumMod val="65000"/>
                              <a:lumOff val="35000"/>
                            </a:schemeClr>
                          </a:solidFill>
                          <a:latin typeface="Trebuchet MS" panose="020B0603020202020204" pitchFamily="34" charset="0"/>
                        </a:rPr>
                        <a:t>(P2):</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2.7</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1.7</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775951"/>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71*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030099"/>
                  </a:ext>
                </a:extLst>
              </a:tr>
              <a:tr h="3985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Satisfacción (NPS)</a:t>
                      </a:r>
                      <a:r>
                        <a:rPr lang="es-MX" sz="1000">
                          <a:solidFill>
                            <a:schemeClr val="tx1">
                              <a:lumMod val="65000"/>
                              <a:lumOff val="35000"/>
                            </a:schemeClr>
                          </a:solidFill>
                          <a:latin typeface="Trebuchet MS" panose="020B0603020202020204" pitchFamily="34" charset="0"/>
                        </a:rPr>
                        <a:t>:</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80%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80%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349132"/>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15*</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71*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378478"/>
                  </a:ext>
                </a:extLst>
              </a:tr>
            </a:tbl>
          </a:graphicData>
        </a:graphic>
      </p:graphicFrame>
      <p:graphicFrame>
        <p:nvGraphicFramePr>
          <p:cNvPr id="3" name="Tabla 2">
            <a:extLst>
              <a:ext uri="{FF2B5EF4-FFF2-40B4-BE49-F238E27FC236}">
                <a16:creationId xmlns:a16="http://schemas.microsoft.com/office/drawing/2014/main" id="{0EACA9DC-57EA-C600-8319-9CEF0DCFC029}"/>
              </a:ext>
            </a:extLst>
          </p:cNvPr>
          <p:cNvGraphicFramePr>
            <a:graphicFrameLocks noGrp="1"/>
          </p:cNvGraphicFramePr>
          <p:nvPr>
            <p:extLst>
              <p:ext uri="{D42A27DB-BD31-4B8C-83A1-F6EECF244321}">
                <p14:modId xmlns:p14="http://schemas.microsoft.com/office/powerpoint/2010/main" val="766559335"/>
              </p:ext>
            </p:extLst>
          </p:nvPr>
        </p:nvGraphicFramePr>
        <p:xfrm>
          <a:off x="5512338" y="1706246"/>
          <a:ext cx="4420274" cy="524979"/>
        </p:xfrm>
        <a:graphic>
          <a:graphicData uri="http://schemas.openxmlformats.org/drawingml/2006/table">
            <a:tbl>
              <a:tblPr firstRow="1" bandRow="1"/>
              <a:tblGrid>
                <a:gridCol w="2210137">
                  <a:extLst>
                    <a:ext uri="{9D8B030D-6E8A-4147-A177-3AD203B41FA5}">
                      <a16:colId xmlns:a16="http://schemas.microsoft.com/office/drawing/2014/main" val="1566861337"/>
                    </a:ext>
                  </a:extLst>
                </a:gridCol>
                <a:gridCol w="2210137">
                  <a:extLst>
                    <a:ext uri="{9D8B030D-6E8A-4147-A177-3AD203B41FA5}">
                      <a16:colId xmlns:a16="http://schemas.microsoft.com/office/drawing/2014/main" val="2355084740"/>
                    </a:ext>
                  </a:extLst>
                </a:gridCol>
              </a:tblGrid>
              <a:tr h="524979">
                <a:tc>
                  <a:txBody>
                    <a:bodyPr/>
                    <a:lstStyle/>
                    <a:p>
                      <a:pPr marL="0" indent="0" algn="l" rtl="0" fontAlgn="ctr">
                        <a:buNone/>
                      </a:pPr>
                      <a:r>
                        <a:rPr lang="es-MX" sz="1100" b="0" i="0" u="none" strike="noStrike">
                          <a:solidFill>
                            <a:srgbClr val="10213B"/>
                          </a:solidFill>
                          <a:effectLst/>
                          <a:latin typeface="Trebuchet MS" panose="020B0603020202020204" pitchFamily="34" charset="0"/>
                        </a:rPr>
                        <a:t>                          (A) Alemania</a:t>
                      </a:r>
                    </a:p>
                  </a:txBody>
                  <a:tcPr marL="9525" marR="9525" marT="9525" marB="0" anchor="ctr">
                    <a:lnL>
                      <a:noFill/>
                    </a:lnL>
                    <a:lnR>
                      <a:noFill/>
                    </a:lnR>
                    <a:lnT>
                      <a:noFill/>
                    </a:lnT>
                    <a:lnB>
                      <a:noFill/>
                    </a:lnB>
                  </a:tcPr>
                </a:tc>
                <a:tc>
                  <a:txBody>
                    <a:bodyPr/>
                    <a:lstStyle/>
                    <a:p>
                      <a:pPr algn="ctr" rtl="0" fontAlgn="ctr"/>
                      <a:r>
                        <a:rPr lang="es-MX" sz="11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15" name="Rectángulo: esquinas redondeadas 32">
            <a:extLst>
              <a:ext uri="{FF2B5EF4-FFF2-40B4-BE49-F238E27FC236}">
                <a16:creationId xmlns:a16="http://schemas.microsoft.com/office/drawing/2014/main" id="{52FE0F29-0947-F27A-585D-11DA7502A486}"/>
              </a:ext>
            </a:extLst>
          </p:cNvPr>
          <p:cNvSpPr/>
          <p:nvPr/>
        </p:nvSpPr>
        <p:spPr>
          <a:xfrm rot="5400000">
            <a:off x="5526749" y="2469844"/>
            <a:ext cx="3223245" cy="1539903"/>
          </a:xfrm>
          <a:prstGeom prst="roundRect">
            <a:avLst>
              <a:gd name="adj" fmla="val 1034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48 Rectángulo">
            <a:extLst>
              <a:ext uri="{FF2B5EF4-FFF2-40B4-BE49-F238E27FC236}">
                <a16:creationId xmlns:a16="http://schemas.microsoft.com/office/drawing/2014/main" id="{76A3BD04-4E86-BA5D-DEC9-201CB01927F5}"/>
              </a:ext>
            </a:extLst>
          </p:cNvPr>
          <p:cNvSpPr/>
          <p:nvPr/>
        </p:nvSpPr>
        <p:spPr>
          <a:xfrm>
            <a:off x="7722475" y="5057302"/>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7" name="CuadroTexto 6">
            <a:extLst>
              <a:ext uri="{FF2B5EF4-FFF2-40B4-BE49-F238E27FC236}">
                <a16:creationId xmlns:a16="http://schemas.microsoft.com/office/drawing/2014/main" id="{0962A464-D2B8-1F38-DEE1-070F9B1557FE}"/>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Particularmente los turistas que abordaron un vuelo a Alemania mencionaron haber practicado pesca durante más tiempo en comparación con los visitantes de otros orígenes, particularmente los visitantes de nivel socioeconómico bajo.</a:t>
            </a:r>
          </a:p>
        </p:txBody>
      </p:sp>
      <p:sp>
        <p:nvSpPr>
          <p:cNvPr id="8" name="Rectángulo 7">
            <a:extLst>
              <a:ext uri="{FF2B5EF4-FFF2-40B4-BE49-F238E27FC236}">
                <a16:creationId xmlns:a16="http://schemas.microsoft.com/office/drawing/2014/main" id="{2B4315A9-7A55-E5D1-A1A8-9B3D74684F4E}"/>
              </a:ext>
            </a:extLst>
          </p:cNvPr>
          <p:cNvSpPr/>
          <p:nvPr/>
        </p:nvSpPr>
        <p:spPr>
          <a:xfrm>
            <a:off x="67183" y="5681724"/>
            <a:ext cx="10319399" cy="769441"/>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15*</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71*</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P2A.A) ¿Cuántos días hizo pesca? B)Por favor califique (utilizando la escala de 1 al 5, donde 1 es pésimo y 5 excelente), ¿Cómo fue su experiencia de pesca?</a:t>
            </a:r>
            <a:endParaRPr lang="es-MX" sz="1100" dirty="0">
              <a:solidFill>
                <a:srgbClr val="414141"/>
              </a:solidFill>
              <a:latin typeface="Trebuchet MS" panose="020B0603020202020204" pitchFamily="34" charset="0"/>
            </a:endParaRPr>
          </a:p>
          <a:p>
            <a:endParaRPr lang="es-MX" sz="1100" dirty="0">
              <a:solidFill>
                <a:srgbClr val="414141"/>
              </a:solidFill>
              <a:highlight>
                <a:srgbClr val="FFFF00"/>
              </a:highlight>
              <a:latin typeface="Trebuchet MS" panose="020B0603020202020204" pitchFamily="34" charset="0"/>
            </a:endParaRPr>
          </a:p>
        </p:txBody>
      </p:sp>
      <p:grpSp>
        <p:nvGrpSpPr>
          <p:cNvPr id="10" name="Grupo 9">
            <a:extLst>
              <a:ext uri="{FF2B5EF4-FFF2-40B4-BE49-F238E27FC236}">
                <a16:creationId xmlns:a16="http://schemas.microsoft.com/office/drawing/2014/main" id="{212038A2-A02F-51CA-7959-642EC3A57042}"/>
              </a:ext>
            </a:extLst>
          </p:cNvPr>
          <p:cNvGrpSpPr/>
          <p:nvPr/>
        </p:nvGrpSpPr>
        <p:grpSpPr>
          <a:xfrm>
            <a:off x="7306057" y="2308464"/>
            <a:ext cx="560590" cy="276999"/>
            <a:chOff x="11905504" y="5787076"/>
            <a:chExt cx="647652" cy="328687"/>
          </a:xfrm>
        </p:grpSpPr>
        <p:pic>
          <p:nvPicPr>
            <p:cNvPr id="11" name="Picture 44" descr="Lista de tareas">
              <a:extLst>
                <a:ext uri="{FF2B5EF4-FFF2-40B4-BE49-F238E27FC236}">
                  <a16:creationId xmlns:a16="http://schemas.microsoft.com/office/drawing/2014/main" id="{0B062F5E-8EA4-9815-1230-4C4D7E667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5A741DB1-0AD2-D7D6-EB3E-9497A7F7D363}"/>
                </a:ext>
              </a:extLst>
            </p:cNvPr>
            <p:cNvSpPr txBox="1"/>
            <p:nvPr/>
          </p:nvSpPr>
          <p:spPr>
            <a:xfrm>
              <a:off x="12047202" y="5787076"/>
              <a:ext cx="505954"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12%</a:t>
              </a:r>
            </a:p>
          </p:txBody>
        </p:sp>
      </p:grpSp>
      <p:grpSp>
        <p:nvGrpSpPr>
          <p:cNvPr id="22" name="Grupo 21">
            <a:extLst>
              <a:ext uri="{FF2B5EF4-FFF2-40B4-BE49-F238E27FC236}">
                <a16:creationId xmlns:a16="http://schemas.microsoft.com/office/drawing/2014/main" id="{3042AD64-5AFD-FA6F-151B-EE08AFCC139B}"/>
              </a:ext>
            </a:extLst>
          </p:cNvPr>
          <p:cNvGrpSpPr/>
          <p:nvPr/>
        </p:nvGrpSpPr>
        <p:grpSpPr>
          <a:xfrm>
            <a:off x="7339318" y="3606597"/>
            <a:ext cx="518186" cy="276999"/>
            <a:chOff x="11868272" y="5007589"/>
            <a:chExt cx="598660" cy="328687"/>
          </a:xfrm>
        </p:grpSpPr>
        <p:grpSp>
          <p:nvGrpSpPr>
            <p:cNvPr id="23" name="Grupo 22">
              <a:extLst>
                <a:ext uri="{FF2B5EF4-FFF2-40B4-BE49-F238E27FC236}">
                  <a16:creationId xmlns:a16="http://schemas.microsoft.com/office/drawing/2014/main" id="{C2751AD6-5B1D-9A7D-A467-70BA9D3A0AE8}"/>
                </a:ext>
              </a:extLst>
            </p:cNvPr>
            <p:cNvGrpSpPr/>
            <p:nvPr/>
          </p:nvGrpSpPr>
          <p:grpSpPr>
            <a:xfrm>
              <a:off x="11868272" y="5090127"/>
              <a:ext cx="216000" cy="180000"/>
              <a:chOff x="6316924" y="3334520"/>
              <a:chExt cx="1996322" cy="1830879"/>
            </a:xfrm>
          </p:grpSpPr>
          <p:sp>
            <p:nvSpPr>
              <p:cNvPr id="25" name="Triángulo isósceles 24">
                <a:extLst>
                  <a:ext uri="{FF2B5EF4-FFF2-40B4-BE49-F238E27FC236}">
                    <a16:creationId xmlns:a16="http://schemas.microsoft.com/office/drawing/2014/main" id="{A8D398E5-3B9A-5B61-CF59-BEAD0CA28AB2}"/>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6" name="Trapecio 25">
                <a:extLst>
                  <a:ext uri="{FF2B5EF4-FFF2-40B4-BE49-F238E27FC236}">
                    <a16:creationId xmlns:a16="http://schemas.microsoft.com/office/drawing/2014/main" id="{E1A43C41-B456-652B-4C85-44AA25B203DD}"/>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4" name="CuadroTexto 23">
              <a:extLst>
                <a:ext uri="{FF2B5EF4-FFF2-40B4-BE49-F238E27FC236}">
                  <a16:creationId xmlns:a16="http://schemas.microsoft.com/office/drawing/2014/main" id="{D5E26C1B-CBC4-16B4-F82D-66ABA17A568B}"/>
                </a:ext>
              </a:extLst>
            </p:cNvPr>
            <p:cNvSpPr txBox="1"/>
            <p:nvPr/>
          </p:nvSpPr>
          <p:spPr>
            <a:xfrm>
              <a:off x="12003574" y="5007589"/>
              <a:ext cx="463358"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4.0</a:t>
              </a:r>
            </a:p>
          </p:txBody>
        </p:sp>
      </p:grpSp>
      <p:grpSp>
        <p:nvGrpSpPr>
          <p:cNvPr id="43" name="Grupo 42">
            <a:extLst>
              <a:ext uri="{FF2B5EF4-FFF2-40B4-BE49-F238E27FC236}">
                <a16:creationId xmlns:a16="http://schemas.microsoft.com/office/drawing/2014/main" id="{363B33D8-1535-BCA5-2804-CA5D6A5D6520}"/>
              </a:ext>
            </a:extLst>
          </p:cNvPr>
          <p:cNvGrpSpPr/>
          <p:nvPr/>
        </p:nvGrpSpPr>
        <p:grpSpPr>
          <a:xfrm>
            <a:off x="10584501" y="5665927"/>
            <a:ext cx="1531560" cy="276999"/>
            <a:chOff x="11905504" y="5819466"/>
            <a:chExt cx="1531560" cy="276999"/>
          </a:xfrm>
        </p:grpSpPr>
        <p:pic>
          <p:nvPicPr>
            <p:cNvPr id="44" name="Picture 44" descr="Lista de tareas">
              <a:extLst>
                <a:ext uri="{FF2B5EF4-FFF2-40B4-BE49-F238E27FC236}">
                  <a16:creationId xmlns:a16="http://schemas.microsoft.com/office/drawing/2014/main" id="{144D99A9-5688-DB78-5B03-2CB124D43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F4EF24F3-BF17-24FA-8537-F06AA7CB1CB1}"/>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51" name="Grupo 50">
            <a:extLst>
              <a:ext uri="{FF2B5EF4-FFF2-40B4-BE49-F238E27FC236}">
                <a16:creationId xmlns:a16="http://schemas.microsoft.com/office/drawing/2014/main" id="{F59660C0-161D-7410-ADAA-2C4F9E226C47}"/>
              </a:ext>
            </a:extLst>
          </p:cNvPr>
          <p:cNvGrpSpPr/>
          <p:nvPr/>
        </p:nvGrpSpPr>
        <p:grpSpPr>
          <a:xfrm>
            <a:off x="9932612" y="5665926"/>
            <a:ext cx="618688" cy="276999"/>
            <a:chOff x="11868272" y="5039979"/>
            <a:chExt cx="618688" cy="276999"/>
          </a:xfrm>
        </p:grpSpPr>
        <p:grpSp>
          <p:nvGrpSpPr>
            <p:cNvPr id="52" name="Grupo 51">
              <a:extLst>
                <a:ext uri="{FF2B5EF4-FFF2-40B4-BE49-F238E27FC236}">
                  <a16:creationId xmlns:a16="http://schemas.microsoft.com/office/drawing/2014/main" id="{9B965255-C088-D85D-1E8D-7EB5E27D025C}"/>
                </a:ext>
              </a:extLst>
            </p:cNvPr>
            <p:cNvGrpSpPr/>
            <p:nvPr/>
          </p:nvGrpSpPr>
          <p:grpSpPr>
            <a:xfrm>
              <a:off x="11868272" y="5090127"/>
              <a:ext cx="216000" cy="180000"/>
              <a:chOff x="6316924" y="3334520"/>
              <a:chExt cx="1996322" cy="1830879"/>
            </a:xfrm>
          </p:grpSpPr>
          <p:sp>
            <p:nvSpPr>
              <p:cNvPr id="54" name="Triángulo isósceles 53">
                <a:extLst>
                  <a:ext uri="{FF2B5EF4-FFF2-40B4-BE49-F238E27FC236}">
                    <a16:creationId xmlns:a16="http://schemas.microsoft.com/office/drawing/2014/main" id="{6D5B8DAD-67CB-BC40-EF76-FEE49A5CCEEC}"/>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5" name="Trapecio 54">
                <a:extLst>
                  <a:ext uri="{FF2B5EF4-FFF2-40B4-BE49-F238E27FC236}">
                    <a16:creationId xmlns:a16="http://schemas.microsoft.com/office/drawing/2014/main" id="{A063ADE8-1C5A-CA7E-2636-06D6EA37C999}"/>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3" name="CuadroTexto 52">
              <a:extLst>
                <a:ext uri="{FF2B5EF4-FFF2-40B4-BE49-F238E27FC236}">
                  <a16:creationId xmlns:a16="http://schemas.microsoft.com/office/drawing/2014/main" id="{93332A34-1B51-D992-E568-54418C39576A}"/>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sp>
        <p:nvSpPr>
          <p:cNvPr id="4" name="CuadroTexto 3">
            <a:extLst>
              <a:ext uri="{FF2B5EF4-FFF2-40B4-BE49-F238E27FC236}">
                <a16:creationId xmlns:a16="http://schemas.microsoft.com/office/drawing/2014/main" id="{587C723D-D3C9-4484-9A74-F9732DDDE66B}"/>
              </a:ext>
            </a:extLst>
          </p:cNvPr>
          <p:cNvSpPr txBox="1"/>
          <p:nvPr/>
        </p:nvSpPr>
        <p:spPr>
          <a:xfrm>
            <a:off x="8232342" y="5874037"/>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3384835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5D9770-451D-CC6A-5688-9B2014392248}"/>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309" y="2450333"/>
            <a:ext cx="1471692" cy="1211682"/>
          </a:xfrm>
          <a:prstGeom prst="rect">
            <a:avLst/>
          </a:prstGeom>
        </p:spPr>
      </p:pic>
      <p:sp>
        <p:nvSpPr>
          <p:cNvPr id="34" name="CuadroTexto 31">
            <a:extLst>
              <a:ext uri="{FF2B5EF4-FFF2-40B4-BE49-F238E27FC236}">
                <a16:creationId xmlns:a16="http://schemas.microsoft.com/office/drawing/2014/main" id="{05F9AA65-4EB1-454C-BCD1-3ECC361398D3}"/>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Actividades: Golf</a:t>
            </a:r>
          </a:p>
        </p:txBody>
      </p:sp>
      <p:sp>
        <p:nvSpPr>
          <p:cNvPr id="50" name="48 Rectángulo">
            <a:extLst>
              <a:ext uri="{FF2B5EF4-FFF2-40B4-BE49-F238E27FC236}">
                <a16:creationId xmlns:a16="http://schemas.microsoft.com/office/drawing/2014/main" id="{48FA096A-FB66-987E-4432-9613969F2AD2}"/>
              </a:ext>
            </a:extLst>
          </p:cNvPr>
          <p:cNvSpPr/>
          <p:nvPr/>
        </p:nvSpPr>
        <p:spPr>
          <a:xfrm>
            <a:off x="6974920" y="4974899"/>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6" name="CuadroTexto 5">
            <a:extLst>
              <a:ext uri="{FF2B5EF4-FFF2-40B4-BE49-F238E27FC236}">
                <a16:creationId xmlns:a16="http://schemas.microsoft.com/office/drawing/2014/main" id="{AC101F21-DCCD-1160-3B5E-2A235911A111}"/>
              </a:ext>
            </a:extLst>
          </p:cNvPr>
          <p:cNvSpPr txBox="1"/>
          <p:nvPr/>
        </p:nvSpPr>
        <p:spPr>
          <a:xfrm>
            <a:off x="1103273" y="2091749"/>
            <a:ext cx="1019765" cy="338554"/>
          </a:xfrm>
          <a:prstGeom prst="rect">
            <a:avLst/>
          </a:prstGeom>
          <a:noFill/>
        </p:spPr>
        <p:txBody>
          <a:bodyPr wrap="square">
            <a:spAutoFit/>
          </a:bodyPr>
          <a:lstStyle/>
          <a:p>
            <a:pPr algn="ctr" fontAlgn="ctr"/>
            <a:r>
              <a:rPr lang="es-MX" sz="1600" b="1">
                <a:solidFill>
                  <a:srgbClr val="01B0F0"/>
                </a:solidFill>
                <a:latin typeface="Trebuchet MS" panose="020B0603020202020204" pitchFamily="34" charset="0"/>
              </a:rPr>
              <a:t>Golf</a:t>
            </a:r>
          </a:p>
        </p:txBody>
      </p:sp>
      <p:graphicFrame>
        <p:nvGraphicFramePr>
          <p:cNvPr id="39" name="Tabla 38">
            <a:extLst>
              <a:ext uri="{FF2B5EF4-FFF2-40B4-BE49-F238E27FC236}">
                <a16:creationId xmlns:a16="http://schemas.microsoft.com/office/drawing/2014/main" id="{D8D0F463-ABAE-DFE2-70C4-79B620B8E240}"/>
              </a:ext>
            </a:extLst>
          </p:cNvPr>
          <p:cNvGraphicFramePr>
            <a:graphicFrameLocks noGrp="1"/>
          </p:cNvGraphicFramePr>
          <p:nvPr>
            <p:extLst>
              <p:ext uri="{D42A27DB-BD31-4B8C-83A1-F6EECF244321}">
                <p14:modId xmlns:p14="http://schemas.microsoft.com/office/powerpoint/2010/main" val="3001513596"/>
              </p:ext>
            </p:extLst>
          </p:nvPr>
        </p:nvGraphicFramePr>
        <p:xfrm>
          <a:off x="2509736" y="2249633"/>
          <a:ext cx="6577113" cy="2550967"/>
        </p:xfrm>
        <a:graphic>
          <a:graphicData uri="http://schemas.openxmlformats.org/drawingml/2006/table">
            <a:tbl>
              <a:tblPr>
                <a:tableStyleId>{5C22544A-7EE6-4342-B048-85BDC9FD1C3A}</a:tableStyleId>
              </a:tblPr>
              <a:tblGrid>
                <a:gridCol w="3479643">
                  <a:extLst>
                    <a:ext uri="{9D8B030D-6E8A-4147-A177-3AD203B41FA5}">
                      <a16:colId xmlns:a16="http://schemas.microsoft.com/office/drawing/2014/main" val="4005228240"/>
                    </a:ext>
                  </a:extLst>
                </a:gridCol>
                <a:gridCol w="1548735">
                  <a:extLst>
                    <a:ext uri="{9D8B030D-6E8A-4147-A177-3AD203B41FA5}">
                      <a16:colId xmlns:a16="http://schemas.microsoft.com/office/drawing/2014/main" val="372155872"/>
                    </a:ext>
                  </a:extLst>
                </a:gridCol>
                <a:gridCol w="1548735">
                  <a:extLst>
                    <a:ext uri="{9D8B030D-6E8A-4147-A177-3AD203B41FA5}">
                      <a16:colId xmlns:a16="http://schemas.microsoft.com/office/drawing/2014/main" val="1478179443"/>
                    </a:ext>
                  </a:extLst>
                </a:gridCol>
              </a:tblGrid>
              <a:tr h="398520">
                <a:tc>
                  <a:txBody>
                    <a:bodyPr/>
                    <a:lstStyle/>
                    <a:p>
                      <a:pPr marL="0" algn="r" defTabSz="914400" rtl="0" eaLnBrk="1" fontAlgn="ctr" latinLnBrk="0" hangingPunct="1"/>
                      <a:r>
                        <a:rPr lang="es-MX" sz="1000" b="1">
                          <a:solidFill>
                            <a:srgbClr val="EA8C04"/>
                          </a:solidFill>
                          <a:latin typeface="Trebuchet MS" panose="020B0603020202020204" pitchFamily="34" charset="0"/>
                        </a:rPr>
                        <a:t>Realizó la actividad. </a:t>
                      </a:r>
                      <a:r>
                        <a:rPr lang="es-MX" sz="1000">
                          <a:solidFill>
                            <a:schemeClr val="tx1">
                              <a:lumMod val="65000"/>
                              <a:lumOff val="35000"/>
                            </a:schemeClr>
                          </a:solidFill>
                          <a:latin typeface="Trebuchet MS" panose="020B0603020202020204" pitchFamily="34" charset="0"/>
                        </a:rPr>
                        <a:t>(P1):</a:t>
                      </a:r>
                      <a:endParaRPr kumimoji="0" lang="es-MX" sz="1000" b="1" i="0" u="none" strike="noStrike" kern="1200" cap="none" spc="0" normalizeH="0" baseline="0">
                        <a:ln>
                          <a:noFill/>
                        </a:ln>
                        <a:solidFill>
                          <a:srgbClr val="10213B"/>
                        </a:solidFill>
                        <a:effectLst/>
                        <a:uLnTx/>
                        <a:uFillTx/>
                        <a:latin typeface="Trebuchet MS"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3%</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4%</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51*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151551"/>
                  </a:ext>
                </a:extLst>
              </a:tr>
              <a:tr h="44131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Consideró la actividad como principal.</a:t>
                      </a:r>
                      <a:r>
                        <a:rPr lang="es-MX" sz="1000">
                          <a:solidFill>
                            <a:schemeClr val="tx1">
                              <a:lumMod val="65000"/>
                              <a:lumOff val="35000"/>
                            </a:schemeClr>
                          </a:solidFill>
                          <a:latin typeface="Trebuchet MS" panose="020B0603020202020204" pitchFamily="34" charset="0"/>
                        </a:rPr>
                        <a:t>(P2):</a:t>
                      </a:r>
                    </a:p>
                    <a:p>
                      <a:pPr marL="0" algn="r" defTabSz="914400" rtl="0" eaLnBrk="1" fontAlgn="ctr" latinLnBrk="0" hangingPunct="1"/>
                      <a:endParaRPr kumimoji="0" lang="es-MX" sz="1000" b="1" i="0" u="none" strike="noStrike" kern="1200" cap="none" spc="0" normalizeH="0" baseline="0">
                        <a:ln>
                          <a:noFill/>
                        </a:ln>
                        <a:solidFill>
                          <a:srgbClr val="10213B"/>
                        </a:solidFill>
                        <a:effectLst/>
                        <a:uLnTx/>
                        <a:uFillTx/>
                        <a:latin typeface="Trebuchet MS"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4*</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19*</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985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Días que practicó la actividad.</a:t>
                      </a:r>
                      <a:r>
                        <a:rPr lang="es-MX" sz="1000">
                          <a:solidFill>
                            <a:schemeClr val="tx1">
                              <a:lumMod val="65000"/>
                              <a:lumOff val="35000"/>
                            </a:schemeClr>
                          </a:solidFill>
                          <a:latin typeface="Trebuchet MS" panose="020B0603020202020204" pitchFamily="34" charset="0"/>
                        </a:rPr>
                        <a:t>(P2):</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2.8</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1.9</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4775951"/>
                  </a:ext>
                </a:extLst>
              </a:tr>
              <a:tr h="227344">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51*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9030099"/>
                  </a:ext>
                </a:extLst>
              </a:tr>
              <a:tr h="398520">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1">
                          <a:solidFill>
                            <a:srgbClr val="EA8C04"/>
                          </a:solidFill>
                          <a:latin typeface="Trebuchet MS" panose="020B0603020202020204" pitchFamily="34" charset="0"/>
                        </a:rPr>
                        <a:t>Satisfacción (NPS)</a:t>
                      </a:r>
                      <a:r>
                        <a:rPr lang="es-MX" sz="1000">
                          <a:solidFill>
                            <a:schemeClr val="tx1">
                              <a:lumMod val="65000"/>
                              <a:lumOff val="35000"/>
                            </a:schemeClr>
                          </a:solidFill>
                          <a:latin typeface="Trebuchet MS" panose="020B0603020202020204" pitchFamily="34" charset="0"/>
                        </a:rPr>
                        <a:t>:</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10213B"/>
                          </a:solidFill>
                          <a:effectLst/>
                          <a:uLnTx/>
                          <a:uFillTx/>
                          <a:latin typeface="Trebuchet MS" pitchFamily="34" charset="0"/>
                          <a:ea typeface="+mn-ea"/>
                          <a:cs typeface="+mn-cs"/>
                        </a:rPr>
                        <a:t>90%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800" b="1" i="0" u="none" strike="noStrike" kern="1200" cap="none" spc="0" normalizeH="0" baseline="0">
                          <a:ln>
                            <a:noFill/>
                          </a:ln>
                          <a:solidFill>
                            <a:srgbClr val="FFC000"/>
                          </a:solidFill>
                          <a:effectLst/>
                          <a:uLnTx/>
                          <a:uFillTx/>
                          <a:latin typeface="Trebuchet MS" pitchFamily="34" charset="0"/>
                          <a:ea typeface="+mn-ea"/>
                          <a:cs typeface="+mn-cs"/>
                        </a:rPr>
                        <a:t>90%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4349132"/>
                  </a:ext>
                </a:extLst>
              </a:tr>
              <a:tr h="232060">
                <a:tc>
                  <a:txBody>
                    <a:bodyPr/>
                    <a:lstStyle/>
                    <a:p>
                      <a:pPr marL="0" algn="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Base: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0" lang="es-MX" sz="1000" b="1" i="0" u="none" strike="noStrike" kern="1200" cap="none" spc="0" normalizeH="0" baseline="0">
                          <a:ln>
                            <a:noFill/>
                          </a:ln>
                          <a:solidFill>
                            <a:schemeClr val="tx1">
                              <a:lumMod val="65000"/>
                              <a:lumOff val="35000"/>
                            </a:schemeClr>
                          </a:solidFill>
                          <a:effectLst/>
                          <a:uLnTx/>
                          <a:uFillTx/>
                          <a:latin typeface="Trebuchet MS" pitchFamily="34" charset="0"/>
                          <a:ea typeface="+mn-ea"/>
                          <a:cs typeface="+mn-cs"/>
                        </a:rPr>
                        <a:t>10*</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a:solidFill>
                            <a:schemeClr val="tx1">
                              <a:lumMod val="65000"/>
                              <a:lumOff val="35000"/>
                            </a:schemeClr>
                          </a:solidFill>
                          <a:effectLst/>
                          <a:latin typeface="Trebuchet MS" panose="020B0703020202090204" pitchFamily="34" charset="0"/>
                          <a:ea typeface="+mn-ea"/>
                          <a:cs typeface="+mn-cs"/>
                        </a:rPr>
                        <a:t>51*</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9378478"/>
                  </a:ext>
                </a:extLst>
              </a:tr>
            </a:tbl>
          </a:graphicData>
        </a:graphic>
      </p:graphicFrame>
      <p:graphicFrame>
        <p:nvGraphicFramePr>
          <p:cNvPr id="41" name="Tabla 40">
            <a:extLst>
              <a:ext uri="{FF2B5EF4-FFF2-40B4-BE49-F238E27FC236}">
                <a16:creationId xmlns:a16="http://schemas.microsoft.com/office/drawing/2014/main" id="{F3A59DA5-26F5-4E0C-29DB-1A0AABAE2E85}"/>
              </a:ext>
            </a:extLst>
          </p:cNvPr>
          <p:cNvGraphicFramePr>
            <a:graphicFrameLocks noGrp="1"/>
          </p:cNvGraphicFramePr>
          <p:nvPr>
            <p:extLst>
              <p:ext uri="{D42A27DB-BD31-4B8C-83A1-F6EECF244321}">
                <p14:modId xmlns:p14="http://schemas.microsoft.com/office/powerpoint/2010/main" val="1274151885"/>
              </p:ext>
            </p:extLst>
          </p:nvPr>
        </p:nvGraphicFramePr>
        <p:xfrm>
          <a:off x="5512341" y="1706246"/>
          <a:ext cx="3745960" cy="524979"/>
        </p:xfrm>
        <a:graphic>
          <a:graphicData uri="http://schemas.openxmlformats.org/drawingml/2006/table">
            <a:tbl>
              <a:tblPr firstRow="1" bandRow="1"/>
              <a:tblGrid>
                <a:gridCol w="1872980">
                  <a:extLst>
                    <a:ext uri="{9D8B030D-6E8A-4147-A177-3AD203B41FA5}">
                      <a16:colId xmlns:a16="http://schemas.microsoft.com/office/drawing/2014/main" val="1566861337"/>
                    </a:ext>
                  </a:extLst>
                </a:gridCol>
                <a:gridCol w="1872980">
                  <a:extLst>
                    <a:ext uri="{9D8B030D-6E8A-4147-A177-3AD203B41FA5}">
                      <a16:colId xmlns:a16="http://schemas.microsoft.com/office/drawing/2014/main" val="2355084740"/>
                    </a:ext>
                  </a:extLst>
                </a:gridCol>
              </a:tblGrid>
              <a:tr h="524979">
                <a:tc>
                  <a:txBody>
                    <a:bodyPr/>
                    <a:lstStyle/>
                    <a:p>
                      <a:pPr algn="l" rtl="0" fontAlgn="ctr"/>
                      <a:r>
                        <a:rPr lang="es-MX" sz="1100" b="0" i="0" u="none" strike="noStrike">
                          <a:solidFill>
                            <a:srgbClr val="10213B"/>
                          </a:solidFill>
                          <a:effectLst/>
                          <a:latin typeface="Trebuchet MS" panose="020B0603020202020204" pitchFamily="34" charset="0"/>
                        </a:rPr>
                        <a:t>                       (A) Alemania </a:t>
                      </a:r>
                    </a:p>
                  </a:txBody>
                  <a:tcPr marL="9525" marR="9525" marT="9525" marB="0" anchor="ctr">
                    <a:lnL>
                      <a:noFill/>
                    </a:lnL>
                    <a:lnR>
                      <a:noFill/>
                    </a:lnR>
                    <a:lnT>
                      <a:noFill/>
                    </a:lnT>
                    <a:lnB>
                      <a:noFill/>
                    </a:lnB>
                  </a:tcPr>
                </a:tc>
                <a:tc>
                  <a:txBody>
                    <a:bodyPr/>
                    <a:lstStyle/>
                    <a:p>
                      <a:pPr algn="ctr" rtl="0" fontAlgn="ctr"/>
                      <a:r>
                        <a:rPr lang="es-MX" sz="1100" b="0" i="0" u="none" strike="noStrike">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47" name="Rectángulo: esquinas redondeadas 32">
            <a:extLst>
              <a:ext uri="{FF2B5EF4-FFF2-40B4-BE49-F238E27FC236}">
                <a16:creationId xmlns:a16="http://schemas.microsoft.com/office/drawing/2014/main" id="{9620569D-C80A-F25C-C398-EC6D3EC9E1E2}"/>
              </a:ext>
            </a:extLst>
          </p:cNvPr>
          <p:cNvSpPr/>
          <p:nvPr/>
        </p:nvSpPr>
        <p:spPr>
          <a:xfrm rot="5400000">
            <a:off x="5318135" y="2509057"/>
            <a:ext cx="3223245" cy="1512289"/>
          </a:xfrm>
          <a:prstGeom prst="roundRect">
            <a:avLst>
              <a:gd name="adj" fmla="val 10347"/>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863FEFBA-54F8-1976-8A97-E2707843E69E}"/>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Entre los turistas que practicaron golf se puede notar que, a pesar de la diferencia de bases, existe una consistencia entre el porcentaje de turistas que practicaron la actividad, así como su evaluación de satisfacción; no obstante, los turistas que abordaron un vuelo a Alemania practicaron por más tiempo la actividad, particularmente de nivel socioeconómico medio.</a:t>
            </a:r>
          </a:p>
        </p:txBody>
      </p:sp>
      <p:sp>
        <p:nvSpPr>
          <p:cNvPr id="5" name="Rectángulo 4">
            <a:extLst>
              <a:ext uri="{FF2B5EF4-FFF2-40B4-BE49-F238E27FC236}">
                <a16:creationId xmlns:a16="http://schemas.microsoft.com/office/drawing/2014/main" id="{AFD94635-174D-27A3-8E79-F1FF8BA53385}"/>
              </a:ext>
            </a:extLst>
          </p:cNvPr>
          <p:cNvSpPr/>
          <p:nvPr/>
        </p:nvSpPr>
        <p:spPr>
          <a:xfrm>
            <a:off x="67183" y="5681724"/>
            <a:ext cx="10319399"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51*</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P2B.A)¿Cuántos días jugó Golf? C)Por favor califique (utilizando la escala de 1 al 5, donde 1 es pésimo y 5 excelente),¿Cómo fue su experiencia de golf?</a:t>
            </a:r>
          </a:p>
        </p:txBody>
      </p:sp>
      <p:grpSp>
        <p:nvGrpSpPr>
          <p:cNvPr id="4" name="Grupo 3">
            <a:extLst>
              <a:ext uri="{FF2B5EF4-FFF2-40B4-BE49-F238E27FC236}">
                <a16:creationId xmlns:a16="http://schemas.microsoft.com/office/drawing/2014/main" id="{E1B2ABBE-23AF-8321-E13C-00813D2604AE}"/>
              </a:ext>
            </a:extLst>
          </p:cNvPr>
          <p:cNvGrpSpPr/>
          <p:nvPr/>
        </p:nvGrpSpPr>
        <p:grpSpPr>
          <a:xfrm>
            <a:off x="7034529" y="3620644"/>
            <a:ext cx="504538" cy="276999"/>
            <a:chOff x="11868272" y="4574079"/>
            <a:chExt cx="582892" cy="328687"/>
          </a:xfrm>
        </p:grpSpPr>
        <p:grpSp>
          <p:nvGrpSpPr>
            <p:cNvPr id="8" name="Grupo 7">
              <a:extLst>
                <a:ext uri="{FF2B5EF4-FFF2-40B4-BE49-F238E27FC236}">
                  <a16:creationId xmlns:a16="http://schemas.microsoft.com/office/drawing/2014/main" id="{0319ACDE-1A3E-CD82-8F33-E7DE1C7F3A26}"/>
                </a:ext>
              </a:extLst>
            </p:cNvPr>
            <p:cNvGrpSpPr/>
            <p:nvPr/>
          </p:nvGrpSpPr>
          <p:grpSpPr>
            <a:xfrm>
              <a:off x="11868272" y="4645258"/>
              <a:ext cx="216000" cy="180000"/>
              <a:chOff x="8925921" y="3320651"/>
              <a:chExt cx="1996322" cy="1830879"/>
            </a:xfrm>
          </p:grpSpPr>
          <p:sp>
            <p:nvSpPr>
              <p:cNvPr id="11" name="Triángulo isósceles 10">
                <a:extLst>
                  <a:ext uri="{FF2B5EF4-FFF2-40B4-BE49-F238E27FC236}">
                    <a16:creationId xmlns:a16="http://schemas.microsoft.com/office/drawing/2014/main" id="{545EC977-500E-CA76-4B9E-966CD57F7A7B}"/>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2" name="Trapecio 11">
                <a:extLst>
                  <a:ext uri="{FF2B5EF4-FFF2-40B4-BE49-F238E27FC236}">
                    <a16:creationId xmlns:a16="http://schemas.microsoft.com/office/drawing/2014/main" id="{D104AD40-9345-48FA-28CD-4CD9263389B2}"/>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9" name="CuadroTexto 8">
              <a:extLst>
                <a:ext uri="{FF2B5EF4-FFF2-40B4-BE49-F238E27FC236}">
                  <a16:creationId xmlns:a16="http://schemas.microsoft.com/office/drawing/2014/main" id="{E041F9C9-613B-9623-A561-445FBD11F0A2}"/>
                </a:ext>
              </a:extLst>
            </p:cNvPr>
            <p:cNvSpPr txBox="1"/>
            <p:nvPr/>
          </p:nvSpPr>
          <p:spPr>
            <a:xfrm>
              <a:off x="11987806" y="4574079"/>
              <a:ext cx="463358"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1.8</a:t>
              </a:r>
            </a:p>
          </p:txBody>
        </p:sp>
      </p:grpSp>
      <p:grpSp>
        <p:nvGrpSpPr>
          <p:cNvPr id="18" name="Grupo 17">
            <a:extLst>
              <a:ext uri="{FF2B5EF4-FFF2-40B4-BE49-F238E27FC236}">
                <a16:creationId xmlns:a16="http://schemas.microsoft.com/office/drawing/2014/main" id="{1A15005B-425C-6B6E-83CB-347C3C0F4A3E}"/>
              </a:ext>
            </a:extLst>
          </p:cNvPr>
          <p:cNvGrpSpPr/>
          <p:nvPr/>
        </p:nvGrpSpPr>
        <p:grpSpPr>
          <a:xfrm>
            <a:off x="9062582" y="5665927"/>
            <a:ext cx="912793" cy="280283"/>
            <a:chOff x="11845075" y="3342807"/>
            <a:chExt cx="912793" cy="280283"/>
          </a:xfrm>
        </p:grpSpPr>
        <p:pic>
          <p:nvPicPr>
            <p:cNvPr id="19" name="Imagen 34">
              <a:extLst>
                <a:ext uri="{FF2B5EF4-FFF2-40B4-BE49-F238E27FC236}">
                  <a16:creationId xmlns:a16="http://schemas.microsoft.com/office/drawing/2014/main" id="{B6659587-3011-C011-378C-74A4C13CF7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20" name="CuadroTexto 19">
              <a:extLst>
                <a:ext uri="{FF2B5EF4-FFF2-40B4-BE49-F238E27FC236}">
                  <a16:creationId xmlns:a16="http://schemas.microsoft.com/office/drawing/2014/main" id="{854CB900-2B99-7FEC-F9E7-4D3E3D0CE4CB}"/>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22" name="Grupo 21">
            <a:extLst>
              <a:ext uri="{FF2B5EF4-FFF2-40B4-BE49-F238E27FC236}">
                <a16:creationId xmlns:a16="http://schemas.microsoft.com/office/drawing/2014/main" id="{F68EC42B-3D70-B003-D45B-200F22C11D57}"/>
              </a:ext>
            </a:extLst>
          </p:cNvPr>
          <p:cNvGrpSpPr/>
          <p:nvPr/>
        </p:nvGrpSpPr>
        <p:grpSpPr>
          <a:xfrm>
            <a:off x="6974920" y="2316137"/>
            <a:ext cx="493148" cy="276999"/>
            <a:chOff x="11845075" y="3313702"/>
            <a:chExt cx="569734" cy="328686"/>
          </a:xfrm>
        </p:grpSpPr>
        <p:pic>
          <p:nvPicPr>
            <p:cNvPr id="23" name="Imagen 34">
              <a:extLst>
                <a:ext uri="{FF2B5EF4-FFF2-40B4-BE49-F238E27FC236}">
                  <a16:creationId xmlns:a16="http://schemas.microsoft.com/office/drawing/2014/main" id="{E44BB09A-EB1D-3DDF-6D05-8F1EDE5815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24" name="CuadroTexto 23">
              <a:extLst>
                <a:ext uri="{FF2B5EF4-FFF2-40B4-BE49-F238E27FC236}">
                  <a16:creationId xmlns:a16="http://schemas.microsoft.com/office/drawing/2014/main" id="{D8F7E06B-675C-B0F0-C48B-98D64E730896}"/>
                </a:ext>
              </a:extLst>
            </p:cNvPr>
            <p:cNvSpPr txBox="1"/>
            <p:nvPr/>
          </p:nvSpPr>
          <p:spPr>
            <a:xfrm>
              <a:off x="12001454" y="3313702"/>
              <a:ext cx="413355"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6%</a:t>
              </a:r>
            </a:p>
          </p:txBody>
        </p:sp>
      </p:grpSp>
      <p:grpSp>
        <p:nvGrpSpPr>
          <p:cNvPr id="31" name="Grupo 30">
            <a:extLst>
              <a:ext uri="{FF2B5EF4-FFF2-40B4-BE49-F238E27FC236}">
                <a16:creationId xmlns:a16="http://schemas.microsoft.com/office/drawing/2014/main" id="{F7B9EC59-8DC5-7952-58B7-02F0F8F5AE32}"/>
              </a:ext>
            </a:extLst>
          </p:cNvPr>
          <p:cNvGrpSpPr/>
          <p:nvPr/>
        </p:nvGrpSpPr>
        <p:grpSpPr>
          <a:xfrm>
            <a:off x="10584501" y="5665927"/>
            <a:ext cx="1531560" cy="276999"/>
            <a:chOff x="11905504" y="5819466"/>
            <a:chExt cx="1531560" cy="276999"/>
          </a:xfrm>
        </p:grpSpPr>
        <p:pic>
          <p:nvPicPr>
            <p:cNvPr id="32" name="Picture 44" descr="Lista de tareas">
              <a:extLst>
                <a:ext uri="{FF2B5EF4-FFF2-40B4-BE49-F238E27FC236}">
                  <a16:creationId xmlns:a16="http://schemas.microsoft.com/office/drawing/2014/main" id="{689B0E46-5C3F-4F71-A2DF-845670A915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543BE181-7610-A5E9-F321-F1EB8466DA3F}"/>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35" name="Grupo 34">
            <a:extLst>
              <a:ext uri="{FF2B5EF4-FFF2-40B4-BE49-F238E27FC236}">
                <a16:creationId xmlns:a16="http://schemas.microsoft.com/office/drawing/2014/main" id="{E1E50D41-2CF4-534E-9004-BB19ABC2B395}"/>
              </a:ext>
            </a:extLst>
          </p:cNvPr>
          <p:cNvGrpSpPr/>
          <p:nvPr/>
        </p:nvGrpSpPr>
        <p:grpSpPr>
          <a:xfrm>
            <a:off x="9976043" y="5656187"/>
            <a:ext cx="588232" cy="276999"/>
            <a:chOff x="11868272" y="4590274"/>
            <a:chExt cx="588232" cy="276999"/>
          </a:xfrm>
        </p:grpSpPr>
        <p:grpSp>
          <p:nvGrpSpPr>
            <p:cNvPr id="36" name="Grupo 35">
              <a:extLst>
                <a:ext uri="{FF2B5EF4-FFF2-40B4-BE49-F238E27FC236}">
                  <a16:creationId xmlns:a16="http://schemas.microsoft.com/office/drawing/2014/main" id="{A7EA09F9-6EC1-2019-B89E-6D95A16F8AC1}"/>
                </a:ext>
              </a:extLst>
            </p:cNvPr>
            <p:cNvGrpSpPr/>
            <p:nvPr/>
          </p:nvGrpSpPr>
          <p:grpSpPr>
            <a:xfrm>
              <a:off x="11868272" y="4645258"/>
              <a:ext cx="216000" cy="180000"/>
              <a:chOff x="8925921" y="3320651"/>
              <a:chExt cx="1996322" cy="1830879"/>
            </a:xfrm>
          </p:grpSpPr>
          <p:sp>
            <p:nvSpPr>
              <p:cNvPr id="38" name="Triángulo isósceles 37">
                <a:extLst>
                  <a:ext uri="{FF2B5EF4-FFF2-40B4-BE49-F238E27FC236}">
                    <a16:creationId xmlns:a16="http://schemas.microsoft.com/office/drawing/2014/main" id="{0BC9B275-6117-BFFB-9C7D-C86D736424F1}"/>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0" name="Trapecio 39">
                <a:extLst>
                  <a:ext uri="{FF2B5EF4-FFF2-40B4-BE49-F238E27FC236}">
                    <a16:creationId xmlns:a16="http://schemas.microsoft.com/office/drawing/2014/main" id="{979CA590-4F15-90DB-4EC7-E02E02179DC9}"/>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7" name="CuadroTexto 36">
              <a:extLst>
                <a:ext uri="{FF2B5EF4-FFF2-40B4-BE49-F238E27FC236}">
                  <a16:creationId xmlns:a16="http://schemas.microsoft.com/office/drawing/2014/main" id="{231E7D3C-B3BE-C0E5-5E2A-CB8C6A6B4035}"/>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sp>
        <p:nvSpPr>
          <p:cNvPr id="2" name="CuadroTexto 1">
            <a:extLst>
              <a:ext uri="{FF2B5EF4-FFF2-40B4-BE49-F238E27FC236}">
                <a16:creationId xmlns:a16="http://schemas.microsoft.com/office/drawing/2014/main" id="{31D5DE09-4B1D-9653-7DDF-61F210BCEBB5}"/>
              </a:ext>
            </a:extLst>
          </p:cNvPr>
          <p:cNvSpPr txBox="1"/>
          <p:nvPr/>
        </p:nvSpPr>
        <p:spPr>
          <a:xfrm>
            <a:off x="8232342" y="5874037"/>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3865971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8FF89-3C20-4AC5-A39D-F664043E1B3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15" y="0"/>
            <a:ext cx="12189969" cy="6857999"/>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B5B8686D-2DDF-4FB8-97B6-D6DF052531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10" name="Google Shape;104;p17">
            <a:extLst>
              <a:ext uri="{FF2B5EF4-FFF2-40B4-BE49-F238E27FC236}">
                <a16:creationId xmlns:a16="http://schemas.microsoft.com/office/drawing/2014/main" id="{28655505-8D96-4D2D-A35B-4CDB6BF34340}"/>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HÁBITOS DE VIAJE - HOSPEDAJE</a:t>
            </a:r>
            <a:endParaRPr lang="en-US" sz="2800" b="1" i="0" u="none" strike="noStrike" cap="none" spc="100">
              <a:solidFill>
                <a:srgbClr val="FAA21A"/>
              </a:solidFill>
              <a:latin typeface="Trebuchet MS" panose="020B0603020202020204" pitchFamily="34" charset="0"/>
              <a:sym typeface="Arial"/>
            </a:endParaRPr>
          </a:p>
        </p:txBody>
      </p:sp>
      <p:pic>
        <p:nvPicPr>
          <p:cNvPr id="3078" name="Picture 6" descr="Breathless Cabos San Lucas Resort &amp;amp; Spa - Are you looking for the best  transportation service in Los Cabos?">
            <a:extLst>
              <a:ext uri="{FF2B5EF4-FFF2-40B4-BE49-F238E27FC236}">
                <a16:creationId xmlns:a16="http://schemas.microsoft.com/office/drawing/2014/main" id="{149C57FB-C7AF-4FB1-A576-48529378C11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71308" y="-1"/>
            <a:ext cx="697949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Logotipo&#10;&#10;Descripción generada automáticamente">
            <a:extLst>
              <a:ext uri="{FF2B5EF4-FFF2-40B4-BE49-F238E27FC236}">
                <a16:creationId xmlns:a16="http://schemas.microsoft.com/office/drawing/2014/main" id="{11B646C6-42BC-45DD-B00F-17AB89929B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DA98EB11-CA3B-DBED-DF04-9746B9926E33}"/>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60837391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Tipo de hospedaje que utilizó</a:t>
            </a:r>
          </a:p>
        </p:txBody>
      </p:sp>
      <p:pic>
        <p:nvPicPr>
          <p:cNvPr id="4" name="Imagen 3">
            <a:extLst>
              <a:ext uri="{FF2B5EF4-FFF2-40B4-BE49-F238E27FC236}">
                <a16:creationId xmlns:a16="http://schemas.microsoft.com/office/drawing/2014/main" id="{051B90F1-91DA-7646-B3D6-12A35C2879F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28097" y="3262745"/>
            <a:ext cx="2226875" cy="1646495"/>
          </a:xfrm>
          <a:prstGeom prst="rect">
            <a:avLst/>
          </a:prstGeom>
        </p:spPr>
      </p:pic>
      <p:graphicFrame>
        <p:nvGraphicFramePr>
          <p:cNvPr id="14" name="Tabla 13">
            <a:extLst>
              <a:ext uri="{FF2B5EF4-FFF2-40B4-BE49-F238E27FC236}">
                <a16:creationId xmlns:a16="http://schemas.microsoft.com/office/drawing/2014/main" id="{3BD16151-2E2C-7145-8038-89813EA92FAD}"/>
              </a:ext>
            </a:extLst>
          </p:cNvPr>
          <p:cNvGraphicFramePr>
            <a:graphicFrameLocks noGrp="1"/>
          </p:cNvGraphicFramePr>
          <p:nvPr>
            <p:extLst>
              <p:ext uri="{D42A27DB-BD31-4B8C-83A1-F6EECF244321}">
                <p14:modId xmlns:p14="http://schemas.microsoft.com/office/powerpoint/2010/main" val="1734758810"/>
              </p:ext>
            </p:extLst>
          </p:nvPr>
        </p:nvGraphicFramePr>
        <p:xfrm>
          <a:off x="1688781" y="2012828"/>
          <a:ext cx="2166387" cy="2908993"/>
        </p:xfrm>
        <a:graphic>
          <a:graphicData uri="http://schemas.openxmlformats.org/drawingml/2006/table">
            <a:tbl>
              <a:tblPr>
                <a:tableStyleId>{5C22544A-7EE6-4342-B048-85BDC9FD1C3A}</a:tableStyleId>
              </a:tblPr>
              <a:tblGrid>
                <a:gridCol w="2166387">
                  <a:extLst>
                    <a:ext uri="{9D8B030D-6E8A-4147-A177-3AD203B41FA5}">
                      <a16:colId xmlns:a16="http://schemas.microsoft.com/office/drawing/2014/main" val="372155872"/>
                    </a:ext>
                  </a:extLst>
                </a:gridCol>
              </a:tblGrid>
              <a:tr h="421636">
                <a:tc>
                  <a:txBody>
                    <a:bodyPr/>
                    <a:lstStyle/>
                    <a:p>
                      <a:pPr algn="r" fontAlgn="b"/>
                      <a:r>
                        <a:rPr lang="es-MX" sz="1200" b="0" i="0" u="none" strike="noStrike" kern="1200">
                          <a:solidFill>
                            <a:srgbClr val="000000"/>
                          </a:solidFill>
                          <a:effectLst/>
                          <a:latin typeface="Trebuchet MS" panose="020B0603020202020204" pitchFamily="34" charset="0"/>
                          <a:ea typeface="+mn-ea"/>
                          <a:cs typeface="+mn-cs"/>
                        </a:rPr>
                        <a:t>Hotel</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401242">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t-BR" sz="1200" b="0" i="0" u="none" strike="noStrike" kern="1200" err="1">
                          <a:solidFill>
                            <a:srgbClr val="000000"/>
                          </a:solidFill>
                          <a:effectLst/>
                          <a:latin typeface="Trebuchet MS" panose="020B0603020202020204" pitchFamily="34" charset="0"/>
                          <a:ea typeface="+mn-ea"/>
                          <a:cs typeface="+mn-cs"/>
                        </a:rPr>
                        <a:t>Airb&amp;b</a:t>
                      </a:r>
                      <a:r>
                        <a:rPr lang="pt-BR" sz="1200" b="0" i="0" u="none" strike="noStrike" kern="1200">
                          <a:solidFill>
                            <a:srgbClr val="000000"/>
                          </a:solidFill>
                          <a:effectLst/>
                          <a:latin typeface="Trebuchet MS" panose="020B0603020202020204" pitchFamily="34" charset="0"/>
                          <a:ea typeface="+mn-ea"/>
                          <a:cs typeface="+mn-cs"/>
                        </a:rPr>
                        <a:t> o VRBO o similares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44780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t-BR" sz="1200" b="0" i="0" u="none" strike="noStrike" kern="1200">
                          <a:solidFill>
                            <a:srgbClr val="000000"/>
                          </a:solidFill>
                          <a:effectLst/>
                          <a:latin typeface="Trebuchet MS" panose="020B0603020202020204" pitchFamily="34" charset="0"/>
                          <a:ea typeface="+mn-ea"/>
                          <a:cs typeface="+mn-cs"/>
                        </a:rPr>
                        <a:t>Casa de familiares o amigos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23052"/>
                  </a:ext>
                </a:extLst>
              </a:tr>
              <a:tr h="397519">
                <a:tc>
                  <a:txBody>
                    <a:bodyPr/>
                    <a:lstStyle/>
                    <a:p>
                      <a:pPr algn="r" fontAlgn="b"/>
                      <a:r>
                        <a:rPr lang="es-MX" sz="1200" b="0" i="0" u="none" strike="noStrike" kern="1200">
                          <a:solidFill>
                            <a:srgbClr val="000000"/>
                          </a:solidFill>
                          <a:effectLst/>
                          <a:latin typeface="Trebuchet MS" panose="020B0603020202020204" pitchFamily="34" charset="0"/>
                          <a:ea typeface="+mn-ea"/>
                          <a:cs typeface="+mn-cs"/>
                        </a:rPr>
                        <a:t>Hotel boutique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8742830"/>
                  </a:ext>
                </a:extLst>
              </a:tr>
              <a:tr h="397519">
                <a:tc>
                  <a:txBody>
                    <a:bodyPr/>
                    <a:lstStyle/>
                    <a:p>
                      <a:pPr algn="r" fontAlgn="b"/>
                      <a:r>
                        <a:rPr lang="es-MX" sz="1200" b="0" i="0" u="none" strike="noStrike" kern="1200">
                          <a:solidFill>
                            <a:srgbClr val="000000"/>
                          </a:solidFill>
                          <a:effectLst/>
                          <a:latin typeface="Trebuchet MS" panose="020B0603020202020204" pitchFamily="34" charset="0"/>
                          <a:ea typeface="+mn-ea"/>
                          <a:cs typeface="+mn-cs"/>
                        </a:rPr>
                        <a:t>Hostal, bungalows o cabañas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380224"/>
                  </a:ext>
                </a:extLst>
              </a:tr>
              <a:tr h="421636">
                <a:tc>
                  <a:txBody>
                    <a:bodyPr/>
                    <a:lstStyle/>
                    <a:p>
                      <a:pPr algn="r" fontAlgn="b"/>
                      <a:r>
                        <a:rPr lang="es-MX" sz="1200" b="0" i="0" u="none" strike="noStrike" kern="1200">
                          <a:solidFill>
                            <a:srgbClr val="000000"/>
                          </a:solidFill>
                          <a:effectLst/>
                          <a:latin typeface="Trebuchet MS" panose="020B0603020202020204" pitchFamily="34" charset="0"/>
                          <a:ea typeface="+mn-ea"/>
                          <a:cs typeface="+mn-cs"/>
                        </a:rPr>
                        <a:t>Villa privada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1837744"/>
                  </a:ext>
                </a:extLst>
              </a:tr>
              <a:tr h="421636">
                <a:tc>
                  <a:txBody>
                    <a:bodyPr/>
                    <a:lstStyle/>
                    <a:p>
                      <a:pPr marL="0" algn="r" defTabSz="914400" rtl="0" eaLnBrk="1" fontAlgn="b" latinLnBrk="0" hangingPunct="1"/>
                      <a:r>
                        <a:rPr lang="es-MX" sz="1200" b="0" i="0" u="none" strike="noStrike" kern="1200">
                          <a:solidFill>
                            <a:srgbClr val="000000"/>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3132345"/>
                  </a:ext>
                </a:extLst>
              </a:tr>
            </a:tbl>
          </a:graphicData>
        </a:graphic>
      </p:graphicFrame>
      <p:graphicFrame>
        <p:nvGraphicFramePr>
          <p:cNvPr id="23" name="Gráfico 22">
            <a:extLst>
              <a:ext uri="{FF2B5EF4-FFF2-40B4-BE49-F238E27FC236}">
                <a16:creationId xmlns:a16="http://schemas.microsoft.com/office/drawing/2014/main" id="{8E384AE3-91EB-400B-878B-A9C1B162A1AE}"/>
              </a:ext>
            </a:extLst>
          </p:cNvPr>
          <p:cNvGraphicFramePr/>
          <p:nvPr>
            <p:extLst>
              <p:ext uri="{D42A27DB-BD31-4B8C-83A1-F6EECF244321}">
                <p14:modId xmlns:p14="http://schemas.microsoft.com/office/powerpoint/2010/main" val="3331714003"/>
              </p:ext>
            </p:extLst>
          </p:nvPr>
        </p:nvGraphicFramePr>
        <p:xfrm>
          <a:off x="4036193" y="2012829"/>
          <a:ext cx="1566791" cy="2921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EDBAC6BF-04E6-463D-8332-84AB68BCA1AE}"/>
              </a:ext>
            </a:extLst>
          </p:cNvPr>
          <p:cNvGraphicFramePr/>
          <p:nvPr>
            <p:extLst>
              <p:ext uri="{D42A27DB-BD31-4B8C-83A1-F6EECF244321}">
                <p14:modId xmlns:p14="http://schemas.microsoft.com/office/powerpoint/2010/main" val="1444806279"/>
              </p:ext>
            </p:extLst>
          </p:nvPr>
        </p:nvGraphicFramePr>
        <p:xfrm>
          <a:off x="6932454" y="2012828"/>
          <a:ext cx="1566791" cy="2920648"/>
        </p:xfrm>
        <a:graphic>
          <a:graphicData uri="http://schemas.openxmlformats.org/drawingml/2006/chart">
            <c:chart xmlns:c="http://schemas.openxmlformats.org/drawingml/2006/chart" xmlns:r="http://schemas.openxmlformats.org/officeDocument/2006/relationships" r:id="rId5"/>
          </a:graphicData>
        </a:graphic>
      </p:graphicFrame>
      <p:sp>
        <p:nvSpPr>
          <p:cNvPr id="34" name="Rectángulo 33">
            <a:extLst>
              <a:ext uri="{FF2B5EF4-FFF2-40B4-BE49-F238E27FC236}">
                <a16:creationId xmlns:a16="http://schemas.microsoft.com/office/drawing/2014/main" id="{8026198C-96B8-75F4-D02F-3F7E2AE3BC49}"/>
              </a:ext>
            </a:extLst>
          </p:cNvPr>
          <p:cNvSpPr/>
          <p:nvPr/>
        </p:nvSpPr>
        <p:spPr>
          <a:xfrm>
            <a:off x="67183" y="5510988"/>
            <a:ext cx="7743028" cy="261610"/>
          </a:xfrm>
          <a:prstGeom prst="rect">
            <a:avLst/>
          </a:prstGeom>
        </p:spPr>
        <p:txBody>
          <a:bodyPr wrap="square">
            <a:spAutoFit/>
          </a:bodyPr>
          <a:lstStyle/>
          <a:p>
            <a:r>
              <a:rPr lang="es-MX" sz="1100">
                <a:solidFill>
                  <a:srgbClr val="414141"/>
                </a:solidFill>
                <a:latin typeface="Trebuchet MS" panose="020B0603020202020204" pitchFamily="34" charset="0"/>
              </a:rPr>
              <a:t>Otros incluyen: Villa privada, Casa de huéspedes, etc.</a:t>
            </a:r>
          </a:p>
        </p:txBody>
      </p:sp>
      <p:graphicFrame>
        <p:nvGraphicFramePr>
          <p:cNvPr id="15" name="Tabla 14">
            <a:extLst>
              <a:ext uri="{FF2B5EF4-FFF2-40B4-BE49-F238E27FC236}">
                <a16:creationId xmlns:a16="http://schemas.microsoft.com/office/drawing/2014/main" id="{8574306E-3CEB-739E-3B87-8213FEA1F33A}"/>
              </a:ext>
            </a:extLst>
          </p:cNvPr>
          <p:cNvGraphicFramePr>
            <a:graphicFrameLocks noGrp="1"/>
          </p:cNvGraphicFramePr>
          <p:nvPr>
            <p:extLst>
              <p:ext uri="{D42A27DB-BD31-4B8C-83A1-F6EECF244321}">
                <p14:modId xmlns:p14="http://schemas.microsoft.com/office/powerpoint/2010/main" val="3274428956"/>
              </p:ext>
            </p:extLst>
          </p:nvPr>
        </p:nvGraphicFramePr>
        <p:xfrm>
          <a:off x="3743476" y="1670928"/>
          <a:ext cx="4308720" cy="524979"/>
        </p:xfrm>
        <a:graphic>
          <a:graphicData uri="http://schemas.openxmlformats.org/drawingml/2006/table">
            <a:tbl>
              <a:tblPr firstRow="1" bandRow="1"/>
              <a:tblGrid>
                <a:gridCol w="2154360">
                  <a:extLst>
                    <a:ext uri="{9D8B030D-6E8A-4147-A177-3AD203B41FA5}">
                      <a16:colId xmlns:a16="http://schemas.microsoft.com/office/drawing/2014/main" val="1566861337"/>
                    </a:ext>
                  </a:extLst>
                </a:gridCol>
                <a:gridCol w="2154360">
                  <a:extLst>
                    <a:ext uri="{9D8B030D-6E8A-4147-A177-3AD203B41FA5}">
                      <a16:colId xmlns:a16="http://schemas.microsoft.com/office/drawing/2014/main" val="2355084740"/>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tc>
                  <a:txBody>
                    <a:bodyPr/>
                    <a:lstStyle/>
                    <a:p>
                      <a:pPr algn="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1" name="CuadroTexto 20">
            <a:extLst>
              <a:ext uri="{FF2B5EF4-FFF2-40B4-BE49-F238E27FC236}">
                <a16:creationId xmlns:a16="http://schemas.microsoft.com/office/drawing/2014/main" id="{2C424FCD-A64C-B1FA-6035-974534B19179}"/>
              </a:ext>
            </a:extLst>
          </p:cNvPr>
          <p:cNvSpPr txBox="1"/>
          <p:nvPr/>
        </p:nvSpPr>
        <p:spPr>
          <a:xfrm>
            <a:off x="4620820" y="2523698"/>
            <a:ext cx="261610" cy="246221"/>
          </a:xfrm>
          <a:prstGeom prst="rect">
            <a:avLst/>
          </a:prstGeom>
          <a:noFill/>
        </p:spPr>
        <p:txBody>
          <a:bodyPr wrap="none" rtlCol="0">
            <a:spAutoFit/>
          </a:bodyPr>
          <a:lstStyle/>
          <a:p>
            <a:r>
              <a:rPr lang="es-MX" sz="1000" b="1">
                <a:solidFill>
                  <a:srgbClr val="C00000"/>
                </a:solidFill>
                <a:latin typeface="Trebuchet MS" panose="020B0603020202020204" pitchFamily="34" charset="0"/>
              </a:rPr>
              <a:t>B</a:t>
            </a:r>
          </a:p>
        </p:txBody>
      </p:sp>
      <p:sp>
        <p:nvSpPr>
          <p:cNvPr id="24" name="CuadroTexto 23">
            <a:extLst>
              <a:ext uri="{FF2B5EF4-FFF2-40B4-BE49-F238E27FC236}">
                <a16:creationId xmlns:a16="http://schemas.microsoft.com/office/drawing/2014/main" id="{3DE19EAF-33AC-58D1-BBB6-BDCF61EE79AA}"/>
              </a:ext>
            </a:extLst>
          </p:cNvPr>
          <p:cNvSpPr txBox="1"/>
          <p:nvPr/>
        </p:nvSpPr>
        <p:spPr>
          <a:xfrm>
            <a:off x="4491302" y="2935046"/>
            <a:ext cx="261610" cy="246221"/>
          </a:xfrm>
          <a:prstGeom prst="rect">
            <a:avLst/>
          </a:prstGeom>
          <a:noFill/>
        </p:spPr>
        <p:txBody>
          <a:bodyPr wrap="none" rtlCol="0">
            <a:spAutoFit/>
          </a:bodyPr>
          <a:lstStyle/>
          <a:p>
            <a:r>
              <a:rPr lang="es-MX" sz="1000" b="1">
                <a:solidFill>
                  <a:srgbClr val="C00000"/>
                </a:solidFill>
                <a:latin typeface="Trebuchet MS" panose="020B0603020202020204" pitchFamily="34" charset="0"/>
              </a:rPr>
              <a:t>B</a:t>
            </a:r>
          </a:p>
        </p:txBody>
      </p:sp>
      <p:sp>
        <p:nvSpPr>
          <p:cNvPr id="28" name="CuadroTexto 27">
            <a:extLst>
              <a:ext uri="{FF2B5EF4-FFF2-40B4-BE49-F238E27FC236}">
                <a16:creationId xmlns:a16="http://schemas.microsoft.com/office/drawing/2014/main" id="{ADC2ABCD-E881-2BA8-3374-732CD1156B58}"/>
              </a:ext>
            </a:extLst>
          </p:cNvPr>
          <p:cNvSpPr txBox="1"/>
          <p:nvPr/>
        </p:nvSpPr>
        <p:spPr>
          <a:xfrm>
            <a:off x="8021845" y="2115331"/>
            <a:ext cx="266420" cy="246221"/>
          </a:xfrm>
          <a:prstGeom prst="rect">
            <a:avLst/>
          </a:prstGeom>
          <a:noFill/>
        </p:spPr>
        <p:txBody>
          <a:bodyPr wrap="none" rtlCol="0">
            <a:spAutoFit/>
          </a:bodyPr>
          <a:lstStyle/>
          <a:p>
            <a:r>
              <a:rPr lang="es-MX" sz="1000" b="1">
                <a:solidFill>
                  <a:srgbClr val="C00000"/>
                </a:solidFill>
                <a:latin typeface="Trebuchet MS" panose="020B0603020202020204" pitchFamily="34" charset="0"/>
              </a:rPr>
              <a:t>A</a:t>
            </a:r>
          </a:p>
        </p:txBody>
      </p:sp>
      <p:sp>
        <p:nvSpPr>
          <p:cNvPr id="25" name="Rectángulo: esquinas redondeadas 32">
            <a:extLst>
              <a:ext uri="{FF2B5EF4-FFF2-40B4-BE49-F238E27FC236}">
                <a16:creationId xmlns:a16="http://schemas.microsoft.com/office/drawing/2014/main" id="{0C6461CF-C19D-B7EB-8081-85528DCBD4BE}"/>
              </a:ext>
            </a:extLst>
          </p:cNvPr>
          <p:cNvSpPr/>
          <p:nvPr/>
        </p:nvSpPr>
        <p:spPr>
          <a:xfrm rot="5400000">
            <a:off x="3310254" y="2431457"/>
            <a:ext cx="3223245" cy="1917236"/>
          </a:xfrm>
          <a:prstGeom prst="roundRect">
            <a:avLst>
              <a:gd name="adj" fmla="val 5684"/>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4C67A759-A35F-838E-DD07-F0AD00631951}"/>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9" name="CuadroTexto 8">
            <a:extLst>
              <a:ext uri="{FF2B5EF4-FFF2-40B4-BE49-F238E27FC236}">
                <a16:creationId xmlns:a16="http://schemas.microsoft.com/office/drawing/2014/main" id="{E4D59EE4-EF07-0CA5-726F-899369A6E774}"/>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Un importante porcentaje de turistas mencionó haberse hospedado en algún hotel, particularmente aquellos visitantes de otros </a:t>
            </a:r>
            <a:r>
              <a:rPr lang="es-ES" sz="1600" dirty="0">
                <a:solidFill>
                  <a:srgbClr val="000000"/>
                </a:solidFill>
                <a:latin typeface="Trebuchet MS"/>
                <a:cs typeface="Calibri"/>
              </a:rPr>
              <a:t>orígenes; en tanto, los turistas que abordaron un vuelo a Alemania destacan por preferir </a:t>
            </a:r>
            <a:r>
              <a:rPr lang="es-ES" sz="1600" dirty="0" err="1">
                <a:solidFill>
                  <a:srgbClr val="000000"/>
                </a:solidFill>
                <a:latin typeface="Trebuchet MS"/>
                <a:cs typeface="Calibri"/>
              </a:rPr>
              <a:t>Airb&amp;b</a:t>
            </a:r>
            <a:r>
              <a:rPr lang="es-ES" sz="1600" dirty="0">
                <a:solidFill>
                  <a:srgbClr val="000000"/>
                </a:solidFill>
                <a:latin typeface="Trebuchet MS"/>
                <a:cs typeface="Calibri"/>
              </a:rPr>
              <a:t> o VRBO o similares, así como las casas de familiares o amigos, siendo que esta última opción es mayormente utilizada por turistas de naturaleza.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10" name="Rectángulo 9">
            <a:extLst>
              <a:ext uri="{FF2B5EF4-FFF2-40B4-BE49-F238E27FC236}">
                <a16:creationId xmlns:a16="http://schemas.microsoft.com/office/drawing/2014/main" id="{108CDA49-75FB-444B-6313-DB8D702E6CDA}"/>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P12. ¿En qué tipo de establecimiento se hospedó –principalmente? </a:t>
            </a:r>
          </a:p>
        </p:txBody>
      </p:sp>
      <p:grpSp>
        <p:nvGrpSpPr>
          <p:cNvPr id="2" name="Grupo 1">
            <a:extLst>
              <a:ext uri="{FF2B5EF4-FFF2-40B4-BE49-F238E27FC236}">
                <a16:creationId xmlns:a16="http://schemas.microsoft.com/office/drawing/2014/main" id="{C6077C0C-8B14-24AD-F630-B3398703262A}"/>
              </a:ext>
            </a:extLst>
          </p:cNvPr>
          <p:cNvGrpSpPr/>
          <p:nvPr/>
        </p:nvGrpSpPr>
        <p:grpSpPr>
          <a:xfrm>
            <a:off x="4448233" y="3347431"/>
            <a:ext cx="461256" cy="276999"/>
            <a:chOff x="11868272" y="4574079"/>
            <a:chExt cx="532889" cy="328687"/>
          </a:xfrm>
        </p:grpSpPr>
        <p:grpSp>
          <p:nvGrpSpPr>
            <p:cNvPr id="11" name="Grupo 10">
              <a:extLst>
                <a:ext uri="{FF2B5EF4-FFF2-40B4-BE49-F238E27FC236}">
                  <a16:creationId xmlns:a16="http://schemas.microsoft.com/office/drawing/2014/main" id="{177A80F1-5DAB-49CB-A496-9FDC6CB9E9B3}"/>
                </a:ext>
              </a:extLst>
            </p:cNvPr>
            <p:cNvGrpSpPr/>
            <p:nvPr/>
          </p:nvGrpSpPr>
          <p:grpSpPr>
            <a:xfrm>
              <a:off x="11868272" y="4645258"/>
              <a:ext cx="216000" cy="180000"/>
              <a:chOff x="8925921" y="3320651"/>
              <a:chExt cx="1996322" cy="1830879"/>
            </a:xfrm>
          </p:grpSpPr>
          <p:sp>
            <p:nvSpPr>
              <p:cNvPr id="16" name="Triángulo isósceles 15">
                <a:extLst>
                  <a:ext uri="{FF2B5EF4-FFF2-40B4-BE49-F238E27FC236}">
                    <a16:creationId xmlns:a16="http://schemas.microsoft.com/office/drawing/2014/main" id="{18AE5EBE-D95C-F05B-0B15-528299EBB5A7}"/>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7" name="Trapecio 16">
                <a:extLst>
                  <a:ext uri="{FF2B5EF4-FFF2-40B4-BE49-F238E27FC236}">
                    <a16:creationId xmlns:a16="http://schemas.microsoft.com/office/drawing/2014/main" id="{EECEA1D2-C433-097D-5A2E-B6D54AC2EEC5}"/>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2" name="CuadroTexto 11">
              <a:extLst>
                <a:ext uri="{FF2B5EF4-FFF2-40B4-BE49-F238E27FC236}">
                  <a16:creationId xmlns:a16="http://schemas.microsoft.com/office/drawing/2014/main" id="{C2608090-FEA6-E16B-82FA-F22708A5FA9F}"/>
                </a:ext>
              </a:extLst>
            </p:cNvPr>
            <p:cNvSpPr txBox="1"/>
            <p:nvPr/>
          </p:nvSpPr>
          <p:spPr>
            <a:xfrm>
              <a:off x="11987806" y="4574079"/>
              <a:ext cx="413355"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8%</a:t>
              </a:r>
            </a:p>
          </p:txBody>
        </p:sp>
      </p:grpSp>
      <p:grpSp>
        <p:nvGrpSpPr>
          <p:cNvPr id="22" name="Grupo 21">
            <a:extLst>
              <a:ext uri="{FF2B5EF4-FFF2-40B4-BE49-F238E27FC236}">
                <a16:creationId xmlns:a16="http://schemas.microsoft.com/office/drawing/2014/main" id="{15788BE0-92D4-08E6-823D-08FE31F798A0}"/>
              </a:ext>
            </a:extLst>
          </p:cNvPr>
          <p:cNvGrpSpPr/>
          <p:nvPr/>
        </p:nvGrpSpPr>
        <p:grpSpPr>
          <a:xfrm>
            <a:off x="8856160" y="5773910"/>
            <a:ext cx="588232" cy="276999"/>
            <a:chOff x="11868272" y="4590274"/>
            <a:chExt cx="588232" cy="276999"/>
          </a:xfrm>
        </p:grpSpPr>
        <p:grpSp>
          <p:nvGrpSpPr>
            <p:cNvPr id="27" name="Grupo 26">
              <a:extLst>
                <a:ext uri="{FF2B5EF4-FFF2-40B4-BE49-F238E27FC236}">
                  <a16:creationId xmlns:a16="http://schemas.microsoft.com/office/drawing/2014/main" id="{A8F6673A-AD96-6B4B-375F-C1B03960D754}"/>
                </a:ext>
              </a:extLst>
            </p:cNvPr>
            <p:cNvGrpSpPr/>
            <p:nvPr/>
          </p:nvGrpSpPr>
          <p:grpSpPr>
            <a:xfrm>
              <a:off x="11868272" y="4645258"/>
              <a:ext cx="216000" cy="180000"/>
              <a:chOff x="8925921" y="3320651"/>
              <a:chExt cx="1996322" cy="1830879"/>
            </a:xfrm>
          </p:grpSpPr>
          <p:sp>
            <p:nvSpPr>
              <p:cNvPr id="32" name="Triángulo isósceles 31">
                <a:extLst>
                  <a:ext uri="{FF2B5EF4-FFF2-40B4-BE49-F238E27FC236}">
                    <a16:creationId xmlns:a16="http://schemas.microsoft.com/office/drawing/2014/main" id="{A95F8193-479A-63F7-00DD-1D724FCCC36C}"/>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3" name="Trapecio 32">
                <a:extLst>
                  <a:ext uri="{FF2B5EF4-FFF2-40B4-BE49-F238E27FC236}">
                    <a16:creationId xmlns:a16="http://schemas.microsoft.com/office/drawing/2014/main" id="{2E32B30E-37DD-9926-6E69-E2C894ACD726}"/>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9" name="CuadroTexto 28">
              <a:extLst>
                <a:ext uri="{FF2B5EF4-FFF2-40B4-BE49-F238E27FC236}">
                  <a16:creationId xmlns:a16="http://schemas.microsoft.com/office/drawing/2014/main" id="{D8F173FC-A163-665B-9DF3-539BD3A88D54}"/>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 name="Grupo 4">
            <a:extLst>
              <a:ext uri="{FF2B5EF4-FFF2-40B4-BE49-F238E27FC236}">
                <a16:creationId xmlns:a16="http://schemas.microsoft.com/office/drawing/2014/main" id="{3C0F6411-1CE3-EAAB-79C8-530D278338CD}"/>
              </a:ext>
            </a:extLst>
          </p:cNvPr>
          <p:cNvGrpSpPr/>
          <p:nvPr/>
        </p:nvGrpSpPr>
        <p:grpSpPr>
          <a:xfrm>
            <a:off x="9416934" y="5772598"/>
            <a:ext cx="1155871" cy="276999"/>
            <a:chOff x="11865538" y="5459703"/>
            <a:chExt cx="1155871" cy="276999"/>
          </a:xfrm>
        </p:grpSpPr>
        <p:pic>
          <p:nvPicPr>
            <p:cNvPr id="6" name="Picture 36" descr="bosque">
              <a:extLst>
                <a:ext uri="{FF2B5EF4-FFF2-40B4-BE49-F238E27FC236}">
                  <a16:creationId xmlns:a16="http://schemas.microsoft.com/office/drawing/2014/main" id="{56AD811A-0052-0578-354B-7EF68F3101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B59FD531-BAF1-3DEA-1838-7BB03C89D3AA}"/>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18" name="Grupo 17">
            <a:extLst>
              <a:ext uri="{FF2B5EF4-FFF2-40B4-BE49-F238E27FC236}">
                <a16:creationId xmlns:a16="http://schemas.microsoft.com/office/drawing/2014/main" id="{B1EB50F9-C776-7F64-41C6-3A1A908CD061}"/>
              </a:ext>
            </a:extLst>
          </p:cNvPr>
          <p:cNvGrpSpPr/>
          <p:nvPr/>
        </p:nvGrpSpPr>
        <p:grpSpPr>
          <a:xfrm>
            <a:off x="10576020" y="5772598"/>
            <a:ext cx="1531560" cy="276999"/>
            <a:chOff x="11905504" y="5819466"/>
            <a:chExt cx="1531560" cy="276999"/>
          </a:xfrm>
        </p:grpSpPr>
        <p:pic>
          <p:nvPicPr>
            <p:cNvPr id="19" name="Picture 44" descr="Lista de tareas">
              <a:extLst>
                <a:ext uri="{FF2B5EF4-FFF2-40B4-BE49-F238E27FC236}">
                  <a16:creationId xmlns:a16="http://schemas.microsoft.com/office/drawing/2014/main" id="{756B8A4F-14B5-739C-3B93-5259D30EA88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FA9D62FB-774A-5380-9149-4B6604CEB075}"/>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36" name="Grupo 35">
            <a:extLst>
              <a:ext uri="{FF2B5EF4-FFF2-40B4-BE49-F238E27FC236}">
                <a16:creationId xmlns:a16="http://schemas.microsoft.com/office/drawing/2014/main" id="{7785B632-D959-4820-30A7-DA60BB37592D}"/>
              </a:ext>
            </a:extLst>
          </p:cNvPr>
          <p:cNvGrpSpPr/>
          <p:nvPr/>
        </p:nvGrpSpPr>
        <p:grpSpPr>
          <a:xfrm>
            <a:off x="4711056" y="2919657"/>
            <a:ext cx="607485" cy="276999"/>
            <a:chOff x="11865538" y="5443508"/>
            <a:chExt cx="701827" cy="328688"/>
          </a:xfrm>
        </p:grpSpPr>
        <p:pic>
          <p:nvPicPr>
            <p:cNvPr id="37" name="Picture 36" descr="bosque">
              <a:extLst>
                <a:ext uri="{FF2B5EF4-FFF2-40B4-BE49-F238E27FC236}">
                  <a16:creationId xmlns:a16="http://schemas.microsoft.com/office/drawing/2014/main" id="{CE21BDF2-338A-AE1C-2415-125B95E0CD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a:extLst>
                <a:ext uri="{FF2B5EF4-FFF2-40B4-BE49-F238E27FC236}">
                  <a16:creationId xmlns:a16="http://schemas.microsoft.com/office/drawing/2014/main" id="{7A37AEF0-2481-991B-B466-BDC6B2002D84}"/>
                </a:ext>
              </a:extLst>
            </p:cNvPr>
            <p:cNvSpPr txBox="1"/>
            <p:nvPr/>
          </p:nvSpPr>
          <p:spPr>
            <a:xfrm>
              <a:off x="12061413"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19%</a:t>
              </a:r>
            </a:p>
          </p:txBody>
        </p:sp>
      </p:grpSp>
    </p:spTree>
    <p:extLst>
      <p:ext uri="{BB962C8B-B14F-4D97-AF65-F5344CB8AC3E}">
        <p14:creationId xmlns:p14="http://schemas.microsoft.com/office/powerpoint/2010/main" val="19233489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59A0D8-BA81-0346-75C9-2A086845C4DE}"/>
              </a:ext>
            </a:extLst>
          </p:cNvPr>
          <p:cNvSpPr/>
          <p:nvPr/>
        </p:nvSpPr>
        <p:spPr>
          <a:xfrm>
            <a:off x="67184" y="5180195"/>
            <a:ext cx="12124816" cy="1107996"/>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P13. ¿</a:t>
            </a:r>
            <a:r>
              <a:rPr lang="es-ES" sz="1100" dirty="0">
                <a:solidFill>
                  <a:srgbClr val="414141"/>
                </a:solidFill>
                <a:latin typeface="Trebuchet MS" panose="020B0603020202020204" pitchFamily="34" charset="0"/>
              </a:rPr>
              <a:t>Aceptó alguna invitación a alguna presentación de tiempo compartido/Club o propiedad vacacional en Los Cabos? P13.1 ¿Cuántas veces fue invitado a alguna presentación de tiempo compartido/Club o propiedad vacacional en Los Cabos, durante su estancia? </a:t>
            </a:r>
            <a:r>
              <a:rPr lang="es-ES" sz="1100" dirty="0">
                <a:solidFill>
                  <a:srgbClr val="414141"/>
                </a:solidFill>
                <a:latin typeface="Trebuchet MS" panose="020B0603020202020204" pitchFamily="34" charset="0"/>
                <a:ea typeface="Times New Roman" panose="02020603050405020304" pitchFamily="18" charset="0"/>
              </a:rPr>
              <a:t>P14. ¿</a:t>
            </a:r>
            <a:r>
              <a:rPr lang="es-ES" sz="1100" dirty="0">
                <a:solidFill>
                  <a:srgbClr val="414141"/>
                </a:solidFill>
                <a:latin typeface="Trebuchet MS" panose="020B0603020202020204" pitchFamily="34" charset="0"/>
              </a:rPr>
              <a:t>Compró alguna propiedad de tiempo compartido/ Club o propiedad vacacional en este viaje?  </a:t>
            </a:r>
            <a:endParaRPr lang="es-MX" sz="1100" dirty="0">
              <a:solidFill>
                <a:srgbClr val="414141"/>
              </a:solidFill>
              <a:latin typeface="Trebuchet MS" panose="020B0603020202020204" pitchFamily="34" charset="0"/>
            </a:endParaRP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1013844"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Tiempo compartido: Aceptación de la invitación a la presentación y compra</a:t>
            </a:r>
          </a:p>
        </p:txBody>
      </p:sp>
      <p:graphicFrame>
        <p:nvGraphicFramePr>
          <p:cNvPr id="15" name="Gráfico 14">
            <a:extLst>
              <a:ext uri="{FF2B5EF4-FFF2-40B4-BE49-F238E27FC236}">
                <a16:creationId xmlns:a16="http://schemas.microsoft.com/office/drawing/2014/main" id="{3B848AFE-615D-A740-8319-C9C3AB23F649}"/>
              </a:ext>
            </a:extLst>
          </p:cNvPr>
          <p:cNvGraphicFramePr/>
          <p:nvPr>
            <p:extLst>
              <p:ext uri="{D42A27DB-BD31-4B8C-83A1-F6EECF244321}">
                <p14:modId xmlns:p14="http://schemas.microsoft.com/office/powerpoint/2010/main" val="3214225766"/>
              </p:ext>
            </p:extLst>
          </p:nvPr>
        </p:nvGraphicFramePr>
        <p:xfrm>
          <a:off x="4172296" y="3533193"/>
          <a:ext cx="1498690" cy="1769274"/>
        </p:xfrm>
        <a:graphic>
          <a:graphicData uri="http://schemas.openxmlformats.org/drawingml/2006/chart">
            <c:chart xmlns:c="http://schemas.openxmlformats.org/drawingml/2006/chart" xmlns:r="http://schemas.openxmlformats.org/officeDocument/2006/relationships" r:id="rId3"/>
          </a:graphicData>
        </a:graphic>
      </p:graphicFrame>
      <p:sp>
        <p:nvSpPr>
          <p:cNvPr id="61" name="CuadroTexto 60">
            <a:extLst>
              <a:ext uri="{FF2B5EF4-FFF2-40B4-BE49-F238E27FC236}">
                <a16:creationId xmlns:a16="http://schemas.microsoft.com/office/drawing/2014/main" id="{A1DAF7DC-42FA-0088-BBAE-4522089C603A}"/>
              </a:ext>
            </a:extLst>
          </p:cNvPr>
          <p:cNvSpPr txBox="1"/>
          <p:nvPr/>
        </p:nvSpPr>
        <p:spPr>
          <a:xfrm>
            <a:off x="1154474" y="3882539"/>
            <a:ext cx="687011" cy="338554"/>
          </a:xfrm>
          <a:prstGeom prst="rect">
            <a:avLst/>
          </a:prstGeom>
          <a:noFill/>
        </p:spPr>
        <p:txBody>
          <a:bodyPr wrap="square">
            <a:spAutoFit/>
          </a:bodyPr>
          <a:lstStyle/>
          <a:p>
            <a:pPr marL="0" algn="ctr" defTabSz="914400" rtl="0" eaLnBrk="1" fontAlgn="ctr" latinLnBrk="0" hangingPunct="1"/>
            <a:r>
              <a:rPr lang="es-MX" sz="1600" b="1" i="0" u="none" strike="noStrike" kern="1200" dirty="0">
                <a:solidFill>
                  <a:schemeClr val="tx1">
                    <a:lumMod val="65000"/>
                    <a:lumOff val="35000"/>
                  </a:schemeClr>
                </a:solidFill>
                <a:effectLst/>
                <a:latin typeface="Trebuchet MS" panose="020B0703020202090204" pitchFamily="34" charset="0"/>
                <a:ea typeface="+mn-ea"/>
                <a:cs typeface="+mn-cs"/>
              </a:rPr>
              <a:t>2.4</a:t>
            </a:r>
          </a:p>
        </p:txBody>
      </p:sp>
      <p:grpSp>
        <p:nvGrpSpPr>
          <p:cNvPr id="23" name="Grupo 22">
            <a:extLst>
              <a:ext uri="{FF2B5EF4-FFF2-40B4-BE49-F238E27FC236}">
                <a16:creationId xmlns:a16="http://schemas.microsoft.com/office/drawing/2014/main" id="{D29A7136-D354-2221-B1FE-ACB606ECFB20}"/>
              </a:ext>
            </a:extLst>
          </p:cNvPr>
          <p:cNvGrpSpPr/>
          <p:nvPr/>
        </p:nvGrpSpPr>
        <p:grpSpPr>
          <a:xfrm>
            <a:off x="1083447" y="4253618"/>
            <a:ext cx="829064" cy="261610"/>
            <a:chOff x="898924" y="4112394"/>
            <a:chExt cx="829064" cy="261610"/>
          </a:xfrm>
        </p:grpSpPr>
        <p:sp>
          <p:nvSpPr>
            <p:cNvPr id="65" name="CuadroTexto 64">
              <a:extLst>
                <a:ext uri="{FF2B5EF4-FFF2-40B4-BE49-F238E27FC236}">
                  <a16:creationId xmlns:a16="http://schemas.microsoft.com/office/drawing/2014/main" id="{08A21A65-1657-6FDF-F1A1-E054505D00E9}"/>
                </a:ext>
              </a:extLst>
            </p:cNvPr>
            <p:cNvSpPr txBox="1"/>
            <p:nvPr/>
          </p:nvSpPr>
          <p:spPr>
            <a:xfrm>
              <a:off x="1309276" y="4112394"/>
              <a:ext cx="418712" cy="261610"/>
            </a:xfrm>
            <a:prstGeom prst="rect">
              <a:avLst/>
            </a:prstGeom>
            <a:noFill/>
          </p:spPr>
          <p:txBody>
            <a:bodyPr wrap="square">
              <a:spAutoFit/>
            </a:bodyPr>
            <a:lstStyle/>
            <a:p>
              <a:pPr marL="0" algn="ctr" defTabSz="914400" rtl="0" eaLnBrk="1" fontAlgn="ctr" latinLnBrk="0" hangingPunct="1"/>
              <a:r>
                <a:rPr lang="es-MX" sz="1050" b="1" i="0" u="none" strike="noStrike" kern="1200" dirty="0">
                  <a:solidFill>
                    <a:schemeClr val="bg1">
                      <a:lumMod val="65000"/>
                    </a:schemeClr>
                  </a:solidFill>
                  <a:effectLst/>
                  <a:latin typeface="Trebuchet MS" panose="020B0703020202090204" pitchFamily="34" charset="0"/>
                  <a:ea typeface="+mn-ea"/>
                  <a:cs typeface="+mn-cs"/>
                </a:rPr>
                <a:t>76</a:t>
              </a:r>
            </a:p>
          </p:txBody>
        </p:sp>
        <p:sp>
          <p:nvSpPr>
            <p:cNvPr id="66" name="CuadroTexto 65">
              <a:extLst>
                <a:ext uri="{FF2B5EF4-FFF2-40B4-BE49-F238E27FC236}">
                  <a16:creationId xmlns:a16="http://schemas.microsoft.com/office/drawing/2014/main" id="{55C7BE18-5B42-E63D-85E1-E1F3F1FED477}"/>
                </a:ext>
              </a:extLst>
            </p:cNvPr>
            <p:cNvSpPr txBox="1"/>
            <p:nvPr/>
          </p:nvSpPr>
          <p:spPr>
            <a:xfrm>
              <a:off x="898924" y="4116241"/>
              <a:ext cx="571112" cy="253916"/>
            </a:xfrm>
            <a:prstGeom prst="rect">
              <a:avLst/>
            </a:prstGeom>
            <a:noFill/>
          </p:spPr>
          <p:txBody>
            <a:bodyPr wrap="square">
              <a:spAutoFit/>
            </a:bodyPr>
            <a:lstStyle/>
            <a:p>
              <a:pPr marL="0" algn="r" defTabSz="914400" rtl="0" eaLnBrk="1" fontAlgn="ctr" latinLnBrk="0" hangingPunct="1"/>
              <a:r>
                <a:rPr lang="es-MX" sz="1050" b="1" dirty="0">
                  <a:solidFill>
                    <a:schemeClr val="bg1">
                      <a:lumMod val="65000"/>
                    </a:schemeClr>
                  </a:solidFill>
                  <a:latin typeface="Trebuchet MS" panose="020B0703020202090204" pitchFamily="34" charset="0"/>
                </a:rPr>
                <a:t>Base:</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grpSp>
      <p:graphicFrame>
        <p:nvGraphicFramePr>
          <p:cNvPr id="58" name="Tabla 57">
            <a:extLst>
              <a:ext uri="{FF2B5EF4-FFF2-40B4-BE49-F238E27FC236}">
                <a16:creationId xmlns:a16="http://schemas.microsoft.com/office/drawing/2014/main" id="{A521349F-2892-6D43-88E7-277C79B6DA2F}"/>
              </a:ext>
            </a:extLst>
          </p:cNvPr>
          <p:cNvGraphicFramePr>
            <a:graphicFrameLocks noGrp="1"/>
          </p:cNvGraphicFramePr>
          <p:nvPr>
            <p:extLst>
              <p:ext uri="{D42A27DB-BD31-4B8C-83A1-F6EECF244321}">
                <p14:modId xmlns:p14="http://schemas.microsoft.com/office/powerpoint/2010/main" val="1072620132"/>
              </p:ext>
            </p:extLst>
          </p:nvPr>
        </p:nvGraphicFramePr>
        <p:xfrm>
          <a:off x="3923095" y="2948176"/>
          <a:ext cx="1150115" cy="392469"/>
        </p:xfrm>
        <a:graphic>
          <a:graphicData uri="http://schemas.openxmlformats.org/drawingml/2006/table">
            <a:tbl>
              <a:tblPr firstRow="1" bandRow="1"/>
              <a:tblGrid>
                <a:gridCol w="1150115">
                  <a:extLst>
                    <a:ext uri="{9D8B030D-6E8A-4147-A177-3AD203B41FA5}">
                      <a16:colId xmlns:a16="http://schemas.microsoft.com/office/drawing/2014/main" val="1566861337"/>
                    </a:ext>
                  </a:extLst>
                </a:gridCol>
              </a:tblGrid>
              <a:tr h="39246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pSp>
        <p:nvGrpSpPr>
          <p:cNvPr id="29" name="Grupo 28">
            <a:extLst>
              <a:ext uri="{FF2B5EF4-FFF2-40B4-BE49-F238E27FC236}">
                <a16:creationId xmlns:a16="http://schemas.microsoft.com/office/drawing/2014/main" id="{79E49B93-0874-941F-4E9D-C8F05D8F26B7}"/>
              </a:ext>
            </a:extLst>
          </p:cNvPr>
          <p:cNvGrpSpPr/>
          <p:nvPr/>
        </p:nvGrpSpPr>
        <p:grpSpPr>
          <a:xfrm>
            <a:off x="5576830" y="4884149"/>
            <a:ext cx="621130" cy="276999"/>
            <a:chOff x="11865538" y="5443505"/>
            <a:chExt cx="717591" cy="328688"/>
          </a:xfrm>
        </p:grpSpPr>
        <p:pic>
          <p:nvPicPr>
            <p:cNvPr id="30" name="Picture 36" descr="bosque">
              <a:extLst>
                <a:ext uri="{FF2B5EF4-FFF2-40B4-BE49-F238E27FC236}">
                  <a16:creationId xmlns:a16="http://schemas.microsoft.com/office/drawing/2014/main" id="{2C8DB7F6-AA67-2E25-D1D9-359D01703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6E4EC69C-25ED-1F7E-6420-60C55EC900BE}"/>
                </a:ext>
              </a:extLst>
            </p:cNvPr>
            <p:cNvSpPr txBox="1"/>
            <p:nvPr/>
          </p:nvSpPr>
          <p:spPr>
            <a:xfrm>
              <a:off x="12077177" y="5443505"/>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79%</a:t>
              </a:r>
            </a:p>
          </p:txBody>
        </p:sp>
      </p:grpSp>
      <p:grpSp>
        <p:nvGrpSpPr>
          <p:cNvPr id="40" name="Grupo 39">
            <a:extLst>
              <a:ext uri="{FF2B5EF4-FFF2-40B4-BE49-F238E27FC236}">
                <a16:creationId xmlns:a16="http://schemas.microsoft.com/office/drawing/2014/main" id="{682C2E51-9225-C6DF-1346-C050A76FE563}"/>
              </a:ext>
            </a:extLst>
          </p:cNvPr>
          <p:cNvGrpSpPr/>
          <p:nvPr/>
        </p:nvGrpSpPr>
        <p:grpSpPr>
          <a:xfrm>
            <a:off x="4612964" y="3705402"/>
            <a:ext cx="560590" cy="276999"/>
            <a:chOff x="11905504" y="5787076"/>
            <a:chExt cx="647652" cy="328687"/>
          </a:xfrm>
        </p:grpSpPr>
        <p:pic>
          <p:nvPicPr>
            <p:cNvPr id="41" name="Picture 44" descr="Lista de tareas">
              <a:extLst>
                <a:ext uri="{FF2B5EF4-FFF2-40B4-BE49-F238E27FC236}">
                  <a16:creationId xmlns:a16="http://schemas.microsoft.com/office/drawing/2014/main" id="{02299799-E04A-9061-7A8E-D67363BF0B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02BA344A-5F9A-BD17-BDFF-C30B29C158CF}"/>
                </a:ext>
              </a:extLst>
            </p:cNvPr>
            <p:cNvSpPr txBox="1"/>
            <p:nvPr/>
          </p:nvSpPr>
          <p:spPr>
            <a:xfrm>
              <a:off x="12047202" y="5787076"/>
              <a:ext cx="505954"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17%</a:t>
              </a:r>
            </a:p>
          </p:txBody>
        </p:sp>
      </p:grpSp>
      <p:grpSp>
        <p:nvGrpSpPr>
          <p:cNvPr id="86" name="Grupo 85">
            <a:extLst>
              <a:ext uri="{FF2B5EF4-FFF2-40B4-BE49-F238E27FC236}">
                <a16:creationId xmlns:a16="http://schemas.microsoft.com/office/drawing/2014/main" id="{C6AFE9F4-3475-E499-74AA-741D89DEAD4D}"/>
              </a:ext>
            </a:extLst>
          </p:cNvPr>
          <p:cNvGrpSpPr/>
          <p:nvPr/>
        </p:nvGrpSpPr>
        <p:grpSpPr>
          <a:xfrm>
            <a:off x="9499506" y="5659822"/>
            <a:ext cx="1155871" cy="276999"/>
            <a:chOff x="11865538" y="5459703"/>
            <a:chExt cx="1155871" cy="276999"/>
          </a:xfrm>
        </p:grpSpPr>
        <p:pic>
          <p:nvPicPr>
            <p:cNvPr id="87" name="Picture 36" descr="bosque">
              <a:extLst>
                <a:ext uri="{FF2B5EF4-FFF2-40B4-BE49-F238E27FC236}">
                  <a16:creationId xmlns:a16="http://schemas.microsoft.com/office/drawing/2014/main" id="{A27642B0-608C-DE48-047E-48A9FAB29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8" name="CuadroTexto 87">
              <a:extLst>
                <a:ext uri="{FF2B5EF4-FFF2-40B4-BE49-F238E27FC236}">
                  <a16:creationId xmlns:a16="http://schemas.microsoft.com/office/drawing/2014/main" id="{CE9CBC68-3577-F1C9-7608-152143AA1419}"/>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
        <p:nvSpPr>
          <p:cNvPr id="8" name="CuadroTexto 7">
            <a:extLst>
              <a:ext uri="{FF2B5EF4-FFF2-40B4-BE49-F238E27FC236}">
                <a16:creationId xmlns:a16="http://schemas.microsoft.com/office/drawing/2014/main" id="{AF2CD044-D95E-6207-2A69-3BD38DE5C655}"/>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La mayoría de los turistas no fue invitado a la presentación de tiempos compartidos, no obstante, quienes si lo hicieron acudieron en promedio 2 veces a dichas presentaciones, siendo que la mitad de ellos se interesaron en adquirir algún tiempo compartido.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6" name="Grupo 5">
            <a:extLst>
              <a:ext uri="{FF2B5EF4-FFF2-40B4-BE49-F238E27FC236}">
                <a16:creationId xmlns:a16="http://schemas.microsoft.com/office/drawing/2014/main" id="{8FAA3CC4-B126-F530-9CBB-B4D2E856DBFA}"/>
              </a:ext>
            </a:extLst>
          </p:cNvPr>
          <p:cNvGrpSpPr/>
          <p:nvPr/>
        </p:nvGrpSpPr>
        <p:grpSpPr>
          <a:xfrm>
            <a:off x="8706377" y="5663755"/>
            <a:ext cx="762541" cy="276999"/>
            <a:chOff x="11846248" y="3705855"/>
            <a:chExt cx="762541" cy="276999"/>
          </a:xfrm>
        </p:grpSpPr>
        <p:pic>
          <p:nvPicPr>
            <p:cNvPr id="10" name="Imagen 35">
              <a:extLst>
                <a:ext uri="{FF2B5EF4-FFF2-40B4-BE49-F238E27FC236}">
                  <a16:creationId xmlns:a16="http://schemas.microsoft.com/office/drawing/2014/main" id="{A447DD09-E7ED-B89A-9701-A2E8D591B9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11" name="CuadroTexto 10">
              <a:extLst>
                <a:ext uri="{FF2B5EF4-FFF2-40B4-BE49-F238E27FC236}">
                  <a16:creationId xmlns:a16="http://schemas.microsoft.com/office/drawing/2014/main" id="{EACC0F23-C3C1-929D-53D6-29867EEA2988}"/>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12" name="Grupo 11">
            <a:extLst>
              <a:ext uri="{FF2B5EF4-FFF2-40B4-BE49-F238E27FC236}">
                <a16:creationId xmlns:a16="http://schemas.microsoft.com/office/drawing/2014/main" id="{CF1B01EC-FB34-9505-599E-7815CF1AD0FF}"/>
              </a:ext>
            </a:extLst>
          </p:cNvPr>
          <p:cNvGrpSpPr/>
          <p:nvPr/>
        </p:nvGrpSpPr>
        <p:grpSpPr>
          <a:xfrm>
            <a:off x="7291103" y="3784141"/>
            <a:ext cx="523602" cy="276999"/>
            <a:chOff x="11846248" y="3687113"/>
            <a:chExt cx="604917" cy="328687"/>
          </a:xfrm>
        </p:grpSpPr>
        <p:pic>
          <p:nvPicPr>
            <p:cNvPr id="14" name="Imagen 35">
              <a:extLst>
                <a:ext uri="{FF2B5EF4-FFF2-40B4-BE49-F238E27FC236}">
                  <a16:creationId xmlns:a16="http://schemas.microsoft.com/office/drawing/2014/main" id="{8199C85C-3B18-D0A1-96B6-DD6B7C9440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16" name="CuadroTexto 15">
              <a:extLst>
                <a:ext uri="{FF2B5EF4-FFF2-40B4-BE49-F238E27FC236}">
                  <a16:creationId xmlns:a16="http://schemas.microsoft.com/office/drawing/2014/main" id="{02FC8413-1B1D-C729-BB56-6755F802FEC8}"/>
                </a:ext>
              </a:extLst>
            </p:cNvPr>
            <p:cNvSpPr txBox="1"/>
            <p:nvPr/>
          </p:nvSpPr>
          <p:spPr>
            <a:xfrm>
              <a:off x="11987806" y="3687113"/>
              <a:ext cx="463359"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3.0</a:t>
              </a:r>
            </a:p>
          </p:txBody>
        </p:sp>
      </p:grpSp>
      <p:sp>
        <p:nvSpPr>
          <p:cNvPr id="4" name="CuadroTexto 3">
            <a:extLst>
              <a:ext uri="{FF2B5EF4-FFF2-40B4-BE49-F238E27FC236}">
                <a16:creationId xmlns:a16="http://schemas.microsoft.com/office/drawing/2014/main" id="{F3867801-E131-9EDF-8DEE-9670DFC84796}"/>
              </a:ext>
            </a:extLst>
          </p:cNvPr>
          <p:cNvSpPr txBox="1"/>
          <p:nvPr/>
        </p:nvSpPr>
        <p:spPr>
          <a:xfrm>
            <a:off x="7486803" y="5429956"/>
            <a:ext cx="4638013" cy="261610"/>
          </a:xfrm>
          <a:prstGeom prst="rect">
            <a:avLst/>
          </a:prstGeom>
          <a:noFill/>
        </p:spPr>
        <p:txBody>
          <a:bodyPr wrap="square" rtlCol="0">
            <a:spAutoFit/>
          </a:bodyPr>
          <a:lstStyle/>
          <a:p>
            <a:pPr algn="r"/>
            <a:r>
              <a:rPr lang="es-MX" sz="1100" dirty="0">
                <a:solidFill>
                  <a:schemeClr val="bg2">
                    <a:lumMod val="50000"/>
                  </a:schemeClr>
                </a:solidFill>
                <a:latin typeface="Trebuchet MS" panose="020B0603020202020204" pitchFamily="34" charset="0"/>
              </a:rPr>
              <a:t>Se eliminó esta pregunta para otros origines desde febrero 2024.</a:t>
            </a:r>
          </a:p>
        </p:txBody>
      </p:sp>
      <p:grpSp>
        <p:nvGrpSpPr>
          <p:cNvPr id="7" name="Grupo 6">
            <a:extLst>
              <a:ext uri="{FF2B5EF4-FFF2-40B4-BE49-F238E27FC236}">
                <a16:creationId xmlns:a16="http://schemas.microsoft.com/office/drawing/2014/main" id="{AC781F7A-E170-D886-B4B3-48FDCD7874C9}"/>
              </a:ext>
            </a:extLst>
          </p:cNvPr>
          <p:cNvGrpSpPr/>
          <p:nvPr/>
        </p:nvGrpSpPr>
        <p:grpSpPr>
          <a:xfrm>
            <a:off x="10604576" y="5663755"/>
            <a:ext cx="1531560" cy="276999"/>
            <a:chOff x="11905504" y="5819466"/>
            <a:chExt cx="1531560" cy="276999"/>
          </a:xfrm>
        </p:grpSpPr>
        <p:pic>
          <p:nvPicPr>
            <p:cNvPr id="18" name="Picture 44" descr="Lista de tareas">
              <a:extLst>
                <a:ext uri="{FF2B5EF4-FFF2-40B4-BE49-F238E27FC236}">
                  <a16:creationId xmlns:a16="http://schemas.microsoft.com/office/drawing/2014/main" id="{7775A44B-0EAF-782C-A60C-D848387C7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A8DDECE3-20C5-EE6E-B3C5-08B86BA33BED}"/>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aphicFrame>
        <p:nvGraphicFramePr>
          <p:cNvPr id="9" name="Tabla 8">
            <a:extLst>
              <a:ext uri="{FF2B5EF4-FFF2-40B4-BE49-F238E27FC236}">
                <a16:creationId xmlns:a16="http://schemas.microsoft.com/office/drawing/2014/main" id="{C493CC1C-8F3B-64C5-0242-79F48059FF88}"/>
              </a:ext>
            </a:extLst>
          </p:cNvPr>
          <p:cNvGraphicFramePr>
            <a:graphicFrameLocks noGrp="1"/>
          </p:cNvGraphicFramePr>
          <p:nvPr>
            <p:extLst>
              <p:ext uri="{D42A27DB-BD31-4B8C-83A1-F6EECF244321}">
                <p14:modId xmlns:p14="http://schemas.microsoft.com/office/powerpoint/2010/main" val="2632800752"/>
              </p:ext>
            </p:extLst>
          </p:nvPr>
        </p:nvGraphicFramePr>
        <p:xfrm>
          <a:off x="9524667" y="3307410"/>
          <a:ext cx="490961" cy="1160412"/>
        </p:xfrm>
        <a:graphic>
          <a:graphicData uri="http://schemas.openxmlformats.org/drawingml/2006/table">
            <a:tbl>
              <a:tblPr>
                <a:tableStyleId>{5C22544A-7EE6-4342-B048-85BDC9FD1C3A}</a:tableStyleId>
              </a:tblPr>
              <a:tblGrid>
                <a:gridCol w="490961">
                  <a:extLst>
                    <a:ext uri="{9D8B030D-6E8A-4147-A177-3AD203B41FA5}">
                      <a16:colId xmlns:a16="http://schemas.microsoft.com/office/drawing/2014/main" val="372155872"/>
                    </a:ext>
                  </a:extLst>
                </a:gridCol>
              </a:tblGrid>
              <a:tr h="580206">
                <a:tc>
                  <a:txBody>
                    <a:bodyPr/>
                    <a:lstStyle/>
                    <a:p>
                      <a:pPr marL="0" algn="r" defTabSz="914400" rtl="0" eaLnBrk="1" fontAlgn="ctr" latinLnBrk="0" hangingPunct="1"/>
                      <a:r>
                        <a:rPr lang="es-MX" sz="1400" b="0" i="0" u="none" strike="noStrike" kern="1200">
                          <a:solidFill>
                            <a:schemeClr val="tx1">
                              <a:lumMod val="65000"/>
                              <a:lumOff val="35000"/>
                            </a:schemeClr>
                          </a:solidFill>
                          <a:effectLst/>
                          <a:latin typeface="Trebuchet MS" panose="020B0703020202090204" pitchFamily="34" charset="0"/>
                          <a:ea typeface="+mn-ea"/>
                          <a:cs typeface="+mn-cs"/>
                        </a:rPr>
                        <a:t>Sí </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No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bl>
          </a:graphicData>
        </a:graphic>
      </p:graphicFrame>
      <p:sp>
        <p:nvSpPr>
          <p:cNvPr id="17" name="CuadroTexto 16">
            <a:extLst>
              <a:ext uri="{FF2B5EF4-FFF2-40B4-BE49-F238E27FC236}">
                <a16:creationId xmlns:a16="http://schemas.microsoft.com/office/drawing/2014/main" id="{B5258DA2-6FA8-4DBD-144D-FEB9B22B5B92}"/>
              </a:ext>
            </a:extLst>
          </p:cNvPr>
          <p:cNvSpPr txBox="1"/>
          <p:nvPr/>
        </p:nvSpPr>
        <p:spPr>
          <a:xfrm>
            <a:off x="9553018" y="2102594"/>
            <a:ext cx="1897927" cy="523220"/>
          </a:xfrm>
          <a:prstGeom prst="rect">
            <a:avLst/>
          </a:prstGeom>
          <a:noFill/>
        </p:spPr>
        <p:txBody>
          <a:bodyPr wrap="square" rtlCol="0">
            <a:spAutoFit/>
          </a:bodyPr>
          <a:lstStyle/>
          <a:p>
            <a:pPr algn="ctr"/>
            <a:r>
              <a:rPr lang="es-MX" sz="1400" dirty="0">
                <a:solidFill>
                  <a:srgbClr val="00507F"/>
                </a:solidFill>
                <a:latin typeface="Trebuchet MS" panose="020B0603020202020204" pitchFamily="34" charset="0"/>
              </a:rPr>
              <a:t>Compró el tiempo compartido:</a:t>
            </a:r>
          </a:p>
        </p:txBody>
      </p:sp>
      <p:graphicFrame>
        <p:nvGraphicFramePr>
          <p:cNvPr id="19" name="Gráfico 18">
            <a:extLst>
              <a:ext uri="{FF2B5EF4-FFF2-40B4-BE49-F238E27FC236}">
                <a16:creationId xmlns:a16="http://schemas.microsoft.com/office/drawing/2014/main" id="{70EE3F76-86B5-16D5-D492-0163794A9D78}"/>
              </a:ext>
            </a:extLst>
          </p:cNvPr>
          <p:cNvGraphicFramePr/>
          <p:nvPr>
            <p:extLst>
              <p:ext uri="{D42A27DB-BD31-4B8C-83A1-F6EECF244321}">
                <p14:modId xmlns:p14="http://schemas.microsoft.com/office/powerpoint/2010/main" val="1653097142"/>
              </p:ext>
            </p:extLst>
          </p:nvPr>
        </p:nvGraphicFramePr>
        <p:xfrm>
          <a:off x="10125538" y="3307410"/>
          <a:ext cx="1555432" cy="1160412"/>
        </p:xfrm>
        <a:graphic>
          <a:graphicData uri="http://schemas.openxmlformats.org/drawingml/2006/chart">
            <c:chart xmlns:c="http://schemas.openxmlformats.org/drawingml/2006/chart" xmlns:r="http://schemas.openxmlformats.org/officeDocument/2006/relationships" r:id="rId7"/>
          </a:graphicData>
        </a:graphic>
      </p:graphicFrame>
      <p:sp>
        <p:nvSpPr>
          <p:cNvPr id="21" name="CuadroTexto 20">
            <a:extLst>
              <a:ext uri="{FF2B5EF4-FFF2-40B4-BE49-F238E27FC236}">
                <a16:creationId xmlns:a16="http://schemas.microsoft.com/office/drawing/2014/main" id="{11BBFF96-5B15-DE8A-30B1-A5B29FB8F941}"/>
              </a:ext>
            </a:extLst>
          </p:cNvPr>
          <p:cNvSpPr txBox="1"/>
          <p:nvPr/>
        </p:nvSpPr>
        <p:spPr>
          <a:xfrm>
            <a:off x="3549860" y="2102594"/>
            <a:ext cx="1897927" cy="523220"/>
          </a:xfrm>
          <a:prstGeom prst="rect">
            <a:avLst/>
          </a:prstGeom>
          <a:noFill/>
        </p:spPr>
        <p:txBody>
          <a:bodyPr wrap="square" rtlCol="0">
            <a:spAutoFit/>
          </a:bodyPr>
          <a:lstStyle/>
          <a:p>
            <a:pPr algn="ctr"/>
            <a:r>
              <a:rPr lang="es-MX" sz="1400" dirty="0">
                <a:solidFill>
                  <a:srgbClr val="00507F"/>
                </a:solidFill>
                <a:latin typeface="Trebuchet MS" panose="020B0603020202020204" pitchFamily="34" charset="0"/>
              </a:rPr>
              <a:t>Aceptó alguna invitación</a:t>
            </a:r>
          </a:p>
        </p:txBody>
      </p:sp>
      <p:graphicFrame>
        <p:nvGraphicFramePr>
          <p:cNvPr id="22" name="Tabla 21">
            <a:extLst>
              <a:ext uri="{FF2B5EF4-FFF2-40B4-BE49-F238E27FC236}">
                <a16:creationId xmlns:a16="http://schemas.microsoft.com/office/drawing/2014/main" id="{542A55C5-0E8C-9D57-88F7-7721B2D98B56}"/>
              </a:ext>
            </a:extLst>
          </p:cNvPr>
          <p:cNvGraphicFramePr>
            <a:graphicFrameLocks noGrp="1"/>
          </p:cNvGraphicFramePr>
          <p:nvPr>
            <p:extLst>
              <p:ext uri="{D42A27DB-BD31-4B8C-83A1-F6EECF244321}">
                <p14:modId xmlns:p14="http://schemas.microsoft.com/office/powerpoint/2010/main" val="3421999955"/>
              </p:ext>
            </p:extLst>
          </p:nvPr>
        </p:nvGraphicFramePr>
        <p:xfrm>
          <a:off x="3323440" y="3533193"/>
          <a:ext cx="775565" cy="1693196"/>
        </p:xfrm>
        <a:graphic>
          <a:graphicData uri="http://schemas.openxmlformats.org/drawingml/2006/table">
            <a:tbl>
              <a:tblPr>
                <a:tableStyleId>{5C22544A-7EE6-4342-B048-85BDC9FD1C3A}</a:tableStyleId>
              </a:tblPr>
              <a:tblGrid>
                <a:gridCol w="775565">
                  <a:extLst>
                    <a:ext uri="{9D8B030D-6E8A-4147-A177-3AD203B41FA5}">
                      <a16:colId xmlns:a16="http://schemas.microsoft.com/office/drawing/2014/main" val="2744806076"/>
                    </a:ext>
                  </a:extLst>
                </a:gridCol>
              </a:tblGrid>
              <a:tr h="641199">
                <a:tc>
                  <a:txBody>
                    <a:bodyPr/>
                    <a:lstStyle/>
                    <a:p>
                      <a:pPr marL="0" algn="r" defTabSz="914400" rtl="0" eaLnBrk="1" fontAlgn="ctr" latinLnBrk="0" hangingPunct="1"/>
                      <a:r>
                        <a:rPr lang="es-MX" sz="1200" b="1" i="0" u="none" strike="noStrike" kern="1200" dirty="0">
                          <a:solidFill>
                            <a:schemeClr val="tx1">
                              <a:lumMod val="65000"/>
                              <a:lumOff val="35000"/>
                            </a:schemeClr>
                          </a:solidFill>
                          <a:effectLst/>
                          <a:latin typeface="Trebuchet MS" panose="020B0703020202090204" pitchFamily="34" charset="0"/>
                          <a:ea typeface="+mn-ea"/>
                          <a:cs typeface="+mn-cs"/>
                        </a:rPr>
                        <a:t>Sí</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570781"/>
                  </a:ext>
                </a:extLst>
              </a:tr>
              <a:tr h="579364">
                <a:tc>
                  <a:txBody>
                    <a:bodyPr/>
                    <a:lstStyle/>
                    <a:p>
                      <a:pPr marL="0" algn="r" defTabSz="914400" rtl="0" eaLnBrk="1" fontAlgn="ctr" latinLnBrk="0" hangingPunct="1"/>
                      <a:r>
                        <a:rPr lang="es-MX" sz="1200" b="1" i="0" u="none" strike="noStrike" kern="1200" dirty="0">
                          <a:solidFill>
                            <a:schemeClr val="tx1">
                              <a:lumMod val="65000"/>
                              <a:lumOff val="35000"/>
                            </a:schemeClr>
                          </a:solidFill>
                          <a:effectLst/>
                          <a:latin typeface="Trebuchet MS" panose="020B0703020202090204" pitchFamily="34" charset="0"/>
                          <a:ea typeface="+mn-ea"/>
                          <a:cs typeface="+mn-cs"/>
                        </a:rPr>
                        <a:t>No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8321920"/>
                  </a:ext>
                </a:extLst>
              </a:tr>
              <a:tr h="472633">
                <a:tc>
                  <a:txBody>
                    <a:bodyPr/>
                    <a:lstStyle/>
                    <a:p>
                      <a:pPr marL="0" algn="r" defTabSz="914400" rtl="0" eaLnBrk="1" fontAlgn="ctr" latinLnBrk="0" hangingPunct="1"/>
                      <a:r>
                        <a:rPr lang="es-MX" sz="1200" b="1" i="0" u="none" strike="noStrike" kern="1200" dirty="0">
                          <a:solidFill>
                            <a:schemeClr val="tx1">
                              <a:lumMod val="65000"/>
                              <a:lumOff val="35000"/>
                            </a:schemeClr>
                          </a:solidFill>
                          <a:effectLst/>
                          <a:latin typeface="Trebuchet MS" panose="020B0703020202090204" pitchFamily="34" charset="0"/>
                          <a:ea typeface="+mn-ea"/>
                          <a:cs typeface="+mn-cs"/>
                        </a:rPr>
                        <a:t>No fue </a:t>
                      </a:r>
                    </a:p>
                    <a:p>
                      <a:pPr marL="0" algn="r" defTabSz="914400" rtl="0" eaLnBrk="1" fontAlgn="ctr" latinLnBrk="0" hangingPunct="1"/>
                      <a:r>
                        <a:rPr lang="es-MX" sz="1200" b="1" i="0" u="none" strike="noStrike" kern="1200" dirty="0">
                          <a:solidFill>
                            <a:schemeClr val="tx1">
                              <a:lumMod val="65000"/>
                              <a:lumOff val="35000"/>
                            </a:schemeClr>
                          </a:solidFill>
                          <a:effectLst/>
                          <a:latin typeface="Trebuchet MS" panose="020B0703020202090204" pitchFamily="34" charset="0"/>
                          <a:ea typeface="+mn-ea"/>
                          <a:cs typeface="+mn-cs"/>
                        </a:rPr>
                        <a:t>invitado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59631"/>
                  </a:ext>
                </a:extLst>
              </a:tr>
            </a:tbl>
          </a:graphicData>
        </a:graphic>
      </p:graphicFrame>
      <p:sp>
        <p:nvSpPr>
          <p:cNvPr id="24" name="CuadroTexto 23">
            <a:extLst>
              <a:ext uri="{FF2B5EF4-FFF2-40B4-BE49-F238E27FC236}">
                <a16:creationId xmlns:a16="http://schemas.microsoft.com/office/drawing/2014/main" id="{EEF107FF-99FF-06B1-27C9-7F814E844659}"/>
              </a:ext>
            </a:extLst>
          </p:cNvPr>
          <p:cNvSpPr txBox="1"/>
          <p:nvPr/>
        </p:nvSpPr>
        <p:spPr>
          <a:xfrm>
            <a:off x="574487" y="1994872"/>
            <a:ext cx="1864335" cy="738664"/>
          </a:xfrm>
          <a:prstGeom prst="rect">
            <a:avLst/>
          </a:prstGeom>
          <a:noFill/>
        </p:spPr>
        <p:txBody>
          <a:bodyPr wrap="square" rtlCol="0">
            <a:spAutoFit/>
          </a:bodyPr>
          <a:lstStyle/>
          <a:p>
            <a:pPr algn="ctr"/>
            <a:r>
              <a:rPr lang="es-MX" sz="1400" dirty="0">
                <a:solidFill>
                  <a:srgbClr val="00507F"/>
                </a:solidFill>
                <a:latin typeface="Trebuchet MS" panose="020B0603020202020204" pitchFamily="34" charset="0"/>
              </a:rPr>
              <a:t>Presentaciones a las que fue invitado</a:t>
            </a:r>
          </a:p>
          <a:p>
            <a:pPr algn="ctr"/>
            <a:r>
              <a:rPr lang="es-MX" sz="1400" dirty="0">
                <a:solidFill>
                  <a:srgbClr val="00507F"/>
                </a:solidFill>
                <a:latin typeface="Trebuchet MS" panose="020B0603020202020204" pitchFamily="34" charset="0"/>
              </a:rPr>
              <a:t>(Promedio)</a:t>
            </a:r>
          </a:p>
        </p:txBody>
      </p:sp>
      <p:sp>
        <p:nvSpPr>
          <p:cNvPr id="25" name="CuadroTexto 24">
            <a:extLst>
              <a:ext uri="{FF2B5EF4-FFF2-40B4-BE49-F238E27FC236}">
                <a16:creationId xmlns:a16="http://schemas.microsoft.com/office/drawing/2014/main" id="{0C828E3C-02DE-D640-C1F1-D40DC8D0BF38}"/>
              </a:ext>
            </a:extLst>
          </p:cNvPr>
          <p:cNvSpPr txBox="1"/>
          <p:nvPr/>
        </p:nvSpPr>
        <p:spPr>
          <a:xfrm>
            <a:off x="6629412" y="1994872"/>
            <a:ext cx="1864335" cy="738664"/>
          </a:xfrm>
          <a:prstGeom prst="rect">
            <a:avLst/>
          </a:prstGeom>
          <a:noFill/>
        </p:spPr>
        <p:txBody>
          <a:bodyPr wrap="square" rtlCol="0">
            <a:spAutoFit/>
          </a:bodyPr>
          <a:lstStyle/>
          <a:p>
            <a:pPr algn="ctr"/>
            <a:r>
              <a:rPr lang="es-MX" sz="1400" dirty="0">
                <a:solidFill>
                  <a:srgbClr val="00507F"/>
                </a:solidFill>
                <a:latin typeface="Trebuchet MS" panose="020B0603020202020204" pitchFamily="34" charset="0"/>
              </a:rPr>
              <a:t>Presentaciones a las que acudió</a:t>
            </a:r>
          </a:p>
          <a:p>
            <a:pPr algn="ctr"/>
            <a:r>
              <a:rPr lang="es-MX" sz="1400" dirty="0">
                <a:solidFill>
                  <a:srgbClr val="00507F"/>
                </a:solidFill>
                <a:latin typeface="Trebuchet MS" panose="020B0603020202020204" pitchFamily="34" charset="0"/>
              </a:rPr>
              <a:t>(Promedio)</a:t>
            </a:r>
          </a:p>
        </p:txBody>
      </p:sp>
      <p:graphicFrame>
        <p:nvGraphicFramePr>
          <p:cNvPr id="26" name="Tabla 25">
            <a:extLst>
              <a:ext uri="{FF2B5EF4-FFF2-40B4-BE49-F238E27FC236}">
                <a16:creationId xmlns:a16="http://schemas.microsoft.com/office/drawing/2014/main" id="{51B44B6A-7696-0BDD-3FC5-C28C18FADD4F}"/>
              </a:ext>
            </a:extLst>
          </p:cNvPr>
          <p:cNvGraphicFramePr>
            <a:graphicFrameLocks noGrp="1"/>
          </p:cNvGraphicFramePr>
          <p:nvPr>
            <p:extLst>
              <p:ext uri="{D42A27DB-BD31-4B8C-83A1-F6EECF244321}">
                <p14:modId xmlns:p14="http://schemas.microsoft.com/office/powerpoint/2010/main" val="2571943423"/>
              </p:ext>
            </p:extLst>
          </p:nvPr>
        </p:nvGraphicFramePr>
        <p:xfrm>
          <a:off x="931597" y="2948176"/>
          <a:ext cx="1150115" cy="392469"/>
        </p:xfrm>
        <a:graphic>
          <a:graphicData uri="http://schemas.openxmlformats.org/drawingml/2006/table">
            <a:tbl>
              <a:tblPr firstRow="1" bandRow="1"/>
              <a:tblGrid>
                <a:gridCol w="1150115">
                  <a:extLst>
                    <a:ext uri="{9D8B030D-6E8A-4147-A177-3AD203B41FA5}">
                      <a16:colId xmlns:a16="http://schemas.microsoft.com/office/drawing/2014/main" val="1566861337"/>
                    </a:ext>
                  </a:extLst>
                </a:gridCol>
              </a:tblGrid>
              <a:tr h="39246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7" name="Tabla 26">
            <a:extLst>
              <a:ext uri="{FF2B5EF4-FFF2-40B4-BE49-F238E27FC236}">
                <a16:creationId xmlns:a16="http://schemas.microsoft.com/office/drawing/2014/main" id="{5C37D90C-C405-508E-E31A-D55296F4AE1D}"/>
              </a:ext>
            </a:extLst>
          </p:cNvPr>
          <p:cNvGraphicFramePr>
            <a:graphicFrameLocks noGrp="1"/>
          </p:cNvGraphicFramePr>
          <p:nvPr>
            <p:extLst>
              <p:ext uri="{D42A27DB-BD31-4B8C-83A1-F6EECF244321}">
                <p14:modId xmlns:p14="http://schemas.microsoft.com/office/powerpoint/2010/main" val="3420585259"/>
              </p:ext>
            </p:extLst>
          </p:nvPr>
        </p:nvGraphicFramePr>
        <p:xfrm>
          <a:off x="6991897" y="2948176"/>
          <a:ext cx="1150115" cy="392469"/>
        </p:xfrm>
        <a:graphic>
          <a:graphicData uri="http://schemas.openxmlformats.org/drawingml/2006/table">
            <a:tbl>
              <a:tblPr firstRow="1" bandRow="1"/>
              <a:tblGrid>
                <a:gridCol w="1150115">
                  <a:extLst>
                    <a:ext uri="{9D8B030D-6E8A-4147-A177-3AD203B41FA5}">
                      <a16:colId xmlns:a16="http://schemas.microsoft.com/office/drawing/2014/main" val="1566861337"/>
                    </a:ext>
                  </a:extLst>
                </a:gridCol>
              </a:tblGrid>
              <a:tr h="39246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8" name="CuadroTexto 27">
            <a:extLst>
              <a:ext uri="{FF2B5EF4-FFF2-40B4-BE49-F238E27FC236}">
                <a16:creationId xmlns:a16="http://schemas.microsoft.com/office/drawing/2014/main" id="{E63D1E3E-28E1-0AFC-FAA4-3D6D0FABBF41}"/>
              </a:ext>
            </a:extLst>
          </p:cNvPr>
          <p:cNvSpPr txBox="1"/>
          <p:nvPr/>
        </p:nvSpPr>
        <p:spPr>
          <a:xfrm>
            <a:off x="7209399" y="3370439"/>
            <a:ext cx="687011" cy="338554"/>
          </a:xfrm>
          <a:prstGeom prst="rect">
            <a:avLst/>
          </a:prstGeom>
          <a:noFill/>
        </p:spPr>
        <p:txBody>
          <a:bodyPr wrap="square">
            <a:spAutoFit/>
          </a:bodyPr>
          <a:lstStyle/>
          <a:p>
            <a:pPr marL="0" algn="ctr" defTabSz="914400" rtl="0" eaLnBrk="1" fontAlgn="ctr" latinLnBrk="0" hangingPunct="1"/>
            <a:r>
              <a:rPr lang="es-MX" sz="1600" b="1" i="0" u="none" strike="noStrike" kern="1200" dirty="0">
                <a:solidFill>
                  <a:schemeClr val="tx1">
                    <a:lumMod val="65000"/>
                    <a:lumOff val="35000"/>
                  </a:schemeClr>
                </a:solidFill>
                <a:effectLst/>
                <a:latin typeface="Trebuchet MS" panose="020B0703020202090204" pitchFamily="34" charset="0"/>
                <a:ea typeface="+mn-ea"/>
                <a:cs typeface="+mn-cs"/>
              </a:rPr>
              <a:t>2.1</a:t>
            </a:r>
          </a:p>
        </p:txBody>
      </p:sp>
      <p:sp>
        <p:nvSpPr>
          <p:cNvPr id="32" name="CuadroTexto 31">
            <a:extLst>
              <a:ext uri="{FF2B5EF4-FFF2-40B4-BE49-F238E27FC236}">
                <a16:creationId xmlns:a16="http://schemas.microsoft.com/office/drawing/2014/main" id="{68E50881-BD9C-0AA8-3CE0-067720A1307D}"/>
              </a:ext>
            </a:extLst>
          </p:cNvPr>
          <p:cNvSpPr txBox="1"/>
          <p:nvPr/>
        </p:nvSpPr>
        <p:spPr>
          <a:xfrm>
            <a:off x="7529121" y="4087198"/>
            <a:ext cx="418712" cy="261610"/>
          </a:xfrm>
          <a:prstGeom prst="rect">
            <a:avLst/>
          </a:prstGeom>
          <a:noFill/>
        </p:spPr>
        <p:txBody>
          <a:bodyPr wrap="square">
            <a:spAutoFit/>
          </a:bodyPr>
          <a:lstStyle/>
          <a:p>
            <a:pPr marL="0" algn="ctr" defTabSz="914400" rtl="0" eaLnBrk="1" fontAlgn="ctr" latinLnBrk="0" hangingPunct="1"/>
            <a:r>
              <a:rPr lang="es-MX" sz="1050" b="1" dirty="0">
                <a:solidFill>
                  <a:schemeClr val="bg1">
                    <a:lumMod val="65000"/>
                  </a:schemeClr>
                </a:solidFill>
                <a:latin typeface="Trebuchet MS" panose="020B0703020202090204" pitchFamily="34" charset="0"/>
              </a:rPr>
              <a:t>24*</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sp>
        <p:nvSpPr>
          <p:cNvPr id="33" name="CuadroTexto 32">
            <a:extLst>
              <a:ext uri="{FF2B5EF4-FFF2-40B4-BE49-F238E27FC236}">
                <a16:creationId xmlns:a16="http://schemas.microsoft.com/office/drawing/2014/main" id="{6650C1F2-891D-8597-5ECF-860237B264A6}"/>
              </a:ext>
            </a:extLst>
          </p:cNvPr>
          <p:cNvSpPr txBox="1"/>
          <p:nvPr/>
        </p:nvSpPr>
        <p:spPr>
          <a:xfrm>
            <a:off x="7118769" y="4091045"/>
            <a:ext cx="571112" cy="253916"/>
          </a:xfrm>
          <a:prstGeom prst="rect">
            <a:avLst/>
          </a:prstGeom>
          <a:noFill/>
        </p:spPr>
        <p:txBody>
          <a:bodyPr wrap="square">
            <a:spAutoFit/>
          </a:bodyPr>
          <a:lstStyle/>
          <a:p>
            <a:pPr marL="0" algn="r" defTabSz="914400" rtl="0" eaLnBrk="1" fontAlgn="ctr" latinLnBrk="0" hangingPunct="1"/>
            <a:r>
              <a:rPr lang="es-MX" sz="1050" b="1" dirty="0">
                <a:solidFill>
                  <a:schemeClr val="bg1">
                    <a:lumMod val="65000"/>
                  </a:schemeClr>
                </a:solidFill>
                <a:latin typeface="Trebuchet MS" panose="020B0703020202090204" pitchFamily="34" charset="0"/>
              </a:rPr>
              <a:t>Base:</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graphicFrame>
        <p:nvGraphicFramePr>
          <p:cNvPr id="34" name="Tabla 33">
            <a:extLst>
              <a:ext uri="{FF2B5EF4-FFF2-40B4-BE49-F238E27FC236}">
                <a16:creationId xmlns:a16="http://schemas.microsoft.com/office/drawing/2014/main" id="{F49B7FEA-D90B-DCCF-0006-7C4CEA513F97}"/>
              </a:ext>
            </a:extLst>
          </p:cNvPr>
          <p:cNvGraphicFramePr>
            <a:graphicFrameLocks noGrp="1"/>
          </p:cNvGraphicFramePr>
          <p:nvPr>
            <p:extLst>
              <p:ext uri="{D42A27DB-BD31-4B8C-83A1-F6EECF244321}">
                <p14:modId xmlns:p14="http://schemas.microsoft.com/office/powerpoint/2010/main" val="729968775"/>
              </p:ext>
            </p:extLst>
          </p:nvPr>
        </p:nvGraphicFramePr>
        <p:xfrm>
          <a:off x="9926923" y="2948176"/>
          <a:ext cx="1150115" cy="392469"/>
        </p:xfrm>
        <a:graphic>
          <a:graphicData uri="http://schemas.openxmlformats.org/drawingml/2006/table">
            <a:tbl>
              <a:tblPr firstRow="1" bandRow="1"/>
              <a:tblGrid>
                <a:gridCol w="1150115">
                  <a:extLst>
                    <a:ext uri="{9D8B030D-6E8A-4147-A177-3AD203B41FA5}">
                      <a16:colId xmlns:a16="http://schemas.microsoft.com/office/drawing/2014/main" val="1566861337"/>
                    </a:ext>
                  </a:extLst>
                </a:gridCol>
              </a:tblGrid>
              <a:tr h="39246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35" name="Cerrar llave 34">
            <a:extLst>
              <a:ext uri="{FF2B5EF4-FFF2-40B4-BE49-F238E27FC236}">
                <a16:creationId xmlns:a16="http://schemas.microsoft.com/office/drawing/2014/main" id="{8211C1C7-05B5-E61E-F208-FD601B2A0737}"/>
              </a:ext>
            </a:extLst>
          </p:cNvPr>
          <p:cNvSpPr/>
          <p:nvPr/>
        </p:nvSpPr>
        <p:spPr>
          <a:xfrm>
            <a:off x="5620724" y="3539483"/>
            <a:ext cx="164265" cy="540213"/>
          </a:xfrm>
          <a:prstGeom prst="rightBrac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6" name="Cerrar llave 35">
            <a:extLst>
              <a:ext uri="{FF2B5EF4-FFF2-40B4-BE49-F238E27FC236}">
                <a16:creationId xmlns:a16="http://schemas.microsoft.com/office/drawing/2014/main" id="{A465505E-60D3-C758-A07C-34EE33EB7834}"/>
              </a:ext>
            </a:extLst>
          </p:cNvPr>
          <p:cNvSpPr/>
          <p:nvPr/>
        </p:nvSpPr>
        <p:spPr>
          <a:xfrm rot="10800000">
            <a:off x="3384551" y="3585378"/>
            <a:ext cx="107036" cy="1022271"/>
          </a:xfrm>
          <a:prstGeom prst="rightBrac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7" name="Cerrar llave 36">
            <a:extLst>
              <a:ext uri="{FF2B5EF4-FFF2-40B4-BE49-F238E27FC236}">
                <a16:creationId xmlns:a16="http://schemas.microsoft.com/office/drawing/2014/main" id="{E2A7DB45-C435-24ED-6E7F-B4670855A08C}"/>
              </a:ext>
            </a:extLst>
          </p:cNvPr>
          <p:cNvSpPr/>
          <p:nvPr/>
        </p:nvSpPr>
        <p:spPr>
          <a:xfrm>
            <a:off x="8299859" y="3411229"/>
            <a:ext cx="139733" cy="969308"/>
          </a:xfrm>
          <a:prstGeom prst="rightBrac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39" name="Conector recto de flecha 38">
            <a:extLst>
              <a:ext uri="{FF2B5EF4-FFF2-40B4-BE49-F238E27FC236}">
                <a16:creationId xmlns:a16="http://schemas.microsoft.com/office/drawing/2014/main" id="{301A3DC9-DC02-DFE2-E5B5-378B696346DD}"/>
              </a:ext>
            </a:extLst>
          </p:cNvPr>
          <p:cNvCxnSpPr/>
          <p:nvPr/>
        </p:nvCxnSpPr>
        <p:spPr>
          <a:xfrm>
            <a:off x="5929080" y="3818464"/>
            <a:ext cx="828000" cy="0"/>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a:extLst>
              <a:ext uri="{FF2B5EF4-FFF2-40B4-BE49-F238E27FC236}">
                <a16:creationId xmlns:a16="http://schemas.microsoft.com/office/drawing/2014/main" id="{02FE5CEA-71BF-27C5-B3B5-EAAEA0B4B401}"/>
              </a:ext>
            </a:extLst>
          </p:cNvPr>
          <p:cNvCxnSpPr>
            <a:cxnSpLocks/>
          </p:cNvCxnSpPr>
          <p:nvPr/>
        </p:nvCxnSpPr>
        <p:spPr>
          <a:xfrm>
            <a:off x="2329638" y="4087198"/>
            <a:ext cx="828000" cy="0"/>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a:extLst>
              <a:ext uri="{FF2B5EF4-FFF2-40B4-BE49-F238E27FC236}">
                <a16:creationId xmlns:a16="http://schemas.microsoft.com/office/drawing/2014/main" id="{EBFD7167-AAAD-2FB2-4654-377A82908A99}"/>
              </a:ext>
            </a:extLst>
          </p:cNvPr>
          <p:cNvCxnSpPr/>
          <p:nvPr/>
        </p:nvCxnSpPr>
        <p:spPr>
          <a:xfrm>
            <a:off x="8473839" y="3887616"/>
            <a:ext cx="828000" cy="0"/>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84509688-A9F6-AA21-1D8C-6FB25FF0CBF1}"/>
              </a:ext>
            </a:extLst>
          </p:cNvPr>
          <p:cNvSpPr txBox="1"/>
          <p:nvPr/>
        </p:nvSpPr>
        <p:spPr>
          <a:xfrm>
            <a:off x="10052491" y="4433641"/>
            <a:ext cx="418712" cy="261610"/>
          </a:xfrm>
          <a:prstGeom prst="rect">
            <a:avLst/>
          </a:prstGeom>
          <a:noFill/>
        </p:spPr>
        <p:txBody>
          <a:bodyPr wrap="square">
            <a:spAutoFit/>
          </a:bodyPr>
          <a:lstStyle/>
          <a:p>
            <a:pPr marL="0" algn="ctr" defTabSz="914400" rtl="0" eaLnBrk="1" fontAlgn="ctr" latinLnBrk="0" hangingPunct="1"/>
            <a:r>
              <a:rPr lang="es-MX" sz="1050" b="1" dirty="0">
                <a:solidFill>
                  <a:schemeClr val="bg1">
                    <a:lumMod val="65000"/>
                  </a:schemeClr>
                </a:solidFill>
                <a:latin typeface="Trebuchet MS" panose="020B0703020202090204" pitchFamily="34" charset="0"/>
              </a:rPr>
              <a:t>24*</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sp>
        <p:nvSpPr>
          <p:cNvPr id="38" name="CuadroTexto 37">
            <a:extLst>
              <a:ext uri="{FF2B5EF4-FFF2-40B4-BE49-F238E27FC236}">
                <a16:creationId xmlns:a16="http://schemas.microsoft.com/office/drawing/2014/main" id="{948EBBC0-AD50-FD76-7A4A-39D841E698FA}"/>
              </a:ext>
            </a:extLst>
          </p:cNvPr>
          <p:cNvSpPr txBox="1"/>
          <p:nvPr/>
        </p:nvSpPr>
        <p:spPr>
          <a:xfrm>
            <a:off x="9642139" y="4437488"/>
            <a:ext cx="571112" cy="253916"/>
          </a:xfrm>
          <a:prstGeom prst="rect">
            <a:avLst/>
          </a:prstGeom>
          <a:noFill/>
        </p:spPr>
        <p:txBody>
          <a:bodyPr wrap="square">
            <a:spAutoFit/>
          </a:bodyPr>
          <a:lstStyle/>
          <a:p>
            <a:pPr marL="0" algn="r" defTabSz="914400" rtl="0" eaLnBrk="1" fontAlgn="ctr" latinLnBrk="0" hangingPunct="1"/>
            <a:r>
              <a:rPr lang="es-MX" sz="1050" b="1" dirty="0">
                <a:solidFill>
                  <a:schemeClr val="bg1">
                    <a:lumMod val="65000"/>
                  </a:schemeClr>
                </a:solidFill>
                <a:latin typeface="Trebuchet MS" panose="020B0703020202090204" pitchFamily="34" charset="0"/>
              </a:rPr>
              <a:t>Base:</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sp>
        <p:nvSpPr>
          <p:cNvPr id="45" name="48 Rectángulo">
            <a:extLst>
              <a:ext uri="{FF2B5EF4-FFF2-40B4-BE49-F238E27FC236}">
                <a16:creationId xmlns:a16="http://schemas.microsoft.com/office/drawing/2014/main" id="{CE2AA308-88A2-79BE-119E-D9BD576CEBE2}"/>
              </a:ext>
            </a:extLst>
          </p:cNvPr>
          <p:cNvSpPr/>
          <p:nvPr/>
        </p:nvSpPr>
        <p:spPr>
          <a:xfrm>
            <a:off x="6991897" y="4865932"/>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Tree>
    <p:extLst>
      <p:ext uri="{BB962C8B-B14F-4D97-AF65-F5344CB8AC3E}">
        <p14:creationId xmlns:p14="http://schemas.microsoft.com/office/powerpoint/2010/main" val="364457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58477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3200">
                <a:solidFill>
                  <a:srgbClr val="00507F"/>
                </a:solidFill>
                <a:latin typeface="Trebuchet MS" panose="020B0603020202020204" pitchFamily="34" charset="0"/>
              </a:rPr>
              <a:t>METODOLOGÍA Y MUESTRA </a:t>
            </a:r>
          </a:p>
        </p:txBody>
      </p:sp>
      <p:sp>
        <p:nvSpPr>
          <p:cNvPr id="40" name="Rectángulo 39">
            <a:extLst>
              <a:ext uri="{FF2B5EF4-FFF2-40B4-BE49-F238E27FC236}">
                <a16:creationId xmlns:a16="http://schemas.microsoft.com/office/drawing/2014/main" id="{59C79687-E5C3-47F6-90A8-1C2CEFE32443}"/>
              </a:ext>
            </a:extLst>
          </p:cNvPr>
          <p:cNvSpPr/>
          <p:nvPr/>
        </p:nvSpPr>
        <p:spPr>
          <a:xfrm>
            <a:off x="3851190" y="3841833"/>
            <a:ext cx="4969833" cy="1246495"/>
          </a:xfrm>
          <a:prstGeom prst="rect">
            <a:avLst/>
          </a:prstGeom>
        </p:spPr>
        <p:txBody>
          <a:bodyPr wrap="square" lIns="91440" tIns="45720" rIns="91440" bIns="45720" anchor="t">
            <a:spAutoFit/>
          </a:bodyPr>
          <a:lstStyle/>
          <a:p>
            <a:pPr algn="ctr"/>
            <a:r>
              <a:rPr lang="es-MX" sz="1500">
                <a:solidFill>
                  <a:srgbClr val="00507F"/>
                </a:solidFill>
                <a:latin typeface="Trebuchet MS" panose="020B0603020202020204" pitchFamily="34" charset="0"/>
                <a:cs typeface="Calibri"/>
              </a:rPr>
              <a:t>Hombres y mujeres; turistas (con por lo menos una noche de pernocta) y que no sean residentes de Los Cabos, mayores de 18 años que estén próximos a terminar su viaje, de tal manera que se evaluó su experiencia de manera integral.*</a:t>
            </a:r>
          </a:p>
        </p:txBody>
      </p:sp>
      <p:sp>
        <p:nvSpPr>
          <p:cNvPr id="41" name="Rectángulo 40">
            <a:extLst>
              <a:ext uri="{FF2B5EF4-FFF2-40B4-BE49-F238E27FC236}">
                <a16:creationId xmlns:a16="http://schemas.microsoft.com/office/drawing/2014/main" id="{3F71CC43-33C9-4D03-9A09-213296D2B037}"/>
              </a:ext>
            </a:extLst>
          </p:cNvPr>
          <p:cNvSpPr/>
          <p:nvPr/>
        </p:nvSpPr>
        <p:spPr>
          <a:xfrm>
            <a:off x="518388" y="3792184"/>
            <a:ext cx="2893487" cy="323165"/>
          </a:xfrm>
          <a:prstGeom prst="rect">
            <a:avLst/>
          </a:prstGeom>
        </p:spPr>
        <p:txBody>
          <a:bodyPr wrap="square" anchor="ctr">
            <a:spAutoFit/>
          </a:bodyPr>
          <a:lstStyle/>
          <a:p>
            <a:pPr algn="ctr"/>
            <a:r>
              <a:rPr lang="es-MX" sz="1500" b="1">
                <a:solidFill>
                  <a:srgbClr val="00507F"/>
                </a:solidFill>
                <a:latin typeface="Trebuchet MS" panose="020B0603020202020204" pitchFamily="34" charset="0"/>
              </a:rPr>
              <a:t>Noviembre 2024 – Abril  2025</a:t>
            </a:r>
            <a:endParaRPr lang="es-MX" sz="1500">
              <a:solidFill>
                <a:srgbClr val="00507F"/>
              </a:solidFill>
              <a:latin typeface="Trebuchet MS" panose="020B0603020202020204" pitchFamily="34" charset="0"/>
            </a:endParaRPr>
          </a:p>
        </p:txBody>
      </p:sp>
      <p:sp>
        <p:nvSpPr>
          <p:cNvPr id="42" name="Rectángulo 41">
            <a:extLst>
              <a:ext uri="{FF2B5EF4-FFF2-40B4-BE49-F238E27FC236}">
                <a16:creationId xmlns:a16="http://schemas.microsoft.com/office/drawing/2014/main" id="{E1FD4989-78B4-4F25-86C2-D952A4982F8E}"/>
              </a:ext>
            </a:extLst>
          </p:cNvPr>
          <p:cNvSpPr/>
          <p:nvPr/>
        </p:nvSpPr>
        <p:spPr>
          <a:xfrm>
            <a:off x="5678201" y="3420353"/>
            <a:ext cx="1315810" cy="323165"/>
          </a:xfrm>
          <a:prstGeom prst="rect">
            <a:avLst/>
          </a:prstGeom>
        </p:spPr>
        <p:txBody>
          <a:bodyPr wrap="square">
            <a:spAutoFit/>
          </a:bodyPr>
          <a:lstStyle/>
          <a:p>
            <a:pPr algn="ctr"/>
            <a:r>
              <a:rPr lang="es-MX" sz="1500" b="1">
                <a:solidFill>
                  <a:srgbClr val="00507F"/>
                </a:solidFill>
                <a:latin typeface="Trebuchet MS" panose="020B0603020202020204" pitchFamily="34" charset="0"/>
              </a:rPr>
              <a:t>Universo </a:t>
            </a:r>
          </a:p>
        </p:txBody>
      </p:sp>
      <p:sp>
        <p:nvSpPr>
          <p:cNvPr id="43" name="Rectángulo 3">
            <a:extLst>
              <a:ext uri="{FF2B5EF4-FFF2-40B4-BE49-F238E27FC236}">
                <a16:creationId xmlns:a16="http://schemas.microsoft.com/office/drawing/2014/main" id="{209E87AF-9720-4738-9363-F24D9ED85E45}"/>
              </a:ext>
            </a:extLst>
          </p:cNvPr>
          <p:cNvSpPr/>
          <p:nvPr/>
        </p:nvSpPr>
        <p:spPr>
          <a:xfrm>
            <a:off x="9260771" y="3818428"/>
            <a:ext cx="2532076" cy="784830"/>
          </a:xfrm>
          <a:prstGeom prst="rect">
            <a:avLst/>
          </a:prstGeom>
          <a:noFill/>
        </p:spPr>
        <p:txBody>
          <a:bodyPr wrap="square" lIns="91440" tIns="45720" rIns="91440" bIns="45720" anchor="t">
            <a:spAutoFit/>
          </a:bodyPr>
          <a:lstStyle/>
          <a:p>
            <a:pPr algn="ctr"/>
            <a:r>
              <a:rPr lang="es-MX" sz="1500">
                <a:solidFill>
                  <a:srgbClr val="00507F"/>
                </a:solidFill>
                <a:latin typeface="Trebuchet MS" panose="020B0603020202020204" pitchFamily="34" charset="0"/>
                <a:cs typeface="Calibri"/>
              </a:rPr>
              <a:t>La muestra se distribuyó entre turistas nacionales y extranjeros.</a:t>
            </a:r>
          </a:p>
        </p:txBody>
      </p:sp>
      <p:sp>
        <p:nvSpPr>
          <p:cNvPr id="48" name="Rectángulo 47">
            <a:extLst>
              <a:ext uri="{FF2B5EF4-FFF2-40B4-BE49-F238E27FC236}">
                <a16:creationId xmlns:a16="http://schemas.microsoft.com/office/drawing/2014/main" id="{3F9A8FDC-9099-457B-A9F2-3B9FF961C09A}"/>
              </a:ext>
            </a:extLst>
          </p:cNvPr>
          <p:cNvSpPr/>
          <p:nvPr/>
        </p:nvSpPr>
        <p:spPr>
          <a:xfrm>
            <a:off x="363293" y="4034794"/>
            <a:ext cx="3203679" cy="784830"/>
          </a:xfrm>
          <a:prstGeom prst="rect">
            <a:avLst/>
          </a:prstGeom>
        </p:spPr>
        <p:txBody>
          <a:bodyPr wrap="square" lIns="91440" tIns="45720" rIns="91440" bIns="45720" anchor="t">
            <a:spAutoFit/>
          </a:bodyPr>
          <a:lstStyle/>
          <a:p>
            <a:pPr algn="ctr"/>
            <a:r>
              <a:rPr lang="es-MX" altLang="es-MX" sz="1500">
                <a:solidFill>
                  <a:srgbClr val="00507F"/>
                </a:solidFill>
                <a:latin typeface="Trebuchet MS"/>
              </a:rPr>
              <a:t>El levantamiento de la información se realizó del 6 de noviembre de 2024 al 27 de abril del 2025.</a:t>
            </a:r>
            <a:endParaRPr lang="es-MX" sz="1500">
              <a:solidFill>
                <a:srgbClr val="00507F"/>
              </a:solidFill>
              <a:latin typeface="Trebuchet MS"/>
            </a:endParaRPr>
          </a:p>
        </p:txBody>
      </p:sp>
      <p:sp>
        <p:nvSpPr>
          <p:cNvPr id="51" name="Rectángulo 50">
            <a:extLst>
              <a:ext uri="{FF2B5EF4-FFF2-40B4-BE49-F238E27FC236}">
                <a16:creationId xmlns:a16="http://schemas.microsoft.com/office/drawing/2014/main" id="{33D606CE-4810-4096-85BF-635D66CDB32B}"/>
              </a:ext>
            </a:extLst>
          </p:cNvPr>
          <p:cNvSpPr/>
          <p:nvPr/>
        </p:nvSpPr>
        <p:spPr>
          <a:xfrm>
            <a:off x="9875478" y="3420353"/>
            <a:ext cx="1315810" cy="323165"/>
          </a:xfrm>
          <a:prstGeom prst="rect">
            <a:avLst/>
          </a:prstGeom>
        </p:spPr>
        <p:txBody>
          <a:bodyPr wrap="square">
            <a:spAutoFit/>
          </a:bodyPr>
          <a:lstStyle/>
          <a:p>
            <a:pPr algn="ctr"/>
            <a:r>
              <a:rPr lang="es-MX" sz="1500" b="1">
                <a:solidFill>
                  <a:srgbClr val="00507F"/>
                </a:solidFill>
                <a:latin typeface="Trebuchet MS" panose="020B0603020202020204" pitchFamily="34" charset="0"/>
              </a:rPr>
              <a:t>Turistas </a:t>
            </a:r>
          </a:p>
        </p:txBody>
      </p:sp>
      <p:sp>
        <p:nvSpPr>
          <p:cNvPr id="52" name="Rectángulo 51">
            <a:extLst>
              <a:ext uri="{FF2B5EF4-FFF2-40B4-BE49-F238E27FC236}">
                <a16:creationId xmlns:a16="http://schemas.microsoft.com/office/drawing/2014/main" id="{499295C1-3531-49A5-AF60-585153DED9D4}"/>
              </a:ext>
            </a:extLst>
          </p:cNvPr>
          <p:cNvSpPr/>
          <p:nvPr/>
        </p:nvSpPr>
        <p:spPr>
          <a:xfrm>
            <a:off x="1390768" y="3420353"/>
            <a:ext cx="1043876" cy="323165"/>
          </a:xfrm>
          <a:prstGeom prst="rect">
            <a:avLst/>
          </a:prstGeom>
        </p:spPr>
        <p:txBody>
          <a:bodyPr wrap="none">
            <a:spAutoFit/>
          </a:bodyPr>
          <a:lstStyle/>
          <a:p>
            <a:pPr algn="ctr"/>
            <a:r>
              <a:rPr lang="es-MX" sz="1500" b="1">
                <a:solidFill>
                  <a:srgbClr val="00507F"/>
                </a:solidFill>
                <a:latin typeface="Trebuchet MS" panose="020B0603020202020204" pitchFamily="34" charset="0"/>
              </a:rPr>
              <a:t>Medición</a:t>
            </a:r>
            <a:r>
              <a:rPr lang="es-MX" sz="1500">
                <a:solidFill>
                  <a:srgbClr val="00507F"/>
                </a:solidFill>
                <a:latin typeface="Trebuchet MS" panose="020B0603020202020204" pitchFamily="34" charset="0"/>
              </a:rPr>
              <a:t> </a:t>
            </a:r>
          </a:p>
        </p:txBody>
      </p:sp>
      <p:pic>
        <p:nvPicPr>
          <p:cNvPr id="54" name="Imagen 53">
            <a:extLst>
              <a:ext uri="{FF2B5EF4-FFF2-40B4-BE49-F238E27FC236}">
                <a16:creationId xmlns:a16="http://schemas.microsoft.com/office/drawing/2014/main" id="{BA796FC1-1E3E-43C2-91B1-416DCE75ED2D}"/>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81157" y="2086727"/>
            <a:ext cx="1270176" cy="1123906"/>
          </a:xfrm>
          <a:prstGeom prst="rect">
            <a:avLst/>
          </a:prstGeom>
        </p:spPr>
      </p:pic>
      <p:pic>
        <p:nvPicPr>
          <p:cNvPr id="55" name="Imagen 54">
            <a:extLst>
              <a:ext uri="{FF2B5EF4-FFF2-40B4-BE49-F238E27FC236}">
                <a16:creationId xmlns:a16="http://schemas.microsoft.com/office/drawing/2014/main" id="{16E275FE-D21C-4D54-BE5D-5BF67F2D5F4F}"/>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240311" y="2011076"/>
            <a:ext cx="1356545" cy="1200329"/>
          </a:xfrm>
          <a:prstGeom prst="rect">
            <a:avLst/>
          </a:prstGeom>
        </p:spPr>
      </p:pic>
      <p:pic>
        <p:nvPicPr>
          <p:cNvPr id="57" name="Picture 2" descr="mapa y bandera de mexico 1935159 Vector en Vecteezy">
            <a:extLst>
              <a:ext uri="{FF2B5EF4-FFF2-40B4-BE49-F238E27FC236}">
                <a16:creationId xmlns:a16="http://schemas.microsoft.com/office/drawing/2014/main" id="{AC6D48BC-BAB3-4F79-A750-E9D54E9A62C7}"/>
              </a:ext>
            </a:extLst>
          </p:cNvPr>
          <p:cNvPicPr>
            <a:picLocks noChangeAspect="1" noChangeArrowheads="1"/>
          </p:cNvPicPr>
          <p:nvPr/>
        </p:nvPicPr>
        <p:blipFill rotWithShape="1">
          <a:blip r:embed="rId4" cstate="email">
            <a:clrChange>
              <a:clrFrom>
                <a:srgbClr val="FAFAFA"/>
              </a:clrFrom>
              <a:clrTo>
                <a:srgbClr val="FAFAFA">
                  <a:alpha val="0"/>
                </a:srgbClr>
              </a:clrTo>
            </a:clrChange>
            <a:extLst>
              <a:ext uri="{28A0092B-C50C-407E-A947-70E740481C1C}">
                <a14:useLocalDpi xmlns:a14="http://schemas.microsoft.com/office/drawing/2010/main"/>
              </a:ext>
            </a:extLst>
          </a:blip>
          <a:srcRect/>
          <a:stretch/>
        </p:blipFill>
        <p:spPr bwMode="auto">
          <a:xfrm>
            <a:off x="9549512" y="2316900"/>
            <a:ext cx="861417" cy="660381"/>
          </a:xfrm>
          <a:prstGeom prst="rect">
            <a:avLst/>
          </a:prstGeom>
          <a:noFill/>
          <a:extLst>
            <a:ext uri="{909E8E84-426E-40DD-AFC4-6F175D3DCCD1}">
              <a14:hiddenFill xmlns:a14="http://schemas.microsoft.com/office/drawing/2010/main">
                <a:solidFill>
                  <a:srgbClr val="FFFFFF"/>
                </a:solidFill>
              </a14:hiddenFill>
            </a:ext>
          </a:extLst>
        </p:spPr>
      </p:pic>
      <p:pic>
        <p:nvPicPr>
          <p:cNvPr id="58" name="Imagen 57">
            <a:extLst>
              <a:ext uri="{FF2B5EF4-FFF2-40B4-BE49-F238E27FC236}">
                <a16:creationId xmlns:a16="http://schemas.microsoft.com/office/drawing/2014/main" id="{20B1B1E8-F313-4FCF-9525-9B859AD7E4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5804" y="2310126"/>
            <a:ext cx="679742" cy="677107"/>
          </a:xfrm>
          <a:prstGeom prst="rect">
            <a:avLst/>
          </a:prstGeom>
        </p:spPr>
      </p:pic>
      <p:pic>
        <p:nvPicPr>
          <p:cNvPr id="59" name="Gráfico 58">
            <a:extLst>
              <a:ext uri="{FF2B5EF4-FFF2-40B4-BE49-F238E27FC236}">
                <a16:creationId xmlns:a16="http://schemas.microsoft.com/office/drawing/2014/main" id="{46BD17B5-284F-49D6-9779-814626E5AB14}"/>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34233" y="2133026"/>
            <a:ext cx="1356949" cy="1077078"/>
          </a:xfrm>
          <a:prstGeom prst="rect">
            <a:avLst/>
          </a:prstGeom>
        </p:spPr>
      </p:pic>
      <p:sp>
        <p:nvSpPr>
          <p:cNvPr id="26" name="Rectángulo 39">
            <a:extLst>
              <a:ext uri="{FF2B5EF4-FFF2-40B4-BE49-F238E27FC236}">
                <a16:creationId xmlns:a16="http://schemas.microsoft.com/office/drawing/2014/main" id="{86E7CC00-2AE8-4476-B198-1DA47D972D60}"/>
              </a:ext>
            </a:extLst>
          </p:cNvPr>
          <p:cNvSpPr/>
          <p:nvPr/>
        </p:nvSpPr>
        <p:spPr>
          <a:xfrm>
            <a:off x="623422" y="604686"/>
            <a:ext cx="10864749" cy="646331"/>
          </a:xfrm>
          <a:prstGeom prst="rect">
            <a:avLst/>
          </a:prstGeom>
        </p:spPr>
        <p:txBody>
          <a:bodyPr wrap="square" lIns="91440" tIns="45720" rIns="91440" bIns="45720" anchor="t">
            <a:spAutoFit/>
          </a:bodyPr>
          <a:lstStyle/>
          <a:p>
            <a:pPr algn="ctr"/>
            <a:r>
              <a:rPr lang="es-MX" dirty="0">
                <a:solidFill>
                  <a:srgbClr val="00507F"/>
                </a:solidFill>
                <a:latin typeface="Trebuchet MS"/>
                <a:cs typeface="Calibri"/>
              </a:rPr>
              <a:t>Se levantaron </a:t>
            </a:r>
            <a:r>
              <a:rPr lang="es-MX" b="1" dirty="0">
                <a:solidFill>
                  <a:srgbClr val="00507F"/>
                </a:solidFill>
                <a:latin typeface="Trebuchet MS"/>
                <a:cs typeface="Calibri"/>
              </a:rPr>
              <a:t>300 casos </a:t>
            </a:r>
            <a:r>
              <a:rPr lang="es-MX" dirty="0">
                <a:solidFill>
                  <a:srgbClr val="00507F"/>
                </a:solidFill>
                <a:latin typeface="Trebuchet MS"/>
                <a:cs typeface="Calibri"/>
              </a:rPr>
              <a:t>con turistas que abordaron un vuelo directo a Alemania en la sala de última espera del Aeropuerto de Los Cabos.</a:t>
            </a:r>
            <a:endParaRPr lang="es-MX" dirty="0">
              <a:solidFill>
                <a:srgbClr val="00507F"/>
              </a:solidFill>
              <a:latin typeface="Trebuchet MS" panose="020B0603020202020204" pitchFamily="34" charset="0"/>
              <a:cs typeface="Calibri"/>
            </a:endParaRPr>
          </a:p>
        </p:txBody>
      </p:sp>
      <p:sp>
        <p:nvSpPr>
          <p:cNvPr id="25" name="9 CuadroTexto">
            <a:extLst>
              <a:ext uri="{FF2B5EF4-FFF2-40B4-BE49-F238E27FC236}">
                <a16:creationId xmlns:a16="http://schemas.microsoft.com/office/drawing/2014/main" id="{6BFD2E18-BAF3-B427-0995-6D7AE8406D61}"/>
              </a:ext>
            </a:extLst>
          </p:cNvPr>
          <p:cNvSpPr txBox="1"/>
          <p:nvPr/>
        </p:nvSpPr>
        <p:spPr>
          <a:xfrm>
            <a:off x="7668389" y="5991060"/>
            <a:ext cx="4465786" cy="244231"/>
          </a:xfrm>
          <a:prstGeom prst="rect">
            <a:avLst/>
          </a:prstGeom>
          <a:noFill/>
        </p:spPr>
        <p:txBody>
          <a:bodyPr wrap="square" lIns="91440" tIns="45720" rIns="91440" bIns="45720" anchor="t">
            <a:spAutoFit/>
          </a:bodyPr>
          <a:lstStyle/>
          <a:p>
            <a:pPr algn="r" eaLnBrk="0" fontAlgn="base" hangingPunct="0">
              <a:spcBef>
                <a:spcPct val="0"/>
              </a:spcBef>
              <a:spcAft>
                <a:spcPct val="0"/>
              </a:spcAft>
              <a:defRPr/>
            </a:pPr>
            <a:r>
              <a:rPr lang="es-MX" sz="1000">
                <a:solidFill>
                  <a:srgbClr val="000000"/>
                </a:solidFill>
                <a:latin typeface="Trebuchet MS"/>
                <a:cs typeface="Times New Roman"/>
              </a:rPr>
              <a:t>Margen </a:t>
            </a:r>
            <a:r>
              <a:rPr kumimoji="0" lang="es-MX" sz="1000" b="0" i="0" u="none" strike="noStrike" kern="1200" cap="none" spc="0" normalizeH="0" baseline="0" noProof="0">
                <a:ln>
                  <a:noFill/>
                </a:ln>
                <a:solidFill>
                  <a:srgbClr val="000000"/>
                </a:solidFill>
                <a:effectLst/>
                <a:uLnTx/>
                <a:uFillTx/>
                <a:latin typeface="Trebuchet MS"/>
                <a:cs typeface="Times New Roman"/>
              </a:rPr>
              <a:t>de error al 95% de confianza por </a:t>
            </a:r>
            <a:r>
              <a:rPr lang="es-MX" sz="1000">
                <a:solidFill>
                  <a:srgbClr val="000000"/>
                </a:solidFill>
                <a:latin typeface="Trebuchet MS"/>
                <a:cs typeface="Times New Roman"/>
              </a:rPr>
              <a:t>300</a:t>
            </a:r>
            <a:r>
              <a:rPr kumimoji="0" lang="es-MX" sz="1000" b="0" i="0" u="none" strike="noStrike" kern="1200" cap="none" spc="0" normalizeH="0" baseline="0" noProof="0">
                <a:ln>
                  <a:noFill/>
                </a:ln>
                <a:solidFill>
                  <a:srgbClr val="000000"/>
                </a:solidFill>
                <a:effectLst/>
                <a:uLnTx/>
                <a:uFillTx/>
                <a:latin typeface="Trebuchet MS"/>
                <a:cs typeface="Times New Roman"/>
              </a:rPr>
              <a:t> casos +/-</a:t>
            </a:r>
            <a:r>
              <a:rPr lang="es-MX" sz="1000">
                <a:solidFill>
                  <a:srgbClr val="000000"/>
                </a:solidFill>
                <a:latin typeface="Trebuchet MS"/>
                <a:cs typeface="Times New Roman"/>
              </a:rPr>
              <a:t>5.66</a:t>
            </a:r>
            <a:r>
              <a:rPr kumimoji="0" lang="es-MX" sz="1000" b="0" i="0" u="none" strike="noStrike" kern="1200" cap="none" spc="0" normalizeH="0" baseline="0" noProof="0">
                <a:ln>
                  <a:noFill/>
                </a:ln>
                <a:solidFill>
                  <a:srgbClr val="000000"/>
                </a:solidFill>
                <a:effectLst/>
                <a:uLnTx/>
                <a:uFillTx/>
                <a:latin typeface="Trebuchet MS"/>
                <a:cs typeface="Times New Roman"/>
              </a:rPr>
              <a:t>%</a:t>
            </a:r>
            <a:endParaRPr lang="es-MX" sz="1000" b="0" i="0" u="none" strike="noStrike" kern="1200" cap="none" spc="0" normalizeH="0" baseline="0" noProof="0">
              <a:ln>
                <a:noFill/>
              </a:ln>
              <a:solidFill>
                <a:srgbClr val="000000"/>
              </a:solidFill>
              <a:effectLst/>
              <a:uLnTx/>
              <a:uFillTx/>
              <a:latin typeface="Trebuchet MS"/>
              <a:cs typeface="Times New Roman"/>
            </a:endParaRPr>
          </a:p>
        </p:txBody>
      </p:sp>
    </p:spTree>
    <p:extLst>
      <p:ext uri="{BB962C8B-B14F-4D97-AF65-F5344CB8AC3E}">
        <p14:creationId xmlns:p14="http://schemas.microsoft.com/office/powerpoint/2010/main" val="126064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Segunda residencia</a:t>
            </a:r>
          </a:p>
        </p:txBody>
      </p:sp>
      <p:graphicFrame>
        <p:nvGraphicFramePr>
          <p:cNvPr id="23" name="Tabla 22">
            <a:extLst>
              <a:ext uri="{FF2B5EF4-FFF2-40B4-BE49-F238E27FC236}">
                <a16:creationId xmlns:a16="http://schemas.microsoft.com/office/drawing/2014/main" id="{4BC7A29A-ADCD-2045-87F3-D2DFFAB3FF4D}"/>
              </a:ext>
            </a:extLst>
          </p:cNvPr>
          <p:cNvGraphicFramePr>
            <a:graphicFrameLocks noGrp="1"/>
          </p:cNvGraphicFramePr>
          <p:nvPr>
            <p:extLst>
              <p:ext uri="{D42A27DB-BD31-4B8C-83A1-F6EECF244321}">
                <p14:modId xmlns:p14="http://schemas.microsoft.com/office/powerpoint/2010/main" val="1387541074"/>
              </p:ext>
            </p:extLst>
          </p:nvPr>
        </p:nvGraphicFramePr>
        <p:xfrm>
          <a:off x="1316130" y="3093458"/>
          <a:ext cx="1414029" cy="1740618"/>
        </p:xfrm>
        <a:graphic>
          <a:graphicData uri="http://schemas.openxmlformats.org/drawingml/2006/table">
            <a:tbl>
              <a:tblPr>
                <a:tableStyleId>{5C22544A-7EE6-4342-B048-85BDC9FD1C3A}</a:tableStyleId>
              </a:tblPr>
              <a:tblGrid>
                <a:gridCol w="1414029">
                  <a:extLst>
                    <a:ext uri="{9D8B030D-6E8A-4147-A177-3AD203B41FA5}">
                      <a16:colId xmlns:a16="http://schemas.microsoft.com/office/drawing/2014/main" val="372155872"/>
                    </a:ext>
                  </a:extLst>
                </a:gridCol>
              </a:tblGrid>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Sí </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No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No fue invitado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bl>
          </a:graphicData>
        </a:graphic>
      </p:graphicFrame>
      <p:graphicFrame>
        <p:nvGraphicFramePr>
          <p:cNvPr id="28" name="Tabla 27">
            <a:extLst>
              <a:ext uri="{FF2B5EF4-FFF2-40B4-BE49-F238E27FC236}">
                <a16:creationId xmlns:a16="http://schemas.microsoft.com/office/drawing/2014/main" id="{17859E50-FA1C-1A42-9048-1DCE40EC0279}"/>
              </a:ext>
            </a:extLst>
          </p:cNvPr>
          <p:cNvGraphicFramePr>
            <a:graphicFrameLocks noGrp="1"/>
          </p:cNvGraphicFramePr>
          <p:nvPr>
            <p:extLst>
              <p:ext uri="{D42A27DB-BD31-4B8C-83A1-F6EECF244321}">
                <p14:modId xmlns:p14="http://schemas.microsoft.com/office/powerpoint/2010/main" val="1858965895"/>
              </p:ext>
            </p:extLst>
          </p:nvPr>
        </p:nvGraphicFramePr>
        <p:xfrm>
          <a:off x="7636213" y="3017079"/>
          <a:ext cx="339238" cy="1160412"/>
        </p:xfrm>
        <a:graphic>
          <a:graphicData uri="http://schemas.openxmlformats.org/drawingml/2006/table">
            <a:tbl>
              <a:tblPr>
                <a:tableStyleId>{5C22544A-7EE6-4342-B048-85BDC9FD1C3A}</a:tableStyleId>
              </a:tblPr>
              <a:tblGrid>
                <a:gridCol w="339238">
                  <a:extLst>
                    <a:ext uri="{9D8B030D-6E8A-4147-A177-3AD203B41FA5}">
                      <a16:colId xmlns:a16="http://schemas.microsoft.com/office/drawing/2014/main" val="372155872"/>
                    </a:ext>
                  </a:extLst>
                </a:gridCol>
              </a:tblGrid>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Sí </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580206">
                <a:tc>
                  <a:txBody>
                    <a:bodyPr/>
                    <a:lstStyle/>
                    <a:p>
                      <a:pPr marL="0" algn="r" defTabSz="914400" rtl="0" eaLnBrk="1" fontAlgn="ctr" latinLnBrk="0" hangingPunct="1"/>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No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bl>
          </a:graphicData>
        </a:graphic>
      </p:graphicFrame>
      <p:sp>
        <p:nvSpPr>
          <p:cNvPr id="35" name="CuadroTexto 34">
            <a:extLst>
              <a:ext uri="{FF2B5EF4-FFF2-40B4-BE49-F238E27FC236}">
                <a16:creationId xmlns:a16="http://schemas.microsoft.com/office/drawing/2014/main" id="{ABF86595-86E5-E346-9804-D40DD6BC6FDF}"/>
              </a:ext>
            </a:extLst>
          </p:cNvPr>
          <p:cNvSpPr txBox="1"/>
          <p:nvPr/>
        </p:nvSpPr>
        <p:spPr>
          <a:xfrm>
            <a:off x="1921711" y="1998977"/>
            <a:ext cx="2525962" cy="523220"/>
          </a:xfrm>
          <a:prstGeom prst="rect">
            <a:avLst/>
          </a:prstGeom>
          <a:noFill/>
        </p:spPr>
        <p:txBody>
          <a:bodyPr wrap="square" lIns="91440" tIns="45720" rIns="91440" bIns="45720" rtlCol="0" anchor="t">
            <a:spAutoFit/>
          </a:bodyPr>
          <a:lstStyle/>
          <a:p>
            <a:pPr algn="ctr"/>
            <a:r>
              <a:rPr lang="es-MX" sz="1400" dirty="0">
                <a:solidFill>
                  <a:srgbClr val="00507F"/>
                </a:solidFill>
                <a:latin typeface="Trebuchet MS" panose="020B0603020202020204" pitchFamily="34" charset="0"/>
              </a:rPr>
              <a:t>Aceptación de la invitación a la presentación:</a:t>
            </a:r>
          </a:p>
        </p:txBody>
      </p:sp>
      <p:sp>
        <p:nvSpPr>
          <p:cNvPr id="36" name="CuadroTexto 35">
            <a:extLst>
              <a:ext uri="{FF2B5EF4-FFF2-40B4-BE49-F238E27FC236}">
                <a16:creationId xmlns:a16="http://schemas.microsoft.com/office/drawing/2014/main" id="{2EC54920-4BFF-4D47-BAA3-EDD123F511F1}"/>
              </a:ext>
            </a:extLst>
          </p:cNvPr>
          <p:cNvSpPr txBox="1"/>
          <p:nvPr/>
        </p:nvSpPr>
        <p:spPr>
          <a:xfrm>
            <a:off x="7765211" y="1998977"/>
            <a:ext cx="1897927" cy="523220"/>
          </a:xfrm>
          <a:prstGeom prst="rect">
            <a:avLst/>
          </a:prstGeom>
          <a:noFill/>
        </p:spPr>
        <p:txBody>
          <a:bodyPr wrap="square" rtlCol="0">
            <a:spAutoFit/>
          </a:bodyPr>
          <a:lstStyle/>
          <a:p>
            <a:pPr algn="ctr"/>
            <a:r>
              <a:rPr lang="es-MX" sz="1400" dirty="0">
                <a:solidFill>
                  <a:srgbClr val="00507F"/>
                </a:solidFill>
                <a:latin typeface="Trebuchet MS" panose="020B0603020202020204" pitchFamily="34" charset="0"/>
              </a:rPr>
              <a:t>Compra de segunda residencia:</a:t>
            </a:r>
          </a:p>
        </p:txBody>
      </p:sp>
      <p:graphicFrame>
        <p:nvGraphicFramePr>
          <p:cNvPr id="27" name="Gráfico 26">
            <a:extLst>
              <a:ext uri="{FF2B5EF4-FFF2-40B4-BE49-F238E27FC236}">
                <a16:creationId xmlns:a16="http://schemas.microsoft.com/office/drawing/2014/main" id="{72273084-AB39-49F8-B648-C3D729552216}"/>
              </a:ext>
            </a:extLst>
          </p:cNvPr>
          <p:cNvGraphicFramePr/>
          <p:nvPr>
            <p:extLst>
              <p:ext uri="{D42A27DB-BD31-4B8C-83A1-F6EECF244321}">
                <p14:modId xmlns:p14="http://schemas.microsoft.com/office/powerpoint/2010/main" val="341556185"/>
              </p:ext>
            </p:extLst>
          </p:nvPr>
        </p:nvGraphicFramePr>
        <p:xfrm>
          <a:off x="2979387" y="3085461"/>
          <a:ext cx="1414029" cy="17566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Gráfico 28">
            <a:extLst>
              <a:ext uri="{FF2B5EF4-FFF2-40B4-BE49-F238E27FC236}">
                <a16:creationId xmlns:a16="http://schemas.microsoft.com/office/drawing/2014/main" id="{2F8B846C-9F45-4255-AFF4-D7E0F976FF9D}"/>
              </a:ext>
            </a:extLst>
          </p:cNvPr>
          <p:cNvGraphicFramePr/>
          <p:nvPr>
            <p:extLst>
              <p:ext uri="{D42A27DB-BD31-4B8C-83A1-F6EECF244321}">
                <p14:modId xmlns:p14="http://schemas.microsoft.com/office/powerpoint/2010/main" val="1363010933"/>
              </p:ext>
            </p:extLst>
          </p:nvPr>
        </p:nvGraphicFramePr>
        <p:xfrm>
          <a:off x="8224677" y="3017079"/>
          <a:ext cx="1555432" cy="1160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a 13">
            <a:extLst>
              <a:ext uri="{FF2B5EF4-FFF2-40B4-BE49-F238E27FC236}">
                <a16:creationId xmlns:a16="http://schemas.microsoft.com/office/drawing/2014/main" id="{E62CE3AF-FD25-923C-51E6-1227FE5F0A9A}"/>
              </a:ext>
            </a:extLst>
          </p:cNvPr>
          <p:cNvGraphicFramePr>
            <a:graphicFrameLocks noGrp="1"/>
          </p:cNvGraphicFramePr>
          <p:nvPr>
            <p:extLst>
              <p:ext uri="{D42A27DB-BD31-4B8C-83A1-F6EECF244321}">
                <p14:modId xmlns:p14="http://schemas.microsoft.com/office/powerpoint/2010/main" val="1869168928"/>
              </p:ext>
            </p:extLst>
          </p:nvPr>
        </p:nvGraphicFramePr>
        <p:xfrm>
          <a:off x="2394665" y="2663651"/>
          <a:ext cx="1580054" cy="373356"/>
        </p:xfrm>
        <a:graphic>
          <a:graphicData uri="http://schemas.openxmlformats.org/drawingml/2006/table">
            <a:tbl>
              <a:tblPr firstRow="1" bandRow="1"/>
              <a:tblGrid>
                <a:gridCol w="1580054">
                  <a:extLst>
                    <a:ext uri="{9D8B030D-6E8A-4147-A177-3AD203B41FA5}">
                      <a16:colId xmlns:a16="http://schemas.microsoft.com/office/drawing/2014/main" val="1566861337"/>
                    </a:ext>
                  </a:extLst>
                </a:gridCol>
              </a:tblGrid>
              <a:tr h="373356">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pSp>
        <p:nvGrpSpPr>
          <p:cNvPr id="53" name="Grupo 52">
            <a:extLst>
              <a:ext uri="{FF2B5EF4-FFF2-40B4-BE49-F238E27FC236}">
                <a16:creationId xmlns:a16="http://schemas.microsoft.com/office/drawing/2014/main" id="{6C85EF4E-81D9-553F-FCFC-02EE710499F5}"/>
              </a:ext>
            </a:extLst>
          </p:cNvPr>
          <p:cNvGrpSpPr/>
          <p:nvPr/>
        </p:nvGrpSpPr>
        <p:grpSpPr>
          <a:xfrm>
            <a:off x="4225739" y="4401882"/>
            <a:ext cx="621133" cy="276999"/>
            <a:chOff x="11865538" y="5443508"/>
            <a:chExt cx="717595" cy="328688"/>
          </a:xfrm>
        </p:grpSpPr>
        <p:pic>
          <p:nvPicPr>
            <p:cNvPr id="54" name="Picture 36" descr="bosque">
              <a:extLst>
                <a:ext uri="{FF2B5EF4-FFF2-40B4-BE49-F238E27FC236}">
                  <a16:creationId xmlns:a16="http://schemas.microsoft.com/office/drawing/2014/main" id="{09B92903-D0FE-D856-00BD-35E216958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55091D5B-D60A-A125-848E-343D10354792}"/>
                </a:ext>
              </a:extLst>
            </p:cNvPr>
            <p:cNvSpPr txBox="1"/>
            <p:nvPr/>
          </p:nvSpPr>
          <p:spPr>
            <a:xfrm>
              <a:off x="12077181" y="5443508"/>
              <a:ext cx="505952" cy="328688"/>
            </a:xfrm>
            <a:prstGeom prst="rect">
              <a:avLst/>
            </a:prstGeom>
            <a:noFill/>
          </p:spPr>
          <p:txBody>
            <a:bodyPr wrap="none" rtlCol="0">
              <a:spAutoFit/>
            </a:bodyPr>
            <a:lstStyle/>
            <a:p>
              <a:r>
                <a:rPr lang="es-MX" sz="1200">
                  <a:solidFill>
                    <a:srgbClr val="5F5F5F"/>
                  </a:solidFill>
                  <a:latin typeface="Trebuchet MS" panose="020B0603020202020204" pitchFamily="34" charset="0"/>
                </a:rPr>
                <a:t>71%</a:t>
              </a:r>
            </a:p>
          </p:txBody>
        </p:sp>
      </p:grpSp>
      <p:grpSp>
        <p:nvGrpSpPr>
          <p:cNvPr id="56" name="Grupo 55">
            <a:extLst>
              <a:ext uri="{FF2B5EF4-FFF2-40B4-BE49-F238E27FC236}">
                <a16:creationId xmlns:a16="http://schemas.microsoft.com/office/drawing/2014/main" id="{F03A7084-9EA5-9C3C-AFE5-327E87424BE2}"/>
              </a:ext>
            </a:extLst>
          </p:cNvPr>
          <p:cNvGrpSpPr/>
          <p:nvPr/>
        </p:nvGrpSpPr>
        <p:grpSpPr>
          <a:xfrm>
            <a:off x="3404064" y="3238646"/>
            <a:ext cx="560590" cy="276999"/>
            <a:chOff x="11905504" y="5787076"/>
            <a:chExt cx="647652" cy="328687"/>
          </a:xfrm>
        </p:grpSpPr>
        <p:pic>
          <p:nvPicPr>
            <p:cNvPr id="57" name="Picture 44" descr="Lista de tareas">
              <a:extLst>
                <a:ext uri="{FF2B5EF4-FFF2-40B4-BE49-F238E27FC236}">
                  <a16:creationId xmlns:a16="http://schemas.microsoft.com/office/drawing/2014/main" id="{34D3AF10-0A9B-072E-BE54-F59FAF20E4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C6BB1D82-0E62-DA31-BBC9-857B03831CE7}"/>
                </a:ext>
              </a:extLst>
            </p:cNvPr>
            <p:cNvSpPr txBox="1"/>
            <p:nvPr/>
          </p:nvSpPr>
          <p:spPr>
            <a:xfrm>
              <a:off x="12047202" y="5787076"/>
              <a:ext cx="505954"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14%</a:t>
              </a:r>
            </a:p>
          </p:txBody>
        </p:sp>
      </p:grpSp>
      <p:sp>
        <p:nvSpPr>
          <p:cNvPr id="37" name="Rectángulo 36">
            <a:extLst>
              <a:ext uri="{FF2B5EF4-FFF2-40B4-BE49-F238E27FC236}">
                <a16:creationId xmlns:a16="http://schemas.microsoft.com/office/drawing/2014/main" id="{8A2B29CE-10D8-4530-138E-962CC023E579}"/>
              </a:ext>
            </a:extLst>
          </p:cNvPr>
          <p:cNvSpPr/>
          <p:nvPr/>
        </p:nvSpPr>
        <p:spPr>
          <a:xfrm>
            <a:off x="67184" y="5180195"/>
            <a:ext cx="12124816" cy="1107996"/>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P15. </a:t>
            </a:r>
            <a:r>
              <a:rPr lang="es-ES" sz="1100" dirty="0">
                <a:solidFill>
                  <a:srgbClr val="414141"/>
                </a:solidFill>
                <a:latin typeface="Trebuchet MS" panose="020B0603020202020204" pitchFamily="34" charset="0"/>
              </a:rPr>
              <a:t>¿Durante su estancia, ¿Aceptó alguna invitación para conocer algún bien inmueble de tiempo completo en Los Cabos? P16.- ¿Compró alguna propiedad de tiempo completo en este viaje?</a:t>
            </a:r>
            <a:endParaRPr lang="es-MX" sz="1100" dirty="0">
              <a:solidFill>
                <a:srgbClr val="414141"/>
              </a:solidFill>
              <a:latin typeface="Trebuchet MS" panose="020B0603020202020204" pitchFamily="34" charset="0"/>
            </a:endParaRPr>
          </a:p>
        </p:txBody>
      </p:sp>
      <p:sp>
        <p:nvSpPr>
          <p:cNvPr id="49" name="CuadroTexto 48">
            <a:extLst>
              <a:ext uri="{FF2B5EF4-FFF2-40B4-BE49-F238E27FC236}">
                <a16:creationId xmlns:a16="http://schemas.microsoft.com/office/drawing/2014/main" id="{84EDCEF7-7631-8C0C-2E87-FA97AEAAAFFD}"/>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Entre los turistas que fueron invitados y aceptaron la invitación a comprar algún tiempo compartido se encuentran principalmente turistas </a:t>
            </a:r>
            <a:r>
              <a:rPr lang="es-ES" sz="1600" dirty="0">
                <a:solidFill>
                  <a:srgbClr val="000000"/>
                </a:solidFill>
                <a:latin typeface="Trebuchet MS"/>
                <a:cs typeface="Calibri"/>
              </a:rPr>
              <a:t>que realizaron otras actividades. En tanto entre estos turistas destaca que un 31% se interesó en la compra de una segunda residencia en el destino.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pic>
        <p:nvPicPr>
          <p:cNvPr id="6" name="Imagen 5">
            <a:extLst>
              <a:ext uri="{FF2B5EF4-FFF2-40B4-BE49-F238E27FC236}">
                <a16:creationId xmlns:a16="http://schemas.microsoft.com/office/drawing/2014/main" id="{0AFBE839-7AB5-A9BC-ACD1-94C5CADFDF90}"/>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029335" y="3945380"/>
            <a:ext cx="1580651" cy="1168693"/>
          </a:xfrm>
          <a:prstGeom prst="rect">
            <a:avLst/>
          </a:prstGeom>
        </p:spPr>
      </p:pic>
      <p:grpSp>
        <p:nvGrpSpPr>
          <p:cNvPr id="7" name="Grupo 6">
            <a:extLst>
              <a:ext uri="{FF2B5EF4-FFF2-40B4-BE49-F238E27FC236}">
                <a16:creationId xmlns:a16="http://schemas.microsoft.com/office/drawing/2014/main" id="{F1649979-9314-32BE-38E8-8A44258DD7A1}"/>
              </a:ext>
            </a:extLst>
          </p:cNvPr>
          <p:cNvGrpSpPr/>
          <p:nvPr/>
        </p:nvGrpSpPr>
        <p:grpSpPr>
          <a:xfrm>
            <a:off x="9499506" y="5659822"/>
            <a:ext cx="1155871" cy="276999"/>
            <a:chOff x="11865538" y="5459703"/>
            <a:chExt cx="1155871" cy="276999"/>
          </a:xfrm>
        </p:grpSpPr>
        <p:pic>
          <p:nvPicPr>
            <p:cNvPr id="9" name="Picture 36" descr="bosque">
              <a:extLst>
                <a:ext uri="{FF2B5EF4-FFF2-40B4-BE49-F238E27FC236}">
                  <a16:creationId xmlns:a16="http://schemas.microsoft.com/office/drawing/2014/main" id="{8959E8B6-F77B-1CFD-1047-D0D177B733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42C61B64-B152-4A45-56EA-C2EF7BCEFAA4}"/>
                </a:ext>
              </a:extLst>
            </p:cNvPr>
            <p:cNvSpPr txBox="1"/>
            <p:nvPr/>
          </p:nvSpPr>
          <p:spPr>
            <a:xfrm>
              <a:off x="12092950" y="5459703"/>
              <a:ext cx="928459"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Naturaleza</a:t>
              </a:r>
            </a:p>
          </p:txBody>
        </p:sp>
      </p:grpSp>
      <p:sp>
        <p:nvSpPr>
          <p:cNvPr id="11" name="CuadroTexto 10">
            <a:extLst>
              <a:ext uri="{FF2B5EF4-FFF2-40B4-BE49-F238E27FC236}">
                <a16:creationId xmlns:a16="http://schemas.microsoft.com/office/drawing/2014/main" id="{E08D746A-FFBA-299B-58BE-393C3EA1866F}"/>
              </a:ext>
            </a:extLst>
          </p:cNvPr>
          <p:cNvSpPr txBox="1"/>
          <p:nvPr/>
        </p:nvSpPr>
        <p:spPr>
          <a:xfrm>
            <a:off x="7486803" y="5429956"/>
            <a:ext cx="4638013" cy="261610"/>
          </a:xfrm>
          <a:prstGeom prst="rect">
            <a:avLst/>
          </a:prstGeom>
          <a:noFill/>
        </p:spPr>
        <p:txBody>
          <a:bodyPr wrap="square" rtlCol="0">
            <a:spAutoFit/>
          </a:bodyPr>
          <a:lstStyle/>
          <a:p>
            <a:pPr algn="r"/>
            <a:r>
              <a:rPr lang="es-MX" sz="1100">
                <a:solidFill>
                  <a:schemeClr val="bg2">
                    <a:lumMod val="50000"/>
                  </a:schemeClr>
                </a:solidFill>
                <a:latin typeface="Trebuchet MS" panose="020B0603020202020204" pitchFamily="34" charset="0"/>
              </a:rPr>
              <a:t>Se eliminó esta pregunta para otros origines desde febrero 2024.</a:t>
            </a:r>
          </a:p>
        </p:txBody>
      </p:sp>
      <p:grpSp>
        <p:nvGrpSpPr>
          <p:cNvPr id="12" name="Grupo 11">
            <a:extLst>
              <a:ext uri="{FF2B5EF4-FFF2-40B4-BE49-F238E27FC236}">
                <a16:creationId xmlns:a16="http://schemas.microsoft.com/office/drawing/2014/main" id="{7ABD6A64-5BD6-CB79-65FE-3E0217A4485D}"/>
              </a:ext>
            </a:extLst>
          </p:cNvPr>
          <p:cNvGrpSpPr/>
          <p:nvPr/>
        </p:nvGrpSpPr>
        <p:grpSpPr>
          <a:xfrm>
            <a:off x="10604576" y="5663755"/>
            <a:ext cx="1531560" cy="276999"/>
            <a:chOff x="11905504" y="5819466"/>
            <a:chExt cx="1531560" cy="276999"/>
          </a:xfrm>
        </p:grpSpPr>
        <p:pic>
          <p:nvPicPr>
            <p:cNvPr id="16" name="Picture 44" descr="Lista de tareas">
              <a:extLst>
                <a:ext uri="{FF2B5EF4-FFF2-40B4-BE49-F238E27FC236}">
                  <a16:creationId xmlns:a16="http://schemas.microsoft.com/office/drawing/2014/main" id="{A0DF161C-8FCD-7380-F33E-493F92E7C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7" name="CuadroTexto 16">
              <a:extLst>
                <a:ext uri="{FF2B5EF4-FFF2-40B4-BE49-F238E27FC236}">
                  <a16:creationId xmlns:a16="http://schemas.microsoft.com/office/drawing/2014/main" id="{9558A15B-6E3D-2AF6-008A-6924B4F1FDD9}"/>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sp>
        <p:nvSpPr>
          <p:cNvPr id="3" name="Cerrar llave 2">
            <a:extLst>
              <a:ext uri="{FF2B5EF4-FFF2-40B4-BE49-F238E27FC236}">
                <a16:creationId xmlns:a16="http://schemas.microsoft.com/office/drawing/2014/main" id="{7C28A058-1D44-5F16-35E2-D8A110BF704E}"/>
              </a:ext>
            </a:extLst>
          </p:cNvPr>
          <p:cNvSpPr/>
          <p:nvPr/>
        </p:nvSpPr>
        <p:spPr>
          <a:xfrm>
            <a:off x="4365540" y="3142352"/>
            <a:ext cx="164265" cy="540213"/>
          </a:xfrm>
          <a:prstGeom prst="rightBrac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cxnSp>
        <p:nvCxnSpPr>
          <p:cNvPr id="4" name="Conector recto de flecha 3">
            <a:extLst>
              <a:ext uri="{FF2B5EF4-FFF2-40B4-BE49-F238E27FC236}">
                <a16:creationId xmlns:a16="http://schemas.microsoft.com/office/drawing/2014/main" id="{345E6BD4-9604-7684-8D56-03479CE0FEAC}"/>
              </a:ext>
            </a:extLst>
          </p:cNvPr>
          <p:cNvCxnSpPr/>
          <p:nvPr/>
        </p:nvCxnSpPr>
        <p:spPr>
          <a:xfrm>
            <a:off x="4966892" y="3374455"/>
            <a:ext cx="1836000" cy="0"/>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Tabla 4">
            <a:extLst>
              <a:ext uri="{FF2B5EF4-FFF2-40B4-BE49-F238E27FC236}">
                <a16:creationId xmlns:a16="http://schemas.microsoft.com/office/drawing/2014/main" id="{FB4A0BBB-C38D-4DD1-206F-4FB127F83289}"/>
              </a:ext>
            </a:extLst>
          </p:cNvPr>
          <p:cNvGraphicFramePr>
            <a:graphicFrameLocks noGrp="1"/>
          </p:cNvGraphicFramePr>
          <p:nvPr>
            <p:extLst>
              <p:ext uri="{D42A27DB-BD31-4B8C-83A1-F6EECF244321}">
                <p14:modId xmlns:p14="http://schemas.microsoft.com/office/powerpoint/2010/main" val="2019737231"/>
              </p:ext>
            </p:extLst>
          </p:nvPr>
        </p:nvGraphicFramePr>
        <p:xfrm>
          <a:off x="7924147" y="2528966"/>
          <a:ext cx="1580054" cy="373356"/>
        </p:xfrm>
        <a:graphic>
          <a:graphicData uri="http://schemas.openxmlformats.org/drawingml/2006/table">
            <a:tbl>
              <a:tblPr firstRow="1" bandRow="1"/>
              <a:tblGrid>
                <a:gridCol w="1580054">
                  <a:extLst>
                    <a:ext uri="{9D8B030D-6E8A-4147-A177-3AD203B41FA5}">
                      <a16:colId xmlns:a16="http://schemas.microsoft.com/office/drawing/2014/main" val="1566861337"/>
                    </a:ext>
                  </a:extLst>
                </a:gridCol>
              </a:tblGrid>
              <a:tr h="373356">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 name="CuadroTexto 1">
            <a:extLst>
              <a:ext uri="{FF2B5EF4-FFF2-40B4-BE49-F238E27FC236}">
                <a16:creationId xmlns:a16="http://schemas.microsoft.com/office/drawing/2014/main" id="{D68E6144-990A-7C1E-E5B3-739A8BAFF32A}"/>
              </a:ext>
            </a:extLst>
          </p:cNvPr>
          <p:cNvSpPr txBox="1"/>
          <p:nvPr/>
        </p:nvSpPr>
        <p:spPr>
          <a:xfrm>
            <a:off x="8115094" y="4197807"/>
            <a:ext cx="418712" cy="261610"/>
          </a:xfrm>
          <a:prstGeom prst="rect">
            <a:avLst/>
          </a:prstGeom>
          <a:noFill/>
        </p:spPr>
        <p:txBody>
          <a:bodyPr wrap="square">
            <a:spAutoFit/>
          </a:bodyPr>
          <a:lstStyle/>
          <a:p>
            <a:pPr marL="0" algn="ctr" defTabSz="914400" rtl="0" eaLnBrk="1" fontAlgn="ctr" latinLnBrk="0" hangingPunct="1"/>
            <a:r>
              <a:rPr lang="es-MX" sz="1050" b="1" dirty="0">
                <a:solidFill>
                  <a:schemeClr val="bg1">
                    <a:lumMod val="65000"/>
                  </a:schemeClr>
                </a:solidFill>
                <a:latin typeface="Trebuchet MS" panose="020B0703020202090204" pitchFamily="34" charset="0"/>
              </a:rPr>
              <a:t>16*</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sp>
        <p:nvSpPr>
          <p:cNvPr id="8" name="CuadroTexto 7">
            <a:extLst>
              <a:ext uri="{FF2B5EF4-FFF2-40B4-BE49-F238E27FC236}">
                <a16:creationId xmlns:a16="http://schemas.microsoft.com/office/drawing/2014/main" id="{702FAF7C-7287-4202-C5CE-EAC0345D5DEB}"/>
              </a:ext>
            </a:extLst>
          </p:cNvPr>
          <p:cNvSpPr txBox="1"/>
          <p:nvPr/>
        </p:nvSpPr>
        <p:spPr>
          <a:xfrm>
            <a:off x="7704742" y="4201654"/>
            <a:ext cx="571112" cy="253916"/>
          </a:xfrm>
          <a:prstGeom prst="rect">
            <a:avLst/>
          </a:prstGeom>
          <a:noFill/>
        </p:spPr>
        <p:txBody>
          <a:bodyPr wrap="square">
            <a:spAutoFit/>
          </a:bodyPr>
          <a:lstStyle/>
          <a:p>
            <a:pPr marL="0" algn="r" defTabSz="914400" rtl="0" eaLnBrk="1" fontAlgn="ctr" latinLnBrk="0" hangingPunct="1"/>
            <a:r>
              <a:rPr lang="es-MX" sz="1050" b="1" dirty="0">
                <a:solidFill>
                  <a:schemeClr val="bg1">
                    <a:lumMod val="65000"/>
                  </a:schemeClr>
                </a:solidFill>
                <a:latin typeface="Trebuchet MS" panose="020B0703020202090204" pitchFamily="34" charset="0"/>
              </a:rPr>
              <a:t>Base:</a:t>
            </a:r>
            <a:endParaRPr lang="es-MX" sz="1050" b="1" i="0" u="none" strike="noStrike" kern="1200" dirty="0">
              <a:solidFill>
                <a:schemeClr val="bg1">
                  <a:lumMod val="65000"/>
                </a:schemeClr>
              </a:solidFill>
              <a:effectLst/>
              <a:latin typeface="Trebuchet MS" panose="020B0703020202090204" pitchFamily="34" charset="0"/>
              <a:ea typeface="+mn-ea"/>
              <a:cs typeface="+mn-cs"/>
            </a:endParaRPr>
          </a:p>
        </p:txBody>
      </p:sp>
      <p:sp>
        <p:nvSpPr>
          <p:cNvPr id="15" name="48 Rectángulo">
            <a:extLst>
              <a:ext uri="{FF2B5EF4-FFF2-40B4-BE49-F238E27FC236}">
                <a16:creationId xmlns:a16="http://schemas.microsoft.com/office/drawing/2014/main" id="{CD006350-7AF4-99F9-9A95-B4C1490793E3}"/>
              </a:ext>
            </a:extLst>
          </p:cNvPr>
          <p:cNvSpPr/>
          <p:nvPr/>
        </p:nvSpPr>
        <p:spPr>
          <a:xfrm>
            <a:off x="7704742" y="4571341"/>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Tree>
    <p:extLst>
      <p:ext uri="{BB962C8B-B14F-4D97-AF65-F5344CB8AC3E}">
        <p14:creationId xmlns:p14="http://schemas.microsoft.com/office/powerpoint/2010/main" val="1219632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198FF89-3C20-4AC5-A39D-F664043E1B3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5" y="0"/>
            <a:ext cx="12189969" cy="6857999"/>
          </a:xfrm>
          <a:prstGeom prst="rect">
            <a:avLst/>
          </a:prstGeom>
        </p:spPr>
      </p:pic>
      <p:pic>
        <p:nvPicPr>
          <p:cNvPr id="8" name="Imagen 7" descr="Imagen que contiene Logotipo&#10;&#10;Descripción generada automáticamente">
            <a:extLst>
              <a:ext uri="{FF2B5EF4-FFF2-40B4-BE49-F238E27FC236}">
                <a16:creationId xmlns:a16="http://schemas.microsoft.com/office/drawing/2014/main" id="{B5B8686D-2DDF-4FB8-97B6-D6DF05253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10" name="Google Shape;104;p17">
            <a:extLst>
              <a:ext uri="{FF2B5EF4-FFF2-40B4-BE49-F238E27FC236}">
                <a16:creationId xmlns:a16="http://schemas.microsoft.com/office/drawing/2014/main" id="{28655505-8D96-4D2D-A35B-4CDB6BF34340}"/>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HÁBITOS DE VIAJE - OTROS</a:t>
            </a:r>
            <a:endParaRPr lang="en-US" sz="2800" b="1" i="0" u="none" strike="noStrike" cap="none" spc="100">
              <a:solidFill>
                <a:srgbClr val="FAA21A"/>
              </a:solidFill>
              <a:latin typeface="Trebuchet MS" panose="020B0603020202020204" pitchFamily="34" charset="0"/>
              <a:sym typeface="Arial"/>
            </a:endParaRPr>
          </a:p>
        </p:txBody>
      </p:sp>
      <p:pic>
        <p:nvPicPr>
          <p:cNvPr id="7" name="Imagen 6" descr="Logotipo&#10;&#10;Descripción generada automáticamente">
            <a:extLst>
              <a:ext uri="{FF2B5EF4-FFF2-40B4-BE49-F238E27FC236}">
                <a16:creationId xmlns:a16="http://schemas.microsoft.com/office/drawing/2014/main" id="{2015963E-44F7-472B-A387-374C6BBF70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95FE5A89-79EE-ADF6-6778-7E1015F1A958}"/>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310037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84B851CE-9FCD-6C13-95AF-697B469F406F}"/>
              </a:ext>
            </a:extLst>
          </p:cNvPr>
          <p:cNvGraphicFramePr/>
          <p:nvPr>
            <p:extLst>
              <p:ext uri="{D42A27DB-BD31-4B8C-83A1-F6EECF244321}">
                <p14:modId xmlns:p14="http://schemas.microsoft.com/office/powerpoint/2010/main" val="896482393"/>
              </p:ext>
            </p:extLst>
          </p:nvPr>
        </p:nvGraphicFramePr>
        <p:xfrm>
          <a:off x="9161606" y="2256915"/>
          <a:ext cx="1114419" cy="287983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31">
            <a:extLst>
              <a:ext uri="{FF2B5EF4-FFF2-40B4-BE49-F238E27FC236}">
                <a16:creationId xmlns:a16="http://schemas.microsoft.com/office/drawing/2014/main" id="{B6ABA90A-F55C-1BB4-7927-AEE03B77D07F}"/>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Acompañantes</a:t>
            </a:r>
          </a:p>
        </p:txBody>
      </p:sp>
      <p:sp>
        <p:nvSpPr>
          <p:cNvPr id="6" name="CuadroTexto 5">
            <a:extLst>
              <a:ext uri="{FF2B5EF4-FFF2-40B4-BE49-F238E27FC236}">
                <a16:creationId xmlns:a16="http://schemas.microsoft.com/office/drawing/2014/main" id="{BD8BD809-26DE-A081-B5F0-C65CB08A851E}"/>
              </a:ext>
            </a:extLst>
          </p:cNvPr>
          <p:cNvSpPr txBox="1"/>
          <p:nvPr/>
        </p:nvSpPr>
        <p:spPr>
          <a:xfrm>
            <a:off x="7656063" y="1326530"/>
            <a:ext cx="18155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Acompañantes:</a:t>
            </a:r>
          </a:p>
        </p:txBody>
      </p:sp>
      <p:graphicFrame>
        <p:nvGraphicFramePr>
          <p:cNvPr id="7" name="Tabla 6">
            <a:extLst>
              <a:ext uri="{FF2B5EF4-FFF2-40B4-BE49-F238E27FC236}">
                <a16:creationId xmlns:a16="http://schemas.microsoft.com/office/drawing/2014/main" id="{E00E7F39-45DD-003A-49AC-231D5348338B}"/>
              </a:ext>
            </a:extLst>
          </p:cNvPr>
          <p:cNvGraphicFramePr>
            <a:graphicFrameLocks noGrp="1"/>
          </p:cNvGraphicFramePr>
          <p:nvPr>
            <p:extLst>
              <p:ext uri="{D42A27DB-BD31-4B8C-83A1-F6EECF244321}">
                <p14:modId xmlns:p14="http://schemas.microsoft.com/office/powerpoint/2010/main" val="3285459898"/>
              </p:ext>
            </p:extLst>
          </p:nvPr>
        </p:nvGraphicFramePr>
        <p:xfrm>
          <a:off x="5041900" y="2269940"/>
          <a:ext cx="1768417" cy="2834250"/>
        </p:xfrm>
        <a:graphic>
          <a:graphicData uri="http://schemas.openxmlformats.org/drawingml/2006/table">
            <a:tbl>
              <a:tblPr>
                <a:tableStyleId>{5C22544A-7EE6-4342-B048-85BDC9FD1C3A}</a:tableStyleId>
              </a:tblPr>
              <a:tblGrid>
                <a:gridCol w="1768417">
                  <a:extLst>
                    <a:ext uri="{9D8B030D-6E8A-4147-A177-3AD203B41FA5}">
                      <a16:colId xmlns:a16="http://schemas.microsoft.com/office/drawing/2014/main" val="372155872"/>
                    </a:ext>
                  </a:extLst>
                </a:gridCol>
              </a:tblGrid>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Pareja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Amigos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Solo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Familiares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722980"/>
                  </a:ext>
                </a:extLst>
              </a:tr>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Compañeros de trabajo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7989423"/>
                  </a:ext>
                </a:extLst>
              </a:tr>
              <a:tr h="47237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595959"/>
                          </a:solidFill>
                          <a:effectLst/>
                          <a:latin typeface="Trebuchet MS" panose="020B0603020202020204" pitchFamily="34" charset="0"/>
                        </a:rPr>
                        <a:t>Grupo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452589"/>
                  </a:ext>
                </a:extLst>
              </a:tr>
            </a:tbl>
          </a:graphicData>
        </a:graphic>
      </p:graphicFrame>
      <p:graphicFrame>
        <p:nvGraphicFramePr>
          <p:cNvPr id="8" name="Gráfico 7">
            <a:extLst>
              <a:ext uri="{FF2B5EF4-FFF2-40B4-BE49-F238E27FC236}">
                <a16:creationId xmlns:a16="http://schemas.microsoft.com/office/drawing/2014/main" id="{8825CFD0-FA0C-31F5-4A30-AB63715F710B}"/>
              </a:ext>
            </a:extLst>
          </p:cNvPr>
          <p:cNvGraphicFramePr/>
          <p:nvPr>
            <p:extLst>
              <p:ext uri="{D42A27DB-BD31-4B8C-83A1-F6EECF244321}">
                <p14:modId xmlns:p14="http://schemas.microsoft.com/office/powerpoint/2010/main" val="3368952955"/>
              </p:ext>
            </p:extLst>
          </p:nvPr>
        </p:nvGraphicFramePr>
        <p:xfrm>
          <a:off x="6928302" y="2269940"/>
          <a:ext cx="1541327" cy="2879832"/>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677B2C11-CB97-8BE8-73E9-C1CB85331C21}"/>
              </a:ext>
            </a:extLst>
          </p:cNvPr>
          <p:cNvSpPr txBox="1"/>
          <p:nvPr/>
        </p:nvSpPr>
        <p:spPr>
          <a:xfrm>
            <a:off x="9120344" y="4998594"/>
            <a:ext cx="803988"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a:ln>
                  <a:noFill/>
                </a:ln>
                <a:solidFill>
                  <a:srgbClr val="000000">
                    <a:lumMod val="75000"/>
                    <a:lumOff val="25000"/>
                  </a:srgbClr>
                </a:solidFill>
                <a:effectLst/>
                <a:uLnTx/>
                <a:uFillTx/>
                <a:latin typeface="Trebuchet MS" panose="020B0603020202020204" pitchFamily="34" charset="0"/>
                <a:ea typeface="+mn-ea"/>
                <a:cs typeface="+mn-cs"/>
              </a:rPr>
              <a:t>1.12</a:t>
            </a:r>
            <a:endParaRPr kumimoji="0" lang="es-MX" sz="1050" b="0" i="1" u="none" strike="noStrike" kern="1200" cap="none" spc="0" normalizeH="0" baseline="0" noProof="0">
              <a:ln>
                <a:noFill/>
              </a:ln>
              <a:solidFill>
                <a:srgbClr val="000000">
                  <a:lumMod val="75000"/>
                  <a:lumOff val="25000"/>
                </a:srgbClr>
              </a:solidFill>
              <a:effectLst/>
              <a:highlight>
                <a:srgbClr val="FFFF00"/>
              </a:highlight>
              <a:uLnTx/>
              <a:uFillTx/>
              <a:latin typeface="Trebuchet MS" panose="020B0603020202020204" pitchFamily="34" charset="0"/>
              <a:ea typeface="+mn-ea"/>
              <a:cs typeface="+mn-cs"/>
            </a:endParaRPr>
          </a:p>
        </p:txBody>
      </p:sp>
      <p:sp>
        <p:nvSpPr>
          <p:cNvPr id="10" name="CuadroTexto 9">
            <a:extLst>
              <a:ext uri="{FF2B5EF4-FFF2-40B4-BE49-F238E27FC236}">
                <a16:creationId xmlns:a16="http://schemas.microsoft.com/office/drawing/2014/main" id="{03E55FA3-7FEF-F6EB-F2E9-F90C3F63DA93}"/>
              </a:ext>
            </a:extLst>
          </p:cNvPr>
          <p:cNvSpPr txBox="1"/>
          <p:nvPr/>
        </p:nvSpPr>
        <p:spPr>
          <a:xfrm>
            <a:off x="1539720" y="2048787"/>
            <a:ext cx="294687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00507F"/>
                </a:solidFill>
                <a:effectLst/>
                <a:uLnTx/>
                <a:uFillTx/>
                <a:latin typeface="Trebuchet MS" panose="020B0603020202020204" pitchFamily="34" charset="0"/>
                <a:ea typeface="+mn-ea"/>
                <a:cs typeface="+mn-cs"/>
              </a:rPr>
              <a:t>Promedio de</a:t>
            </a:r>
            <a:r>
              <a:rPr lang="es-MX" sz="1600" dirty="0">
                <a:solidFill>
                  <a:srgbClr val="00507F"/>
                </a:solidFill>
                <a:latin typeface="Trebuchet MS" panose="020B0603020202020204" pitchFamily="34" charset="0"/>
              </a:rPr>
              <a:t> acompañantes</a:t>
            </a:r>
            <a:r>
              <a:rPr kumimoji="0" lang="es-MX" sz="1600" b="0" i="0" u="none" strike="noStrike" kern="1200" cap="none" spc="0" normalizeH="0" baseline="0" noProof="0" dirty="0">
                <a:ln>
                  <a:noFill/>
                </a:ln>
                <a:solidFill>
                  <a:srgbClr val="00507F"/>
                </a:solidFill>
                <a:effectLst/>
                <a:uLnTx/>
                <a:uFillTx/>
                <a:latin typeface="Trebuchet MS" panose="020B0603020202020204" pitchFamily="34" charset="0"/>
                <a:ea typeface="+mn-ea"/>
                <a:cs typeface="+mn-cs"/>
              </a:rPr>
              <a:t>:</a:t>
            </a:r>
          </a:p>
        </p:txBody>
      </p:sp>
      <p:graphicFrame>
        <p:nvGraphicFramePr>
          <p:cNvPr id="11" name="Gráfico 10">
            <a:extLst>
              <a:ext uri="{FF2B5EF4-FFF2-40B4-BE49-F238E27FC236}">
                <a16:creationId xmlns:a16="http://schemas.microsoft.com/office/drawing/2014/main" id="{63BAC319-27EE-BA3C-5985-D89BDD3F25A2}"/>
              </a:ext>
            </a:extLst>
          </p:cNvPr>
          <p:cNvGraphicFramePr/>
          <p:nvPr>
            <p:extLst>
              <p:ext uri="{D42A27DB-BD31-4B8C-83A1-F6EECF244321}">
                <p14:modId xmlns:p14="http://schemas.microsoft.com/office/powerpoint/2010/main" val="357986439"/>
              </p:ext>
            </p:extLst>
          </p:nvPr>
        </p:nvGraphicFramePr>
        <p:xfrm>
          <a:off x="1405629" y="2371774"/>
          <a:ext cx="3106458" cy="1988420"/>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Conector recto de flecha 11">
            <a:extLst>
              <a:ext uri="{FF2B5EF4-FFF2-40B4-BE49-F238E27FC236}">
                <a16:creationId xmlns:a16="http://schemas.microsoft.com/office/drawing/2014/main" id="{E6290FAB-2E9D-33B7-AC6C-AD7BE1DD9C98}"/>
              </a:ext>
            </a:extLst>
          </p:cNvPr>
          <p:cNvCxnSpPr>
            <a:cxnSpLocks/>
          </p:cNvCxnSpPr>
          <p:nvPr/>
        </p:nvCxnSpPr>
        <p:spPr>
          <a:xfrm>
            <a:off x="5021321" y="3523226"/>
            <a:ext cx="669550" cy="0"/>
          </a:xfrm>
          <a:prstGeom prst="straightConnector1">
            <a:avLst/>
          </a:prstGeom>
          <a:ln>
            <a:solidFill>
              <a:srgbClr val="E9813E"/>
            </a:solidFill>
            <a:tailEnd type="triangle"/>
          </a:ln>
        </p:spPr>
        <p:style>
          <a:lnRef idx="1">
            <a:schemeClr val="accent2"/>
          </a:lnRef>
          <a:fillRef idx="0">
            <a:schemeClr val="accent2"/>
          </a:fillRef>
          <a:effectRef idx="0">
            <a:schemeClr val="accent2"/>
          </a:effectRef>
          <a:fontRef idx="minor">
            <a:schemeClr val="tx1"/>
          </a:fontRef>
        </p:style>
      </p:cxnSp>
      <p:sp>
        <p:nvSpPr>
          <p:cNvPr id="13" name="CuadroTexto 12">
            <a:extLst>
              <a:ext uri="{FF2B5EF4-FFF2-40B4-BE49-F238E27FC236}">
                <a16:creationId xmlns:a16="http://schemas.microsoft.com/office/drawing/2014/main" id="{50D6E53C-6BE7-2F58-DAD5-D634385BF00F}"/>
              </a:ext>
            </a:extLst>
          </p:cNvPr>
          <p:cNvSpPr txBox="1"/>
          <p:nvPr/>
        </p:nvSpPr>
        <p:spPr>
          <a:xfrm>
            <a:off x="5875754" y="5032884"/>
            <a:ext cx="1909329" cy="25391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a:ln>
                  <a:noFill/>
                </a:ln>
                <a:solidFill>
                  <a:srgbClr val="000000">
                    <a:lumMod val="75000"/>
                    <a:lumOff val="25000"/>
                  </a:srgbClr>
                </a:solidFill>
                <a:effectLst/>
                <a:uLnTx/>
                <a:uFillTx/>
                <a:latin typeface="Trebuchet MS" panose="020B0603020202020204" pitchFamily="34" charset="0"/>
                <a:ea typeface="+mn-ea"/>
                <a:cs typeface="+mn-cs"/>
              </a:rPr>
              <a:t>Multiplicidad:            1.07</a:t>
            </a:r>
            <a:endParaRPr kumimoji="0" lang="es-MX" sz="1050" b="0" i="1" u="none" strike="noStrike" kern="1200" cap="none" spc="0" normalizeH="0" baseline="0" noProof="0">
              <a:ln>
                <a:noFill/>
              </a:ln>
              <a:solidFill>
                <a:srgbClr val="000000">
                  <a:lumMod val="75000"/>
                  <a:lumOff val="25000"/>
                </a:srgbClr>
              </a:solidFill>
              <a:effectLst/>
              <a:highlight>
                <a:srgbClr val="FFFF00"/>
              </a:highlight>
              <a:uLnTx/>
              <a:uFillTx/>
              <a:latin typeface="Trebuchet MS" panose="020B0603020202020204" pitchFamily="34" charset="0"/>
              <a:ea typeface="+mn-ea"/>
              <a:cs typeface="+mn-cs"/>
            </a:endParaRPr>
          </a:p>
        </p:txBody>
      </p:sp>
      <p:graphicFrame>
        <p:nvGraphicFramePr>
          <p:cNvPr id="14" name="Tabla 13">
            <a:extLst>
              <a:ext uri="{FF2B5EF4-FFF2-40B4-BE49-F238E27FC236}">
                <a16:creationId xmlns:a16="http://schemas.microsoft.com/office/drawing/2014/main" id="{EBCAA6D4-925C-99EC-02FA-EE355B4D59B7}"/>
              </a:ext>
            </a:extLst>
          </p:cNvPr>
          <p:cNvGraphicFramePr>
            <a:graphicFrameLocks noGrp="1"/>
          </p:cNvGraphicFramePr>
          <p:nvPr>
            <p:extLst>
              <p:ext uri="{D42A27DB-BD31-4B8C-83A1-F6EECF244321}">
                <p14:modId xmlns:p14="http://schemas.microsoft.com/office/powerpoint/2010/main" val="3952838334"/>
              </p:ext>
            </p:extLst>
          </p:nvPr>
        </p:nvGraphicFramePr>
        <p:xfrm>
          <a:off x="1475406" y="4271560"/>
          <a:ext cx="1320605" cy="524979"/>
        </p:xfrm>
        <a:graphic>
          <a:graphicData uri="http://schemas.openxmlformats.org/drawingml/2006/table">
            <a:tbl>
              <a:tblPr firstRow="1" bandRow="1"/>
              <a:tblGrid>
                <a:gridCol w="1320605">
                  <a:extLst>
                    <a:ext uri="{9D8B030D-6E8A-4147-A177-3AD203B41FA5}">
                      <a16:colId xmlns:a16="http://schemas.microsoft.com/office/drawing/2014/main" val="1566861337"/>
                    </a:ext>
                  </a:extLst>
                </a:gridCol>
              </a:tblGrid>
              <a:tr h="524979">
                <a:tc>
                  <a:txBody>
                    <a:bodyPr/>
                    <a:lstStyle/>
                    <a:p>
                      <a:pPr algn="ctr" rtl="0" fontAlgn="ctr"/>
                      <a:r>
                        <a:rPr lang="es-MX" sz="105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5" name="Tabla 14">
            <a:extLst>
              <a:ext uri="{FF2B5EF4-FFF2-40B4-BE49-F238E27FC236}">
                <a16:creationId xmlns:a16="http://schemas.microsoft.com/office/drawing/2014/main" id="{18BF2887-B3EB-ACC5-2897-CFA26C738024}"/>
              </a:ext>
            </a:extLst>
          </p:cNvPr>
          <p:cNvGraphicFramePr>
            <a:graphicFrameLocks noGrp="1"/>
          </p:cNvGraphicFramePr>
          <p:nvPr>
            <p:extLst>
              <p:ext uri="{D42A27DB-BD31-4B8C-83A1-F6EECF244321}">
                <p14:modId xmlns:p14="http://schemas.microsoft.com/office/powerpoint/2010/main" val="1977610616"/>
              </p:ext>
            </p:extLst>
          </p:nvPr>
        </p:nvGraphicFramePr>
        <p:xfrm>
          <a:off x="3089978" y="4437475"/>
          <a:ext cx="1260663" cy="524979"/>
        </p:xfrm>
        <a:graphic>
          <a:graphicData uri="http://schemas.openxmlformats.org/drawingml/2006/table">
            <a:tbl>
              <a:tblPr firstRow="1" bandRow="1"/>
              <a:tblGrid>
                <a:gridCol w="1260663">
                  <a:extLst>
                    <a:ext uri="{9D8B030D-6E8A-4147-A177-3AD203B41FA5}">
                      <a16:colId xmlns:a16="http://schemas.microsoft.com/office/drawing/2014/main" val="1036894873"/>
                    </a:ext>
                  </a:extLst>
                </a:gridCol>
              </a:tblGrid>
              <a:tr h="524979">
                <a:tc>
                  <a:txBody>
                    <a:bodyPr/>
                    <a:lstStyle/>
                    <a:p>
                      <a:pPr algn="ctr" rtl="0" fontAlgn="ctr"/>
                      <a:r>
                        <a:rPr lang="es-MX" sz="1050" b="0" i="0" u="none" strike="noStrike">
                          <a:solidFill>
                            <a:srgbClr val="FFC000"/>
                          </a:solidFill>
                          <a:effectLst/>
                          <a:latin typeface="Trebuchet MS" panose="020B0603020202020204" pitchFamily="34" charset="0"/>
                        </a:rPr>
                        <a:t>(B) Otros orígenes</a:t>
                      </a:r>
                    </a:p>
                  </a:txBody>
                  <a:tcPr marL="9525" marR="9525" marT="9525" marB="0">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16" name="Tabla 15">
            <a:extLst>
              <a:ext uri="{FF2B5EF4-FFF2-40B4-BE49-F238E27FC236}">
                <a16:creationId xmlns:a16="http://schemas.microsoft.com/office/drawing/2014/main" id="{FF23576D-854F-D79D-C686-10303F421540}"/>
              </a:ext>
            </a:extLst>
          </p:cNvPr>
          <p:cNvGraphicFramePr>
            <a:graphicFrameLocks noGrp="1"/>
          </p:cNvGraphicFramePr>
          <p:nvPr>
            <p:extLst>
              <p:ext uri="{D42A27DB-BD31-4B8C-83A1-F6EECF244321}">
                <p14:modId xmlns:p14="http://schemas.microsoft.com/office/powerpoint/2010/main" val="664941380"/>
              </p:ext>
            </p:extLst>
          </p:nvPr>
        </p:nvGraphicFramePr>
        <p:xfrm>
          <a:off x="7061027" y="1849501"/>
          <a:ext cx="1453757" cy="524979"/>
        </p:xfrm>
        <a:graphic>
          <a:graphicData uri="http://schemas.openxmlformats.org/drawingml/2006/table">
            <a:tbl>
              <a:tblPr firstRow="1" bandRow="1"/>
              <a:tblGrid>
                <a:gridCol w="1453757">
                  <a:extLst>
                    <a:ext uri="{9D8B030D-6E8A-4147-A177-3AD203B41FA5}">
                      <a16:colId xmlns:a16="http://schemas.microsoft.com/office/drawing/2014/main" val="1566861337"/>
                    </a:ext>
                  </a:extLst>
                </a:gridCol>
              </a:tblGrid>
              <a:tr h="524979">
                <a:tc>
                  <a:txBody>
                    <a:bodyPr/>
                    <a:lstStyle/>
                    <a:p>
                      <a:pPr algn="ctr" rtl="0" fontAlgn="ctr"/>
                      <a:r>
                        <a:rPr lang="es-MX" sz="105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7" name="Tabla 16">
            <a:extLst>
              <a:ext uri="{FF2B5EF4-FFF2-40B4-BE49-F238E27FC236}">
                <a16:creationId xmlns:a16="http://schemas.microsoft.com/office/drawing/2014/main" id="{B6A389DC-8FD2-8069-3BAB-6D2DB0BAEABA}"/>
              </a:ext>
            </a:extLst>
          </p:cNvPr>
          <p:cNvGraphicFramePr>
            <a:graphicFrameLocks noGrp="1"/>
          </p:cNvGraphicFramePr>
          <p:nvPr>
            <p:extLst>
              <p:ext uri="{D42A27DB-BD31-4B8C-83A1-F6EECF244321}">
                <p14:modId xmlns:p14="http://schemas.microsoft.com/office/powerpoint/2010/main" val="710301958"/>
              </p:ext>
            </p:extLst>
          </p:nvPr>
        </p:nvGraphicFramePr>
        <p:xfrm>
          <a:off x="9120345" y="1845963"/>
          <a:ext cx="1364303" cy="524979"/>
        </p:xfrm>
        <a:graphic>
          <a:graphicData uri="http://schemas.openxmlformats.org/drawingml/2006/table">
            <a:tbl>
              <a:tblPr firstRow="1" bandRow="1"/>
              <a:tblGrid>
                <a:gridCol w="1364303">
                  <a:extLst>
                    <a:ext uri="{9D8B030D-6E8A-4147-A177-3AD203B41FA5}">
                      <a16:colId xmlns:a16="http://schemas.microsoft.com/office/drawing/2014/main" val="1036894873"/>
                    </a:ext>
                  </a:extLst>
                </a:gridCol>
              </a:tblGrid>
              <a:tr h="524979">
                <a:tc>
                  <a:txBody>
                    <a:bodyPr/>
                    <a:lstStyle/>
                    <a:p>
                      <a:pPr algn="ctr" rtl="0" fontAlgn="ctr"/>
                      <a:r>
                        <a:rPr lang="es-MX" sz="1050" b="0" i="0" u="none" strike="noStrike">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1" name="Rectángulo: esquinas redondeadas 32">
            <a:extLst>
              <a:ext uri="{FF2B5EF4-FFF2-40B4-BE49-F238E27FC236}">
                <a16:creationId xmlns:a16="http://schemas.microsoft.com/office/drawing/2014/main" id="{0E4584D2-E77C-8A85-AC40-F76D5131B7A4}"/>
              </a:ext>
            </a:extLst>
          </p:cNvPr>
          <p:cNvSpPr/>
          <p:nvPr/>
        </p:nvSpPr>
        <p:spPr>
          <a:xfrm rot="5400000">
            <a:off x="1182154" y="3279960"/>
            <a:ext cx="1988420" cy="1044738"/>
          </a:xfrm>
          <a:prstGeom prst="roundRect">
            <a:avLst>
              <a:gd name="adj" fmla="val 832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ángulo: esquinas redondeadas 32">
            <a:extLst>
              <a:ext uri="{FF2B5EF4-FFF2-40B4-BE49-F238E27FC236}">
                <a16:creationId xmlns:a16="http://schemas.microsoft.com/office/drawing/2014/main" id="{1A15207D-DF41-1661-C398-39028A755471}"/>
              </a:ext>
            </a:extLst>
          </p:cNvPr>
          <p:cNvSpPr/>
          <p:nvPr/>
        </p:nvSpPr>
        <p:spPr>
          <a:xfrm rot="5400000">
            <a:off x="6118749" y="2937567"/>
            <a:ext cx="3389095" cy="1467020"/>
          </a:xfrm>
          <a:prstGeom prst="roundRect">
            <a:avLst>
              <a:gd name="adj" fmla="val 7918"/>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207BDAF5-3637-D525-CCD5-44EC1EC7B72E}"/>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24" name="CuadroTexto 23">
            <a:extLst>
              <a:ext uri="{FF2B5EF4-FFF2-40B4-BE49-F238E27FC236}">
                <a16:creationId xmlns:a16="http://schemas.microsoft.com/office/drawing/2014/main" id="{67DCCBC8-1FBC-44F0-96EC-77D510E1EF90}"/>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otras nacionalidades destacan significativamente por viajar con un mayor número promedio de acompañantes; principalmente familiares y pareja; mientras que los turistas que abordaron un vuelo a Alemania destacan principalmente por viajar solos o con amigos, siendo que en esta segunda opción destacan principalmente aquellos que realizaron actividades de naturaleza. </a:t>
            </a:r>
          </a:p>
        </p:txBody>
      </p:sp>
      <p:sp>
        <p:nvSpPr>
          <p:cNvPr id="25" name="Rectángulo 24">
            <a:extLst>
              <a:ext uri="{FF2B5EF4-FFF2-40B4-BE49-F238E27FC236}">
                <a16:creationId xmlns:a16="http://schemas.microsoft.com/office/drawing/2014/main" id="{0A32646E-EB3E-C1DD-956F-F337EDD04280}"/>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Times New Roman" panose="02020603050405020304" pitchFamily="18" charset="0"/>
                <a:cs typeface="+mn-cs"/>
              </a:rPr>
              <a:t>P</a:t>
            </a:r>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27.¿Con quién viaja? </a:t>
            </a:r>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Times New Roman" panose="02020603050405020304" pitchFamily="18" charset="0"/>
                <a:cs typeface="+mn-cs"/>
              </a:rPr>
              <a:t>P</a:t>
            </a:r>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28. Incluyéndose usted, ¿cuántas personas están viajando? </a:t>
            </a:r>
            <a:endParaRPr kumimoji="0" lang="es-MX"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endParaRPr>
          </a:p>
        </p:txBody>
      </p:sp>
      <p:sp>
        <p:nvSpPr>
          <p:cNvPr id="26" name="CuadroTexto 25">
            <a:extLst>
              <a:ext uri="{FF2B5EF4-FFF2-40B4-BE49-F238E27FC236}">
                <a16:creationId xmlns:a16="http://schemas.microsoft.com/office/drawing/2014/main" id="{831AF3BB-6EAF-AB72-7577-81E228F491D1}"/>
              </a:ext>
            </a:extLst>
          </p:cNvPr>
          <p:cNvSpPr txBox="1"/>
          <p:nvPr/>
        </p:nvSpPr>
        <p:spPr>
          <a:xfrm>
            <a:off x="9849773" y="3831767"/>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28" name="CuadroTexto 27">
            <a:extLst>
              <a:ext uri="{FF2B5EF4-FFF2-40B4-BE49-F238E27FC236}">
                <a16:creationId xmlns:a16="http://schemas.microsoft.com/office/drawing/2014/main" id="{ED1BA430-661C-AFA4-5C65-11ED897DEC06}"/>
              </a:ext>
            </a:extLst>
          </p:cNvPr>
          <p:cNvSpPr txBox="1"/>
          <p:nvPr/>
        </p:nvSpPr>
        <p:spPr>
          <a:xfrm>
            <a:off x="7785083" y="2868153"/>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31" name="CuadroTexto 30">
            <a:extLst>
              <a:ext uri="{FF2B5EF4-FFF2-40B4-BE49-F238E27FC236}">
                <a16:creationId xmlns:a16="http://schemas.microsoft.com/office/drawing/2014/main" id="{4456BB53-8DA1-19AA-7E64-4113CAA101FB}"/>
              </a:ext>
            </a:extLst>
          </p:cNvPr>
          <p:cNvSpPr txBox="1"/>
          <p:nvPr/>
        </p:nvSpPr>
        <p:spPr>
          <a:xfrm>
            <a:off x="7785083" y="3348761"/>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33" name="CuadroTexto 32">
            <a:extLst>
              <a:ext uri="{FF2B5EF4-FFF2-40B4-BE49-F238E27FC236}">
                <a16:creationId xmlns:a16="http://schemas.microsoft.com/office/drawing/2014/main" id="{03886D03-F175-5220-4657-19EBE98EEB87}"/>
              </a:ext>
            </a:extLst>
          </p:cNvPr>
          <p:cNvSpPr txBox="1"/>
          <p:nvPr/>
        </p:nvSpPr>
        <p:spPr>
          <a:xfrm>
            <a:off x="10218228" y="2370942"/>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8" name="CuadroTexto 17">
            <a:extLst>
              <a:ext uri="{FF2B5EF4-FFF2-40B4-BE49-F238E27FC236}">
                <a16:creationId xmlns:a16="http://schemas.microsoft.com/office/drawing/2014/main" id="{A19B2FEE-9D4A-5F71-54A9-E3BA1DD9FCA9}"/>
              </a:ext>
            </a:extLst>
          </p:cNvPr>
          <p:cNvSpPr txBox="1"/>
          <p:nvPr/>
        </p:nvSpPr>
        <p:spPr>
          <a:xfrm>
            <a:off x="3805339" y="2881215"/>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grpSp>
        <p:nvGrpSpPr>
          <p:cNvPr id="19" name="Grupo 18">
            <a:extLst>
              <a:ext uri="{FF2B5EF4-FFF2-40B4-BE49-F238E27FC236}">
                <a16:creationId xmlns:a16="http://schemas.microsoft.com/office/drawing/2014/main" id="{86839867-78E6-7CAD-A9CB-5ECDEABE2CFB}"/>
              </a:ext>
            </a:extLst>
          </p:cNvPr>
          <p:cNvGrpSpPr/>
          <p:nvPr/>
        </p:nvGrpSpPr>
        <p:grpSpPr>
          <a:xfrm>
            <a:off x="8014349" y="2850437"/>
            <a:ext cx="621133" cy="276999"/>
            <a:chOff x="11865538" y="5443508"/>
            <a:chExt cx="717595" cy="328688"/>
          </a:xfrm>
        </p:grpSpPr>
        <p:pic>
          <p:nvPicPr>
            <p:cNvPr id="20" name="Picture 36" descr="bosque">
              <a:extLst>
                <a:ext uri="{FF2B5EF4-FFF2-40B4-BE49-F238E27FC236}">
                  <a16:creationId xmlns:a16="http://schemas.microsoft.com/office/drawing/2014/main" id="{568F8591-3DC2-340C-88DD-4B7705CCA2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7" name="CuadroTexto 26">
              <a:extLst>
                <a:ext uri="{FF2B5EF4-FFF2-40B4-BE49-F238E27FC236}">
                  <a16:creationId xmlns:a16="http://schemas.microsoft.com/office/drawing/2014/main" id="{1B701450-FBB0-D927-1F33-EA70A3F86FF4}"/>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27%</a:t>
              </a:r>
            </a:p>
          </p:txBody>
        </p:sp>
      </p:grpSp>
      <p:grpSp>
        <p:nvGrpSpPr>
          <p:cNvPr id="29" name="Grupo 28">
            <a:extLst>
              <a:ext uri="{FF2B5EF4-FFF2-40B4-BE49-F238E27FC236}">
                <a16:creationId xmlns:a16="http://schemas.microsoft.com/office/drawing/2014/main" id="{986800A8-FE01-32BE-D193-EC65321E1BA3}"/>
              </a:ext>
            </a:extLst>
          </p:cNvPr>
          <p:cNvGrpSpPr/>
          <p:nvPr/>
        </p:nvGrpSpPr>
        <p:grpSpPr>
          <a:xfrm>
            <a:off x="10903770" y="5659822"/>
            <a:ext cx="1155871" cy="276999"/>
            <a:chOff x="11865538" y="5459703"/>
            <a:chExt cx="1155871" cy="276999"/>
          </a:xfrm>
        </p:grpSpPr>
        <p:pic>
          <p:nvPicPr>
            <p:cNvPr id="30" name="Picture 36" descr="bosque">
              <a:extLst>
                <a:ext uri="{FF2B5EF4-FFF2-40B4-BE49-F238E27FC236}">
                  <a16:creationId xmlns:a16="http://schemas.microsoft.com/office/drawing/2014/main" id="{2474188A-0D49-45E2-9B9F-7924649621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1913C60A-5F42-5BAC-FF5F-9CA8CAA30A81}"/>
                </a:ext>
              </a:extLst>
            </p:cNvPr>
            <p:cNvSpPr txBox="1"/>
            <p:nvPr/>
          </p:nvSpPr>
          <p:spPr>
            <a:xfrm>
              <a:off x="12092950" y="5459703"/>
              <a:ext cx="928459"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4166374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Destinos visitados</a:t>
            </a:r>
          </a:p>
        </p:txBody>
      </p:sp>
      <p:sp>
        <p:nvSpPr>
          <p:cNvPr id="16" name="CuadroTexto 15">
            <a:extLst>
              <a:ext uri="{FF2B5EF4-FFF2-40B4-BE49-F238E27FC236}">
                <a16:creationId xmlns:a16="http://schemas.microsoft.com/office/drawing/2014/main" id="{81731DD6-B2B7-4D73-8DA5-AC9434F40A7E}"/>
              </a:ext>
            </a:extLst>
          </p:cNvPr>
          <p:cNvSpPr txBox="1"/>
          <p:nvPr/>
        </p:nvSpPr>
        <p:spPr>
          <a:xfrm>
            <a:off x="3835085" y="5191151"/>
            <a:ext cx="1620811" cy="253916"/>
          </a:xfrm>
          <a:prstGeom prst="rect">
            <a:avLst/>
          </a:prstGeom>
          <a:noFill/>
        </p:spPr>
        <p:txBody>
          <a:bodyPr wrap="square" rtlCol="0">
            <a:spAutoFit/>
          </a:bodyPr>
          <a:lstStyle/>
          <a:p>
            <a:pPr algn="r"/>
            <a:r>
              <a:rPr lang="es-MX" sz="1050" i="1">
                <a:solidFill>
                  <a:schemeClr val="tx1">
                    <a:lumMod val="75000"/>
                    <a:lumOff val="25000"/>
                  </a:schemeClr>
                </a:solidFill>
                <a:latin typeface="Trebuchet MS" panose="020B0603020202020204" pitchFamily="34" charset="0"/>
              </a:rPr>
              <a:t>Multiplicidad:    1.92</a:t>
            </a:r>
          </a:p>
        </p:txBody>
      </p:sp>
      <p:graphicFrame>
        <p:nvGraphicFramePr>
          <p:cNvPr id="23" name="Tabla 22">
            <a:extLst>
              <a:ext uri="{FF2B5EF4-FFF2-40B4-BE49-F238E27FC236}">
                <a16:creationId xmlns:a16="http://schemas.microsoft.com/office/drawing/2014/main" id="{A40A751F-C767-49E6-B08D-7DCE4A9A0AB9}"/>
              </a:ext>
            </a:extLst>
          </p:cNvPr>
          <p:cNvGraphicFramePr>
            <a:graphicFrameLocks noGrp="1"/>
          </p:cNvGraphicFramePr>
          <p:nvPr>
            <p:extLst>
              <p:ext uri="{D42A27DB-BD31-4B8C-83A1-F6EECF244321}">
                <p14:modId xmlns:p14="http://schemas.microsoft.com/office/powerpoint/2010/main" val="3283708470"/>
              </p:ext>
            </p:extLst>
          </p:nvPr>
        </p:nvGraphicFramePr>
        <p:xfrm>
          <a:off x="1490479" y="1859087"/>
          <a:ext cx="3466910" cy="3395772"/>
        </p:xfrm>
        <a:graphic>
          <a:graphicData uri="http://schemas.openxmlformats.org/drawingml/2006/table">
            <a:tbl>
              <a:tblPr>
                <a:tableStyleId>{5C22544A-7EE6-4342-B048-85BDC9FD1C3A}</a:tableStyleId>
              </a:tblPr>
              <a:tblGrid>
                <a:gridCol w="3466910">
                  <a:extLst>
                    <a:ext uri="{9D8B030D-6E8A-4147-A177-3AD203B41FA5}">
                      <a16:colId xmlns:a16="http://schemas.microsoft.com/office/drawing/2014/main" val="372155872"/>
                    </a:ext>
                  </a:extLst>
                </a:gridCol>
              </a:tblGrid>
              <a:tr h="282981">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La Paz</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282981">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Todos Santos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Loreto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Cabo </a:t>
                      </a:r>
                      <a:r>
                        <a:rPr lang="es-MX" sz="1200" b="0" i="0" u="none" strike="noStrike" kern="1200" err="1">
                          <a:solidFill>
                            <a:srgbClr val="595959"/>
                          </a:solidFill>
                          <a:effectLst/>
                          <a:latin typeface="Trebuchet MS" panose="020B0603020202020204" pitchFamily="34" charset="0"/>
                          <a:ea typeface="+mn-ea"/>
                          <a:cs typeface="+mn-cs"/>
                        </a:rPr>
                        <a:t>Pulmo</a:t>
                      </a:r>
                      <a:endParaRPr lang="es-MX" sz="1200" b="0" i="0" u="none" strike="noStrike" kern="1200">
                        <a:solidFill>
                          <a:srgbClr val="595959"/>
                        </a:solidFill>
                        <a:effectLst/>
                        <a:latin typeface="Trebuchet MS" panose="020B0603020202020204"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9722980"/>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La Ventana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9326732"/>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dirty="0">
                          <a:solidFill>
                            <a:srgbClr val="595959"/>
                          </a:solidFill>
                          <a:effectLst/>
                          <a:latin typeface="Trebuchet MS" panose="020B0603020202020204" pitchFamily="34" charset="0"/>
                          <a:ea typeface="+mn-ea"/>
                          <a:cs typeface="+mn-cs"/>
                        </a:rPr>
                        <a:t>Otros pueblos pequeños (El Triunfo, San Antonio)</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999921"/>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Baja California (Norte)</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0457876"/>
                  </a:ext>
                </a:extLst>
              </a:tr>
              <a:tr h="282981">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La ruta Tijuana-Los Cabos (parcial o completa).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8400023"/>
                  </a:ext>
                </a:extLst>
              </a:tr>
              <a:tr h="282981">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Oaxaca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9087409"/>
                  </a:ext>
                </a:extLst>
              </a:tr>
              <a:tr h="282981">
                <a:tc>
                  <a:txBody>
                    <a:bodyPr/>
                    <a:lstStyle/>
                    <a:p>
                      <a:pPr algn="r" fontAlgn="b"/>
                      <a:r>
                        <a:rPr lang="es-MX" sz="1200" b="0" i="0" u="none" strike="noStrike" kern="1200">
                          <a:solidFill>
                            <a:srgbClr val="595959"/>
                          </a:solidFill>
                          <a:effectLst/>
                          <a:latin typeface="Trebuchet MS" panose="020B0603020202020204" pitchFamily="34" charset="0"/>
                          <a:ea typeface="+mn-ea"/>
                          <a:cs typeface="+mn-cs"/>
                        </a:rPr>
                        <a:t>CDMX</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827033"/>
                  </a:ext>
                </a:extLst>
              </a:tr>
              <a:tr h="282981">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kern="1200">
                          <a:solidFill>
                            <a:srgbClr val="595959"/>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480552"/>
                  </a:ext>
                </a:extLst>
              </a:tr>
              <a:tr h="282981">
                <a:tc>
                  <a:txBody>
                    <a:bodyPr/>
                    <a:lstStyle/>
                    <a:p>
                      <a:pPr algn="r" fontAlgn="b"/>
                      <a:r>
                        <a:rPr lang="es-MX" sz="1200" b="0" i="0" u="none" strike="noStrike" kern="1200" dirty="0">
                          <a:solidFill>
                            <a:srgbClr val="595959"/>
                          </a:solidFill>
                          <a:effectLst/>
                          <a:latin typeface="Trebuchet MS" panose="020B0603020202020204" pitchFamily="34" charset="0"/>
                          <a:ea typeface="+mn-ea"/>
                          <a:cs typeface="+mn-cs"/>
                        </a:rPr>
                        <a:t>Ninguno</a:t>
                      </a:r>
                    </a:p>
                  </a:txBody>
                  <a:tcPr marL="7620" marR="7620" marT="7620"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0396498"/>
                  </a:ext>
                </a:extLst>
              </a:tr>
            </a:tbl>
          </a:graphicData>
        </a:graphic>
      </p:graphicFrame>
      <p:graphicFrame>
        <p:nvGraphicFramePr>
          <p:cNvPr id="29" name="Gráfico 28">
            <a:extLst>
              <a:ext uri="{FF2B5EF4-FFF2-40B4-BE49-F238E27FC236}">
                <a16:creationId xmlns:a16="http://schemas.microsoft.com/office/drawing/2014/main" id="{E224E414-8026-4168-A2FB-DC01C5EE8DAC}"/>
              </a:ext>
            </a:extLst>
          </p:cNvPr>
          <p:cNvGraphicFramePr/>
          <p:nvPr>
            <p:extLst>
              <p:ext uri="{D42A27DB-BD31-4B8C-83A1-F6EECF244321}">
                <p14:modId xmlns:p14="http://schemas.microsoft.com/office/powerpoint/2010/main" val="4045351736"/>
              </p:ext>
            </p:extLst>
          </p:nvPr>
        </p:nvGraphicFramePr>
        <p:xfrm>
          <a:off x="5082250" y="1859088"/>
          <a:ext cx="1418740" cy="33957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Gráfico 29">
            <a:extLst>
              <a:ext uri="{FF2B5EF4-FFF2-40B4-BE49-F238E27FC236}">
                <a16:creationId xmlns:a16="http://schemas.microsoft.com/office/drawing/2014/main" id="{07B3759E-E8F1-4884-BD8C-8EFA0B881801}"/>
              </a:ext>
            </a:extLst>
          </p:cNvPr>
          <p:cNvGraphicFramePr/>
          <p:nvPr>
            <p:extLst>
              <p:ext uri="{D42A27DB-BD31-4B8C-83A1-F6EECF244321}">
                <p14:modId xmlns:p14="http://schemas.microsoft.com/office/powerpoint/2010/main" val="445741162"/>
              </p:ext>
            </p:extLst>
          </p:nvPr>
        </p:nvGraphicFramePr>
        <p:xfrm>
          <a:off x="7806517" y="1853032"/>
          <a:ext cx="1418740" cy="3395770"/>
        </p:xfrm>
        <a:graphic>
          <a:graphicData uri="http://schemas.openxmlformats.org/drawingml/2006/chart">
            <c:chart xmlns:c="http://schemas.openxmlformats.org/drawingml/2006/chart" xmlns:r="http://schemas.openxmlformats.org/officeDocument/2006/relationships" r:id="rId4"/>
          </a:graphicData>
        </a:graphic>
      </p:graphicFrame>
      <p:sp>
        <p:nvSpPr>
          <p:cNvPr id="19" name="CuadroTexto 18">
            <a:extLst>
              <a:ext uri="{FF2B5EF4-FFF2-40B4-BE49-F238E27FC236}">
                <a16:creationId xmlns:a16="http://schemas.microsoft.com/office/drawing/2014/main" id="{4A34513B-49E7-21C0-96B1-A6AC1E20A287}"/>
              </a:ext>
            </a:extLst>
          </p:cNvPr>
          <p:cNvSpPr txBox="1"/>
          <p:nvPr/>
        </p:nvSpPr>
        <p:spPr>
          <a:xfrm>
            <a:off x="7715111" y="5185095"/>
            <a:ext cx="517836" cy="253916"/>
          </a:xfrm>
          <a:prstGeom prst="rect">
            <a:avLst/>
          </a:prstGeom>
          <a:noFill/>
        </p:spPr>
        <p:txBody>
          <a:bodyPr wrap="square" rtlCol="0">
            <a:spAutoFit/>
          </a:bodyPr>
          <a:lstStyle/>
          <a:p>
            <a:pPr algn="ctr"/>
            <a:r>
              <a:rPr lang="es-MX" sz="1050" i="1">
                <a:solidFill>
                  <a:schemeClr val="tx1">
                    <a:lumMod val="75000"/>
                    <a:lumOff val="25000"/>
                  </a:schemeClr>
                </a:solidFill>
                <a:latin typeface="Trebuchet MS" panose="020B0603020202020204" pitchFamily="34" charset="0"/>
              </a:rPr>
              <a:t>1.17</a:t>
            </a:r>
          </a:p>
        </p:txBody>
      </p:sp>
      <p:sp>
        <p:nvSpPr>
          <p:cNvPr id="4" name="CuadroTexto 3">
            <a:extLst>
              <a:ext uri="{FF2B5EF4-FFF2-40B4-BE49-F238E27FC236}">
                <a16:creationId xmlns:a16="http://schemas.microsoft.com/office/drawing/2014/main" id="{F73487FD-0CE5-B454-A73A-5A78C24B3163}"/>
              </a:ext>
            </a:extLst>
          </p:cNvPr>
          <p:cNvSpPr txBox="1"/>
          <p:nvPr/>
        </p:nvSpPr>
        <p:spPr>
          <a:xfrm>
            <a:off x="5542708" y="3304696"/>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7" name="CuadroTexto 6">
            <a:extLst>
              <a:ext uri="{FF2B5EF4-FFF2-40B4-BE49-F238E27FC236}">
                <a16:creationId xmlns:a16="http://schemas.microsoft.com/office/drawing/2014/main" id="{9D0142F7-BBB4-C5BD-85A0-E9A483661460}"/>
              </a:ext>
            </a:extLst>
          </p:cNvPr>
          <p:cNvSpPr txBox="1"/>
          <p:nvPr/>
        </p:nvSpPr>
        <p:spPr>
          <a:xfrm>
            <a:off x="8933561" y="5002581"/>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graphicFrame>
        <p:nvGraphicFramePr>
          <p:cNvPr id="26" name="Tabla 25">
            <a:extLst>
              <a:ext uri="{FF2B5EF4-FFF2-40B4-BE49-F238E27FC236}">
                <a16:creationId xmlns:a16="http://schemas.microsoft.com/office/drawing/2014/main" id="{30CBC7FC-2B6D-20DF-4F56-7A6AF6B735B4}"/>
              </a:ext>
            </a:extLst>
          </p:cNvPr>
          <p:cNvGraphicFramePr>
            <a:graphicFrameLocks noGrp="1"/>
          </p:cNvGraphicFramePr>
          <p:nvPr>
            <p:extLst>
              <p:ext uri="{D42A27DB-BD31-4B8C-83A1-F6EECF244321}">
                <p14:modId xmlns:p14="http://schemas.microsoft.com/office/powerpoint/2010/main" val="3099621946"/>
              </p:ext>
            </p:extLst>
          </p:nvPr>
        </p:nvGraphicFramePr>
        <p:xfrm>
          <a:off x="4904219" y="1429523"/>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8" name="Tabla 27">
            <a:extLst>
              <a:ext uri="{FF2B5EF4-FFF2-40B4-BE49-F238E27FC236}">
                <a16:creationId xmlns:a16="http://schemas.microsoft.com/office/drawing/2014/main" id="{89095709-481E-1474-1798-5468BD05EF29}"/>
              </a:ext>
            </a:extLst>
          </p:cNvPr>
          <p:cNvGraphicFramePr>
            <a:graphicFrameLocks noGrp="1"/>
          </p:cNvGraphicFramePr>
          <p:nvPr>
            <p:extLst>
              <p:ext uri="{D42A27DB-BD31-4B8C-83A1-F6EECF244321}">
                <p14:modId xmlns:p14="http://schemas.microsoft.com/office/powerpoint/2010/main" val="2269565759"/>
              </p:ext>
            </p:extLst>
          </p:nvPr>
        </p:nvGraphicFramePr>
        <p:xfrm>
          <a:off x="6984936" y="1511277"/>
          <a:ext cx="1810935" cy="434752"/>
        </p:xfrm>
        <a:graphic>
          <a:graphicData uri="http://schemas.openxmlformats.org/drawingml/2006/table">
            <a:tbl>
              <a:tblPr firstRow="1" bandRow="1"/>
              <a:tblGrid>
                <a:gridCol w="1810935">
                  <a:extLst>
                    <a:ext uri="{9D8B030D-6E8A-4147-A177-3AD203B41FA5}">
                      <a16:colId xmlns:a16="http://schemas.microsoft.com/office/drawing/2014/main" val="1036894873"/>
                    </a:ext>
                  </a:extLst>
                </a:gridCol>
              </a:tblGrid>
              <a:tr h="434752">
                <a:tc>
                  <a:txBody>
                    <a:bodyPr/>
                    <a:lstStyle/>
                    <a:p>
                      <a:pPr algn="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35" name="CuadroTexto 34">
            <a:extLst>
              <a:ext uri="{FF2B5EF4-FFF2-40B4-BE49-F238E27FC236}">
                <a16:creationId xmlns:a16="http://schemas.microsoft.com/office/drawing/2014/main" id="{A6F50077-30B9-3E44-363B-30C1C30C626D}"/>
              </a:ext>
            </a:extLst>
          </p:cNvPr>
          <p:cNvSpPr txBox="1"/>
          <p:nvPr/>
        </p:nvSpPr>
        <p:spPr>
          <a:xfrm>
            <a:off x="5595346" y="3013233"/>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36" name="CuadroTexto 35">
            <a:extLst>
              <a:ext uri="{FF2B5EF4-FFF2-40B4-BE49-F238E27FC236}">
                <a16:creationId xmlns:a16="http://schemas.microsoft.com/office/drawing/2014/main" id="{0D385F70-422E-3051-5978-3ED45BE8DA88}"/>
              </a:ext>
            </a:extLst>
          </p:cNvPr>
          <p:cNvSpPr txBox="1"/>
          <p:nvPr/>
        </p:nvSpPr>
        <p:spPr>
          <a:xfrm>
            <a:off x="5930109" y="1889079"/>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37" name="CuadroTexto 36">
            <a:extLst>
              <a:ext uri="{FF2B5EF4-FFF2-40B4-BE49-F238E27FC236}">
                <a16:creationId xmlns:a16="http://schemas.microsoft.com/office/drawing/2014/main" id="{722059E3-4C17-F4CD-46CA-7B97549DEED3}"/>
              </a:ext>
            </a:extLst>
          </p:cNvPr>
          <p:cNvSpPr txBox="1"/>
          <p:nvPr/>
        </p:nvSpPr>
        <p:spPr>
          <a:xfrm>
            <a:off x="5896961" y="2165291"/>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38" name="CuadroTexto 37">
            <a:extLst>
              <a:ext uri="{FF2B5EF4-FFF2-40B4-BE49-F238E27FC236}">
                <a16:creationId xmlns:a16="http://schemas.microsoft.com/office/drawing/2014/main" id="{9F1CC356-6D50-5132-76FE-E53FFC6245BD}"/>
              </a:ext>
            </a:extLst>
          </p:cNvPr>
          <p:cNvSpPr txBox="1"/>
          <p:nvPr/>
        </p:nvSpPr>
        <p:spPr>
          <a:xfrm>
            <a:off x="5591371" y="2434077"/>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40" name="CuadroTexto 39">
            <a:extLst>
              <a:ext uri="{FF2B5EF4-FFF2-40B4-BE49-F238E27FC236}">
                <a16:creationId xmlns:a16="http://schemas.microsoft.com/office/drawing/2014/main" id="{6989221E-BB69-9150-5A7F-2143593EBA01}"/>
              </a:ext>
            </a:extLst>
          </p:cNvPr>
          <p:cNvSpPr txBox="1"/>
          <p:nvPr/>
        </p:nvSpPr>
        <p:spPr>
          <a:xfrm>
            <a:off x="5599507" y="2723393"/>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41" name="CuadroTexto 40">
            <a:extLst>
              <a:ext uri="{FF2B5EF4-FFF2-40B4-BE49-F238E27FC236}">
                <a16:creationId xmlns:a16="http://schemas.microsoft.com/office/drawing/2014/main" id="{871518D9-0FD0-1645-DA9F-284358A9D608}"/>
              </a:ext>
            </a:extLst>
          </p:cNvPr>
          <p:cNvSpPr txBox="1"/>
          <p:nvPr/>
        </p:nvSpPr>
        <p:spPr>
          <a:xfrm>
            <a:off x="5423239" y="3583073"/>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42" name="CuadroTexto 41">
            <a:extLst>
              <a:ext uri="{FF2B5EF4-FFF2-40B4-BE49-F238E27FC236}">
                <a16:creationId xmlns:a16="http://schemas.microsoft.com/office/drawing/2014/main" id="{D6FC65AF-66E6-F325-A64C-1BAFD75208B0}"/>
              </a:ext>
            </a:extLst>
          </p:cNvPr>
          <p:cNvSpPr txBox="1"/>
          <p:nvPr/>
        </p:nvSpPr>
        <p:spPr>
          <a:xfrm>
            <a:off x="5384808" y="3861919"/>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9" name="Rectángulo: esquinas redondeadas 32">
            <a:extLst>
              <a:ext uri="{FF2B5EF4-FFF2-40B4-BE49-F238E27FC236}">
                <a16:creationId xmlns:a16="http://schemas.microsoft.com/office/drawing/2014/main" id="{03394EBB-4D41-BEFE-00BB-1908CEA29CD0}"/>
              </a:ext>
            </a:extLst>
          </p:cNvPr>
          <p:cNvSpPr/>
          <p:nvPr/>
        </p:nvSpPr>
        <p:spPr>
          <a:xfrm rot="5400000">
            <a:off x="4079042" y="2510809"/>
            <a:ext cx="3897449" cy="1971066"/>
          </a:xfrm>
          <a:prstGeom prst="roundRect">
            <a:avLst>
              <a:gd name="adj" fmla="val 4870"/>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CuadroTexto 4">
            <a:extLst>
              <a:ext uri="{FF2B5EF4-FFF2-40B4-BE49-F238E27FC236}">
                <a16:creationId xmlns:a16="http://schemas.microsoft.com/office/drawing/2014/main" id="{977563D3-84DF-FFB7-41F2-6BB260704EFA}"/>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6" name="CuadroTexto 5">
            <a:extLst>
              <a:ext uri="{FF2B5EF4-FFF2-40B4-BE49-F238E27FC236}">
                <a16:creationId xmlns:a16="http://schemas.microsoft.com/office/drawing/2014/main" id="{5DE5E69B-48A4-60CD-F9E0-E65352226CC8}"/>
              </a:ext>
            </a:extLst>
          </p:cNvPr>
          <p:cNvSpPr txBox="1"/>
          <p:nvPr/>
        </p:nvSpPr>
        <p:spPr>
          <a:xfrm>
            <a:off x="603670" y="383160"/>
            <a:ext cx="11218739" cy="58477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Los turistas de Alemania tuvieron una mejor disposición en visitar otros lugares, principalmente La Paz y Todos Santos, este último siendo mayormente frecuentado por visitantes de naturaleza.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8" name="Rectángulo 7">
            <a:extLst>
              <a:ext uri="{FF2B5EF4-FFF2-40B4-BE49-F238E27FC236}">
                <a16:creationId xmlns:a16="http://schemas.microsoft.com/office/drawing/2014/main" id="{B259808D-16CC-033C-B010-DE29481E97DE}"/>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a:t>
            </a:r>
            <a:r>
              <a:rPr lang="es-ES" sz="1100">
                <a:solidFill>
                  <a:srgbClr val="414141"/>
                </a:solidFill>
                <a:latin typeface="Trebuchet MS" panose="020B0603020202020204" pitchFamily="34" charset="0"/>
              </a:rPr>
              <a:t>29. ¿Además de Los Cabos que otros destinos, visitó en este viaje?</a:t>
            </a:r>
            <a:endParaRPr lang="es-MX" sz="1100">
              <a:solidFill>
                <a:srgbClr val="414141"/>
              </a:solidFill>
              <a:latin typeface="Trebuchet MS" panose="020B0603020202020204" pitchFamily="34" charset="0"/>
            </a:endParaRPr>
          </a:p>
        </p:txBody>
      </p:sp>
      <p:grpSp>
        <p:nvGrpSpPr>
          <p:cNvPr id="31" name="Grupo 30">
            <a:extLst>
              <a:ext uri="{FF2B5EF4-FFF2-40B4-BE49-F238E27FC236}">
                <a16:creationId xmlns:a16="http://schemas.microsoft.com/office/drawing/2014/main" id="{DFA3A7A9-E84A-F4A2-9FA2-1CE3D83ABFBF}"/>
              </a:ext>
            </a:extLst>
          </p:cNvPr>
          <p:cNvGrpSpPr/>
          <p:nvPr/>
        </p:nvGrpSpPr>
        <p:grpSpPr>
          <a:xfrm>
            <a:off x="9698483" y="5776600"/>
            <a:ext cx="698839" cy="276999"/>
            <a:chOff x="11868272" y="4125579"/>
            <a:chExt cx="698839" cy="276999"/>
          </a:xfrm>
        </p:grpSpPr>
        <p:grpSp>
          <p:nvGrpSpPr>
            <p:cNvPr id="32" name="Grupo 31">
              <a:extLst>
                <a:ext uri="{FF2B5EF4-FFF2-40B4-BE49-F238E27FC236}">
                  <a16:creationId xmlns:a16="http://schemas.microsoft.com/office/drawing/2014/main" id="{8AD71DC5-26BA-1EC9-59C0-B2DA6EF5D76D}"/>
                </a:ext>
              </a:extLst>
            </p:cNvPr>
            <p:cNvGrpSpPr/>
            <p:nvPr/>
          </p:nvGrpSpPr>
          <p:grpSpPr>
            <a:xfrm>
              <a:off x="11868272" y="4183754"/>
              <a:ext cx="216000" cy="180000"/>
              <a:chOff x="10974076" y="3320651"/>
              <a:chExt cx="1996322" cy="1830879"/>
            </a:xfrm>
          </p:grpSpPr>
          <p:sp>
            <p:nvSpPr>
              <p:cNvPr id="34" name="Triángulo isósceles 33">
                <a:extLst>
                  <a:ext uri="{FF2B5EF4-FFF2-40B4-BE49-F238E27FC236}">
                    <a16:creationId xmlns:a16="http://schemas.microsoft.com/office/drawing/2014/main" id="{05A20C16-E9C4-43CC-5416-CA04FA3F502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9" name="Trapecio 38">
                <a:extLst>
                  <a:ext uri="{FF2B5EF4-FFF2-40B4-BE49-F238E27FC236}">
                    <a16:creationId xmlns:a16="http://schemas.microsoft.com/office/drawing/2014/main" id="{90BA3165-E6BA-390D-0BBB-BCF4C0C66818}"/>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E09B5E4E-0958-7912-8884-637ECD4E77BE}"/>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43" name="Grupo 42">
            <a:extLst>
              <a:ext uri="{FF2B5EF4-FFF2-40B4-BE49-F238E27FC236}">
                <a16:creationId xmlns:a16="http://schemas.microsoft.com/office/drawing/2014/main" id="{7E807EAE-B202-BFD3-5D93-CC302D75E143}"/>
              </a:ext>
            </a:extLst>
          </p:cNvPr>
          <p:cNvGrpSpPr/>
          <p:nvPr/>
        </p:nvGrpSpPr>
        <p:grpSpPr>
          <a:xfrm>
            <a:off x="10346310" y="5770116"/>
            <a:ext cx="588232" cy="276999"/>
            <a:chOff x="11868272" y="4590274"/>
            <a:chExt cx="588232" cy="276999"/>
          </a:xfrm>
        </p:grpSpPr>
        <p:grpSp>
          <p:nvGrpSpPr>
            <p:cNvPr id="44" name="Grupo 43">
              <a:extLst>
                <a:ext uri="{FF2B5EF4-FFF2-40B4-BE49-F238E27FC236}">
                  <a16:creationId xmlns:a16="http://schemas.microsoft.com/office/drawing/2014/main" id="{2021812A-81F7-791B-26D7-93184E048523}"/>
                </a:ext>
              </a:extLst>
            </p:cNvPr>
            <p:cNvGrpSpPr/>
            <p:nvPr/>
          </p:nvGrpSpPr>
          <p:grpSpPr>
            <a:xfrm>
              <a:off x="11868272" y="4645258"/>
              <a:ext cx="216000" cy="180000"/>
              <a:chOff x="8925921" y="3320651"/>
              <a:chExt cx="1996322" cy="1830879"/>
            </a:xfrm>
          </p:grpSpPr>
          <p:sp>
            <p:nvSpPr>
              <p:cNvPr id="46" name="Triángulo isósceles 45">
                <a:extLst>
                  <a:ext uri="{FF2B5EF4-FFF2-40B4-BE49-F238E27FC236}">
                    <a16:creationId xmlns:a16="http://schemas.microsoft.com/office/drawing/2014/main" id="{751AC71E-1062-E2CE-62F6-6F632FBF2C7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7" name="Trapecio 46">
                <a:extLst>
                  <a:ext uri="{FF2B5EF4-FFF2-40B4-BE49-F238E27FC236}">
                    <a16:creationId xmlns:a16="http://schemas.microsoft.com/office/drawing/2014/main" id="{ECF87AEC-7A01-4FD7-68E4-5AFE25E4C142}"/>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5" name="CuadroTexto 44">
              <a:extLst>
                <a:ext uri="{FF2B5EF4-FFF2-40B4-BE49-F238E27FC236}">
                  <a16:creationId xmlns:a16="http://schemas.microsoft.com/office/drawing/2014/main" id="{619180A3-1B9A-C1DC-ADA6-7A2D75430990}"/>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48" name="Grupo 47">
            <a:extLst>
              <a:ext uri="{FF2B5EF4-FFF2-40B4-BE49-F238E27FC236}">
                <a16:creationId xmlns:a16="http://schemas.microsoft.com/office/drawing/2014/main" id="{52D340A0-77A1-20F2-B260-907E0A2D54BA}"/>
              </a:ext>
            </a:extLst>
          </p:cNvPr>
          <p:cNvGrpSpPr/>
          <p:nvPr/>
        </p:nvGrpSpPr>
        <p:grpSpPr>
          <a:xfrm>
            <a:off x="5804152" y="2418164"/>
            <a:ext cx="555054" cy="276999"/>
            <a:chOff x="11868272" y="4093189"/>
            <a:chExt cx="641254" cy="328687"/>
          </a:xfrm>
        </p:grpSpPr>
        <p:grpSp>
          <p:nvGrpSpPr>
            <p:cNvPr id="49" name="Grupo 48">
              <a:extLst>
                <a:ext uri="{FF2B5EF4-FFF2-40B4-BE49-F238E27FC236}">
                  <a16:creationId xmlns:a16="http://schemas.microsoft.com/office/drawing/2014/main" id="{E1432E60-31E6-25E1-B89F-74E2FBC9475B}"/>
                </a:ext>
              </a:extLst>
            </p:cNvPr>
            <p:cNvGrpSpPr/>
            <p:nvPr/>
          </p:nvGrpSpPr>
          <p:grpSpPr>
            <a:xfrm>
              <a:off x="11868272" y="4183754"/>
              <a:ext cx="216000" cy="180000"/>
              <a:chOff x="10974076" y="3320651"/>
              <a:chExt cx="1996322" cy="1830879"/>
            </a:xfrm>
          </p:grpSpPr>
          <p:sp>
            <p:nvSpPr>
              <p:cNvPr id="51" name="Triángulo isósceles 50">
                <a:extLst>
                  <a:ext uri="{FF2B5EF4-FFF2-40B4-BE49-F238E27FC236}">
                    <a16:creationId xmlns:a16="http://schemas.microsoft.com/office/drawing/2014/main" id="{091DCF7E-5FE7-2153-79C0-05FD7894D63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2" name="Trapecio 51">
                <a:extLst>
                  <a:ext uri="{FF2B5EF4-FFF2-40B4-BE49-F238E27FC236}">
                    <a16:creationId xmlns:a16="http://schemas.microsoft.com/office/drawing/2014/main" id="{B4616EAD-FCA4-0A31-2B37-0D9015C376C4}"/>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0" name="CuadroTexto 49">
              <a:extLst>
                <a:ext uri="{FF2B5EF4-FFF2-40B4-BE49-F238E27FC236}">
                  <a16:creationId xmlns:a16="http://schemas.microsoft.com/office/drawing/2014/main" id="{171C34B8-7FD9-720A-6768-5B96E67AFCB1}"/>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19%</a:t>
              </a:r>
            </a:p>
          </p:txBody>
        </p:sp>
      </p:grpSp>
      <p:grpSp>
        <p:nvGrpSpPr>
          <p:cNvPr id="53" name="Grupo 52">
            <a:extLst>
              <a:ext uri="{FF2B5EF4-FFF2-40B4-BE49-F238E27FC236}">
                <a16:creationId xmlns:a16="http://schemas.microsoft.com/office/drawing/2014/main" id="{9846AFD9-E3AB-BF4F-A7D1-185178D70126}"/>
              </a:ext>
            </a:extLst>
          </p:cNvPr>
          <p:cNvGrpSpPr/>
          <p:nvPr/>
        </p:nvGrpSpPr>
        <p:grpSpPr>
          <a:xfrm>
            <a:off x="6290940" y="2443569"/>
            <a:ext cx="541406" cy="276999"/>
            <a:chOff x="11868272" y="4574079"/>
            <a:chExt cx="625486" cy="328687"/>
          </a:xfrm>
        </p:grpSpPr>
        <p:grpSp>
          <p:nvGrpSpPr>
            <p:cNvPr id="54" name="Grupo 53">
              <a:extLst>
                <a:ext uri="{FF2B5EF4-FFF2-40B4-BE49-F238E27FC236}">
                  <a16:creationId xmlns:a16="http://schemas.microsoft.com/office/drawing/2014/main" id="{7FD325B3-FB1E-A4EC-93CD-A13D8896B3F0}"/>
                </a:ext>
              </a:extLst>
            </p:cNvPr>
            <p:cNvGrpSpPr/>
            <p:nvPr/>
          </p:nvGrpSpPr>
          <p:grpSpPr>
            <a:xfrm>
              <a:off x="11868272" y="4645258"/>
              <a:ext cx="216000" cy="180000"/>
              <a:chOff x="8925921" y="3320651"/>
              <a:chExt cx="1996322" cy="1830879"/>
            </a:xfrm>
          </p:grpSpPr>
          <p:sp>
            <p:nvSpPr>
              <p:cNvPr id="56" name="Triángulo isósceles 55">
                <a:extLst>
                  <a:ext uri="{FF2B5EF4-FFF2-40B4-BE49-F238E27FC236}">
                    <a16:creationId xmlns:a16="http://schemas.microsoft.com/office/drawing/2014/main" id="{1576A3DE-2FA8-6808-BE70-15A05B91AAFA}"/>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7" name="Trapecio 56">
                <a:extLst>
                  <a:ext uri="{FF2B5EF4-FFF2-40B4-BE49-F238E27FC236}">
                    <a16:creationId xmlns:a16="http://schemas.microsoft.com/office/drawing/2014/main" id="{16F1FFA5-3B1A-8938-639F-BC9ADFCDDAC1}"/>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5" name="CuadroTexto 54">
              <a:extLst>
                <a:ext uri="{FF2B5EF4-FFF2-40B4-BE49-F238E27FC236}">
                  <a16:creationId xmlns:a16="http://schemas.microsoft.com/office/drawing/2014/main" id="{58DADF33-D507-3FE4-0C2B-F9B8235068AB}"/>
                </a:ext>
              </a:extLst>
            </p:cNvPr>
            <p:cNvSpPr txBox="1"/>
            <p:nvPr/>
          </p:nvSpPr>
          <p:spPr>
            <a:xfrm>
              <a:off x="11987806" y="457407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17%</a:t>
              </a:r>
            </a:p>
          </p:txBody>
        </p:sp>
      </p:grpSp>
      <p:grpSp>
        <p:nvGrpSpPr>
          <p:cNvPr id="58" name="Grupo 57">
            <a:extLst>
              <a:ext uri="{FF2B5EF4-FFF2-40B4-BE49-F238E27FC236}">
                <a16:creationId xmlns:a16="http://schemas.microsoft.com/office/drawing/2014/main" id="{74BE9EC6-38B0-81E6-9F59-26A9253111F9}"/>
              </a:ext>
            </a:extLst>
          </p:cNvPr>
          <p:cNvGrpSpPr/>
          <p:nvPr/>
        </p:nvGrpSpPr>
        <p:grpSpPr>
          <a:xfrm>
            <a:off x="5728721" y="3289306"/>
            <a:ext cx="541406" cy="276999"/>
            <a:chOff x="11868272" y="4574079"/>
            <a:chExt cx="625486" cy="328687"/>
          </a:xfrm>
        </p:grpSpPr>
        <p:grpSp>
          <p:nvGrpSpPr>
            <p:cNvPr id="59" name="Grupo 58">
              <a:extLst>
                <a:ext uri="{FF2B5EF4-FFF2-40B4-BE49-F238E27FC236}">
                  <a16:creationId xmlns:a16="http://schemas.microsoft.com/office/drawing/2014/main" id="{F79D5C3B-C76A-28AF-FDF6-5A32FC5C4135}"/>
                </a:ext>
              </a:extLst>
            </p:cNvPr>
            <p:cNvGrpSpPr/>
            <p:nvPr/>
          </p:nvGrpSpPr>
          <p:grpSpPr>
            <a:xfrm>
              <a:off x="11868272" y="4645258"/>
              <a:ext cx="216000" cy="180000"/>
              <a:chOff x="8925921" y="3320651"/>
              <a:chExt cx="1996322" cy="1830879"/>
            </a:xfrm>
          </p:grpSpPr>
          <p:sp>
            <p:nvSpPr>
              <p:cNvPr id="61" name="Triángulo isósceles 60">
                <a:extLst>
                  <a:ext uri="{FF2B5EF4-FFF2-40B4-BE49-F238E27FC236}">
                    <a16:creationId xmlns:a16="http://schemas.microsoft.com/office/drawing/2014/main" id="{4A2AD06E-1805-C4C1-21F8-2A481054FBEE}"/>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2" name="Trapecio 61">
                <a:extLst>
                  <a:ext uri="{FF2B5EF4-FFF2-40B4-BE49-F238E27FC236}">
                    <a16:creationId xmlns:a16="http://schemas.microsoft.com/office/drawing/2014/main" id="{A6A64064-F4F4-46B6-71D7-3A64A72D5D73}"/>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0" name="CuadroTexto 59">
              <a:extLst>
                <a:ext uri="{FF2B5EF4-FFF2-40B4-BE49-F238E27FC236}">
                  <a16:creationId xmlns:a16="http://schemas.microsoft.com/office/drawing/2014/main" id="{C9C4C71C-F4C7-FF6B-59AB-CB4A82D6AE9B}"/>
                </a:ext>
              </a:extLst>
            </p:cNvPr>
            <p:cNvSpPr txBox="1"/>
            <p:nvPr/>
          </p:nvSpPr>
          <p:spPr>
            <a:xfrm>
              <a:off x="11987806" y="457407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17%</a:t>
              </a:r>
            </a:p>
          </p:txBody>
        </p:sp>
      </p:grpSp>
      <p:grpSp>
        <p:nvGrpSpPr>
          <p:cNvPr id="63" name="Grupo 62">
            <a:extLst>
              <a:ext uri="{FF2B5EF4-FFF2-40B4-BE49-F238E27FC236}">
                <a16:creationId xmlns:a16="http://schemas.microsoft.com/office/drawing/2014/main" id="{6E195335-C5F5-DC53-6ED1-6CC6C0D44CF9}"/>
              </a:ext>
            </a:extLst>
          </p:cNvPr>
          <p:cNvGrpSpPr/>
          <p:nvPr/>
        </p:nvGrpSpPr>
        <p:grpSpPr>
          <a:xfrm>
            <a:off x="6089897" y="2151342"/>
            <a:ext cx="621133" cy="276999"/>
            <a:chOff x="11865538" y="5443508"/>
            <a:chExt cx="717595" cy="328688"/>
          </a:xfrm>
        </p:grpSpPr>
        <p:pic>
          <p:nvPicPr>
            <p:cNvPr id="64" name="Picture 36" descr="bosque">
              <a:extLst>
                <a:ext uri="{FF2B5EF4-FFF2-40B4-BE49-F238E27FC236}">
                  <a16:creationId xmlns:a16="http://schemas.microsoft.com/office/drawing/2014/main" id="{9BBB1F6D-95A1-E70B-B5B3-02D363D66D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65" name="CuadroTexto 64">
              <a:extLst>
                <a:ext uri="{FF2B5EF4-FFF2-40B4-BE49-F238E27FC236}">
                  <a16:creationId xmlns:a16="http://schemas.microsoft.com/office/drawing/2014/main" id="{379CC510-E4EF-7A67-7083-F88282789F54}"/>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45%</a:t>
              </a:r>
            </a:p>
          </p:txBody>
        </p:sp>
      </p:grpSp>
      <p:grpSp>
        <p:nvGrpSpPr>
          <p:cNvPr id="66" name="Grupo 65">
            <a:extLst>
              <a:ext uri="{FF2B5EF4-FFF2-40B4-BE49-F238E27FC236}">
                <a16:creationId xmlns:a16="http://schemas.microsoft.com/office/drawing/2014/main" id="{B2E0D2EE-9BE5-392C-6087-8014504E80D7}"/>
              </a:ext>
            </a:extLst>
          </p:cNvPr>
          <p:cNvGrpSpPr/>
          <p:nvPr/>
        </p:nvGrpSpPr>
        <p:grpSpPr>
          <a:xfrm>
            <a:off x="10903770" y="5766829"/>
            <a:ext cx="1155871" cy="276999"/>
            <a:chOff x="11865538" y="5459703"/>
            <a:chExt cx="1155871" cy="276999"/>
          </a:xfrm>
        </p:grpSpPr>
        <p:pic>
          <p:nvPicPr>
            <p:cNvPr id="67" name="Picture 36" descr="bosque">
              <a:extLst>
                <a:ext uri="{FF2B5EF4-FFF2-40B4-BE49-F238E27FC236}">
                  <a16:creationId xmlns:a16="http://schemas.microsoft.com/office/drawing/2014/main" id="{90BE94EB-7389-C99E-EC99-C15885BC7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68" name="CuadroTexto 67">
              <a:extLst>
                <a:ext uri="{FF2B5EF4-FFF2-40B4-BE49-F238E27FC236}">
                  <a16:creationId xmlns:a16="http://schemas.microsoft.com/office/drawing/2014/main" id="{0172A003-960B-5E28-6F6D-A0D97CA0DE3A}"/>
                </a:ext>
              </a:extLst>
            </p:cNvPr>
            <p:cNvSpPr txBox="1"/>
            <p:nvPr/>
          </p:nvSpPr>
          <p:spPr>
            <a:xfrm>
              <a:off x="12092950" y="5459703"/>
              <a:ext cx="928459"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2663734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áfico 8">
            <a:extLst>
              <a:ext uri="{FF2B5EF4-FFF2-40B4-BE49-F238E27FC236}">
                <a16:creationId xmlns:a16="http://schemas.microsoft.com/office/drawing/2014/main" id="{C124B9F2-EDDF-4DA0-96FE-690685933A9C}"/>
              </a:ext>
            </a:extLst>
          </p:cNvPr>
          <p:cNvGraphicFramePr/>
          <p:nvPr>
            <p:extLst>
              <p:ext uri="{D42A27DB-BD31-4B8C-83A1-F6EECF244321}">
                <p14:modId xmlns:p14="http://schemas.microsoft.com/office/powerpoint/2010/main" val="2048615590"/>
              </p:ext>
            </p:extLst>
          </p:nvPr>
        </p:nvGraphicFramePr>
        <p:xfrm>
          <a:off x="402368" y="2539994"/>
          <a:ext cx="3960000" cy="2147670"/>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Paquetes</a:t>
            </a:r>
          </a:p>
        </p:txBody>
      </p:sp>
      <p:sp>
        <p:nvSpPr>
          <p:cNvPr id="14" name="Rectángulo 13">
            <a:extLst>
              <a:ext uri="{FF2B5EF4-FFF2-40B4-BE49-F238E27FC236}">
                <a16:creationId xmlns:a16="http://schemas.microsoft.com/office/drawing/2014/main" id="{F4BDC93C-E1C6-4F0D-AA32-E15E0C3DFCE0}"/>
              </a:ext>
            </a:extLst>
          </p:cNvPr>
          <p:cNvSpPr/>
          <p:nvPr/>
        </p:nvSpPr>
        <p:spPr>
          <a:xfrm>
            <a:off x="1225529" y="1757225"/>
            <a:ext cx="2838469"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prstClr val="black">
                    <a:lumMod val="95000"/>
                    <a:lumOff val="5000"/>
                  </a:prstClr>
                </a:solidFill>
                <a:effectLst/>
                <a:uLnTx/>
                <a:uFillTx/>
                <a:latin typeface="Trebuchet MS" panose="020B0603020202020204" pitchFamily="34" charset="0"/>
                <a:ea typeface="+mn-ea"/>
                <a:cs typeface="+mn-cs"/>
              </a:rPr>
              <a:t>Compró su viaje como paquete</a:t>
            </a:r>
          </a:p>
        </p:txBody>
      </p:sp>
      <p:sp>
        <p:nvSpPr>
          <p:cNvPr id="24" name="Rectángulo 23">
            <a:extLst>
              <a:ext uri="{FF2B5EF4-FFF2-40B4-BE49-F238E27FC236}">
                <a16:creationId xmlns:a16="http://schemas.microsoft.com/office/drawing/2014/main" id="{8331BD11-97CA-4B23-AEC9-08C4449F0786}"/>
              </a:ext>
            </a:extLst>
          </p:cNvPr>
          <p:cNvSpPr/>
          <p:nvPr/>
        </p:nvSpPr>
        <p:spPr>
          <a:xfrm>
            <a:off x="7034883" y="1912121"/>
            <a:ext cx="2294218" cy="30777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2060"/>
                </a:solidFill>
                <a:effectLst/>
                <a:uLnTx/>
                <a:uFillTx/>
                <a:latin typeface="Trebuchet MS" panose="020B0603020202020204" pitchFamily="34" charset="0"/>
                <a:ea typeface="+mn-ea"/>
                <a:cs typeface="+mn-cs"/>
              </a:rPr>
              <a:t>Elementos en su paquete</a:t>
            </a:r>
          </a:p>
        </p:txBody>
      </p:sp>
      <p:sp>
        <p:nvSpPr>
          <p:cNvPr id="44" name="Rectángulo: esquinas redondeadas 43">
            <a:extLst>
              <a:ext uri="{FF2B5EF4-FFF2-40B4-BE49-F238E27FC236}">
                <a16:creationId xmlns:a16="http://schemas.microsoft.com/office/drawing/2014/main" id="{B32C7494-6EFC-413D-BE26-702C0315A7B0}"/>
              </a:ext>
            </a:extLst>
          </p:cNvPr>
          <p:cNvSpPr/>
          <p:nvPr/>
        </p:nvSpPr>
        <p:spPr>
          <a:xfrm>
            <a:off x="5153028" y="1847515"/>
            <a:ext cx="6460188" cy="3532628"/>
          </a:xfrm>
          <a:prstGeom prst="roundRect">
            <a:avLst>
              <a:gd name="adj" fmla="val 3715"/>
            </a:avLst>
          </a:prstGeom>
          <a:noFill/>
          <a:ln w="1905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2" name="Tabla 51">
            <a:extLst>
              <a:ext uri="{FF2B5EF4-FFF2-40B4-BE49-F238E27FC236}">
                <a16:creationId xmlns:a16="http://schemas.microsoft.com/office/drawing/2014/main" id="{FE34ACE5-F42F-4B3B-B832-CDD0D5593F2B}"/>
              </a:ext>
            </a:extLst>
          </p:cNvPr>
          <p:cNvGraphicFramePr>
            <a:graphicFrameLocks noGrp="1"/>
          </p:cNvGraphicFramePr>
          <p:nvPr>
            <p:extLst>
              <p:ext uri="{D42A27DB-BD31-4B8C-83A1-F6EECF244321}">
                <p14:modId xmlns:p14="http://schemas.microsoft.com/office/powerpoint/2010/main" val="1853390735"/>
              </p:ext>
            </p:extLst>
          </p:nvPr>
        </p:nvGraphicFramePr>
        <p:xfrm>
          <a:off x="5286375" y="2467511"/>
          <a:ext cx="6164506" cy="2837223"/>
        </p:xfrm>
        <a:graphic>
          <a:graphicData uri="http://schemas.openxmlformats.org/drawingml/2006/table">
            <a:tbl>
              <a:tblPr>
                <a:tableStyleId>{5C22544A-7EE6-4342-B048-85BDC9FD1C3A}</a:tableStyleId>
              </a:tblPr>
              <a:tblGrid>
                <a:gridCol w="2416578">
                  <a:extLst>
                    <a:ext uri="{9D8B030D-6E8A-4147-A177-3AD203B41FA5}">
                      <a16:colId xmlns:a16="http://schemas.microsoft.com/office/drawing/2014/main" val="263921621"/>
                    </a:ext>
                  </a:extLst>
                </a:gridCol>
                <a:gridCol w="936982">
                  <a:extLst>
                    <a:ext uri="{9D8B030D-6E8A-4147-A177-3AD203B41FA5}">
                      <a16:colId xmlns:a16="http://schemas.microsoft.com/office/drawing/2014/main" val="2063835568"/>
                    </a:ext>
                  </a:extLst>
                </a:gridCol>
                <a:gridCol w="936982">
                  <a:extLst>
                    <a:ext uri="{9D8B030D-6E8A-4147-A177-3AD203B41FA5}">
                      <a16:colId xmlns:a16="http://schemas.microsoft.com/office/drawing/2014/main" val="172175086"/>
                    </a:ext>
                  </a:extLst>
                </a:gridCol>
                <a:gridCol w="936982">
                  <a:extLst>
                    <a:ext uri="{9D8B030D-6E8A-4147-A177-3AD203B41FA5}">
                      <a16:colId xmlns:a16="http://schemas.microsoft.com/office/drawing/2014/main" val="208428266"/>
                    </a:ext>
                  </a:extLst>
                </a:gridCol>
                <a:gridCol w="936982">
                  <a:extLst>
                    <a:ext uri="{9D8B030D-6E8A-4147-A177-3AD203B41FA5}">
                      <a16:colId xmlns:a16="http://schemas.microsoft.com/office/drawing/2014/main" val="1519341034"/>
                    </a:ext>
                  </a:extLst>
                </a:gridCol>
              </a:tblGrid>
              <a:tr h="312512">
                <a:tc>
                  <a:txBody>
                    <a:bodyPr/>
                    <a:lstStyle/>
                    <a:p>
                      <a:pPr algn="l" fontAlgn="b"/>
                      <a:endParaRPr lang="es-MX" sz="1100" b="0" i="0" u="none" strike="noStrike">
                        <a:solidFill>
                          <a:schemeClr val="tx1">
                            <a:lumMod val="75000"/>
                            <a:lumOff val="25000"/>
                          </a:schemeClr>
                        </a:solidFill>
                        <a:effectLst/>
                        <a:latin typeface="Trebuchet MS" panose="020B0703020202090204" pitchFamily="34" charset="0"/>
                      </a:endParaRPr>
                    </a:p>
                  </a:txBody>
                  <a:tcPr marL="9525" marR="9525" marT="9525" marB="0" anchor="b">
                    <a:lnL w="12700" cmpd="sng">
                      <a:noFill/>
                    </a:lnL>
                    <a:lnR w="12700" cmpd="sng">
                      <a:noFill/>
                    </a:lnR>
                    <a:lnT w="12700" cmpd="sng">
                      <a:noFill/>
                    </a:lnT>
                    <a:lnB w="6350" cap="flat" cmpd="sng" algn="ctr">
                      <a:solidFill>
                        <a:srgbClr val="C1730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u="none" strike="noStrike">
                          <a:solidFill>
                            <a:schemeClr val="tx1">
                              <a:lumMod val="75000"/>
                              <a:lumOff val="25000"/>
                            </a:schemeClr>
                          </a:solidFill>
                          <a:effectLst/>
                          <a:latin typeface="Trebuchet MS" panose="020B0703020202090204" pitchFamily="34" charset="0"/>
                        </a:rPr>
                        <a:t>Total</a:t>
                      </a:r>
                      <a:endParaRPr lang="es-MX" sz="1100" b="1"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6350" cap="flat" cmpd="sng" algn="ctr">
                      <a:solidFill>
                        <a:srgbClr val="C1730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u="none" strike="noStrike">
                          <a:solidFill>
                            <a:schemeClr val="tx1">
                              <a:lumMod val="75000"/>
                              <a:lumOff val="25000"/>
                            </a:schemeClr>
                          </a:solidFill>
                          <a:effectLst/>
                          <a:latin typeface="Trebuchet MS" panose="020B0703020202090204" pitchFamily="34" charset="0"/>
                        </a:rPr>
                        <a:t>Básico</a:t>
                      </a:r>
                      <a:endParaRPr lang="es-MX" sz="1100" b="1"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6350" cap="flat" cmpd="sng" algn="ctr">
                      <a:solidFill>
                        <a:srgbClr val="C1730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u="none" strike="noStrike">
                          <a:solidFill>
                            <a:schemeClr val="tx1">
                              <a:lumMod val="75000"/>
                              <a:lumOff val="25000"/>
                            </a:schemeClr>
                          </a:solidFill>
                          <a:effectLst/>
                          <a:latin typeface="Trebuchet MS" panose="020B0703020202090204" pitchFamily="34" charset="0"/>
                        </a:rPr>
                        <a:t>Plus</a:t>
                      </a:r>
                      <a:endParaRPr lang="es-MX" sz="1100" b="1"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6350" cap="flat" cmpd="sng" algn="ctr">
                      <a:solidFill>
                        <a:srgbClr val="C1730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s-MX" sz="1100" b="1" u="none" strike="noStrike">
                          <a:solidFill>
                            <a:schemeClr val="tx1">
                              <a:lumMod val="75000"/>
                              <a:lumOff val="25000"/>
                            </a:schemeClr>
                          </a:solidFill>
                          <a:effectLst/>
                          <a:latin typeface="Trebuchet MS" panose="020B0703020202090204" pitchFamily="34" charset="0"/>
                        </a:rPr>
                        <a:t>Todo incluido</a:t>
                      </a:r>
                      <a:endParaRPr lang="es-MX" sz="1100" b="1"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6350" cap="flat" cmpd="sng" algn="ctr">
                      <a:solidFill>
                        <a:srgbClr val="C1730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1148249"/>
                  </a:ext>
                </a:extLst>
              </a:tr>
              <a:tr h="28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b="1" i="0" u="none" strike="noStrike">
                          <a:solidFill>
                            <a:srgbClr val="404040"/>
                          </a:solidFill>
                          <a:effectLst/>
                          <a:latin typeface="Trebuchet MS" panose="020B0603020202020204" pitchFamily="34" charset="0"/>
                        </a:rPr>
                        <a:t>Trasportación aérea</a:t>
                      </a:r>
                    </a:p>
                  </a:txBody>
                  <a:tcPr marL="6350" marR="6350" marT="6350" marB="0" anchor="ctr">
                    <a:lnL w="12700" cmpd="sng">
                      <a:noFill/>
                    </a:lnL>
                    <a:lnR w="12700" cmpd="sng">
                      <a:noFill/>
                    </a:lnR>
                    <a:lnT w="6350" cap="flat" cmpd="sng" algn="ctr">
                      <a:solidFill>
                        <a:srgbClr val="C17303"/>
                      </a:solidFill>
                      <a:prstDash val="solid"/>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69%</a:t>
                      </a:r>
                    </a:p>
                  </a:txBody>
                  <a:tcPr marL="7620" marR="7620" marT="7620" marB="0" anchor="ctr">
                    <a:lnL w="12700" cmpd="sng">
                      <a:noFill/>
                    </a:lnL>
                    <a:lnR w="12700" cmpd="sng">
                      <a:noFill/>
                    </a:lnR>
                    <a:lnT w="6350" cap="flat" cmpd="sng" algn="ctr">
                      <a:solidFill>
                        <a:srgbClr val="C17303"/>
                      </a:solidFill>
                      <a:prstDash val="solid"/>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69%</a:t>
                      </a:r>
                    </a:p>
                  </a:txBody>
                  <a:tcPr marL="7620" marR="7620" marT="7620" marB="0" anchor="ctr">
                    <a:lnL w="12700" cmpd="sng">
                      <a:noFill/>
                    </a:lnL>
                    <a:lnR w="12700" cmpd="sng">
                      <a:noFill/>
                    </a:lnR>
                    <a:lnT w="6350" cap="flat" cmpd="sng" algn="ctr">
                      <a:solidFill>
                        <a:srgbClr val="C17303"/>
                      </a:solidFill>
                      <a:prstDash val="solid"/>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70%</a:t>
                      </a:r>
                    </a:p>
                  </a:txBody>
                  <a:tcPr marL="7620" marR="7620" marT="7620" marB="0" anchor="ctr">
                    <a:lnL w="12700" cmpd="sng">
                      <a:noFill/>
                    </a:lnL>
                    <a:lnR w="12700" cmpd="sng">
                      <a:noFill/>
                    </a:lnR>
                    <a:lnT w="6350" cap="flat" cmpd="sng" algn="ctr">
                      <a:solidFill>
                        <a:srgbClr val="C17303"/>
                      </a:solidFill>
                      <a:prstDash val="solid"/>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69%</a:t>
                      </a:r>
                    </a:p>
                  </a:txBody>
                  <a:tcPr marL="7620" marR="7620" marT="7620" marB="0" anchor="ctr">
                    <a:lnL w="12700" cmpd="sng">
                      <a:noFill/>
                    </a:lnL>
                    <a:lnR w="3175" cap="flat" cmpd="sng" algn="ctr">
                      <a:noFill/>
                      <a:prstDash val="dot"/>
                      <a:round/>
                      <a:headEnd type="none" w="med" len="med"/>
                      <a:tailEnd type="none" w="med" len="med"/>
                    </a:lnR>
                    <a:lnT w="6350" cap="flat" cmpd="sng" algn="ctr">
                      <a:solidFill>
                        <a:srgbClr val="C17303"/>
                      </a:solidFill>
                      <a:prstDash val="solid"/>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2510808"/>
                  </a:ext>
                </a:extLst>
              </a:tr>
              <a:tr h="28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b="1" i="0" u="none" strike="noStrike">
                          <a:solidFill>
                            <a:srgbClr val="404040"/>
                          </a:solidFill>
                          <a:effectLst/>
                          <a:latin typeface="Trebuchet MS" panose="020B0603020202020204" pitchFamily="34" charset="0"/>
                        </a:rPr>
                        <a:t>Hospedaje</a:t>
                      </a: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63%</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31%</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75%</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85%</a:t>
                      </a:r>
                    </a:p>
                  </a:txBody>
                  <a:tcPr marL="7620" marR="7620" marT="7620" marB="0" anchor="ctr">
                    <a:lnL w="12700" cmpd="sng">
                      <a:noFill/>
                    </a:lnL>
                    <a:lnR w="3175" cap="flat" cmpd="sng" algn="ctr">
                      <a:noFill/>
                      <a:prstDash val="dot"/>
                      <a:round/>
                      <a:headEnd type="none" w="med" len="med"/>
                      <a:tailEnd type="none" w="med" len="med"/>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346199"/>
                  </a:ext>
                </a:extLst>
              </a:tr>
              <a:tr h="288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b="1" i="0" u="none" strike="noStrike">
                          <a:solidFill>
                            <a:srgbClr val="404040"/>
                          </a:solidFill>
                          <a:effectLst/>
                          <a:latin typeface="Trebuchet MS" panose="020B0603020202020204" pitchFamily="34" charset="0"/>
                        </a:rPr>
                        <a:t>Traslados aeropuerto-hotel-aeropuerto</a:t>
                      </a: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61%</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56%</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65%</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62%</a:t>
                      </a:r>
                    </a:p>
                  </a:txBody>
                  <a:tcPr marL="7620" marR="7620" marT="7620" marB="0" anchor="ctr">
                    <a:lnL w="12700" cmpd="sng">
                      <a:noFill/>
                    </a:lnL>
                    <a:lnR w="3175" cap="flat" cmpd="sng" algn="ctr">
                      <a:noFill/>
                      <a:prstDash val="dot"/>
                      <a:round/>
                      <a:headEnd type="none" w="med" len="med"/>
                      <a:tailEnd type="none" w="med" len="med"/>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132308"/>
                  </a:ext>
                </a:extLst>
              </a:tr>
              <a:tr h="288000">
                <a:tc>
                  <a:txBody>
                    <a:bodyPr/>
                    <a:lstStyle/>
                    <a:p>
                      <a:pPr algn="l" rtl="0" fontAlgn="b"/>
                      <a:r>
                        <a:rPr lang="es-MX" sz="1000" b="1" i="0" u="none" strike="noStrike">
                          <a:solidFill>
                            <a:srgbClr val="404040"/>
                          </a:solidFill>
                          <a:effectLst/>
                          <a:latin typeface="Trebuchet MS" panose="020B0603020202020204" pitchFamily="34" charset="0"/>
                        </a:rPr>
                        <a:t>Alimentos</a:t>
                      </a: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49%</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1000" b="0" i="0" u="none" strike="noStrike" kern="1200">
                        <a:solidFill>
                          <a:schemeClr val="tx1">
                            <a:lumMod val="65000"/>
                            <a:lumOff val="35000"/>
                          </a:schemeClr>
                        </a:solidFill>
                        <a:effectLst/>
                        <a:latin typeface="Trebuchet MS" panose="020B0603020202020204" pitchFamily="34" charset="0"/>
                        <a:ea typeface="+mn-ea"/>
                        <a:cs typeface="+mn-cs"/>
                      </a:endParaRP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90%</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46%</a:t>
                      </a:r>
                    </a:p>
                  </a:txBody>
                  <a:tcPr marL="7620" marR="7620" marT="7620" marB="0" anchor="ctr">
                    <a:lnL w="12700" cmpd="sng">
                      <a:noFill/>
                    </a:lnL>
                    <a:lnR w="3175" cap="flat" cmpd="sng" algn="ctr">
                      <a:noFill/>
                      <a:prstDash val="dot"/>
                      <a:round/>
                      <a:headEnd type="none" w="med" len="med"/>
                      <a:tailEnd type="none" w="med" len="med"/>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3209454"/>
                  </a:ext>
                </a:extLst>
              </a:tr>
              <a:tr h="288000">
                <a:tc>
                  <a:txBody>
                    <a:bodyPr/>
                    <a:lstStyle/>
                    <a:p>
                      <a:pPr algn="l" rtl="0" fontAlgn="b"/>
                      <a:r>
                        <a:rPr lang="es-MX" sz="1000" b="1" i="0" u="none" strike="noStrike">
                          <a:solidFill>
                            <a:srgbClr val="404040"/>
                          </a:solidFill>
                          <a:effectLst/>
                          <a:latin typeface="Trebuchet MS" panose="020B0603020202020204" pitchFamily="34" charset="0"/>
                        </a:rPr>
                        <a:t>Bebidas alcohólicas</a:t>
                      </a: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35%</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1000" b="0" i="0" u="none" strike="noStrike" kern="1200">
                        <a:solidFill>
                          <a:schemeClr val="tx1">
                            <a:lumMod val="65000"/>
                            <a:lumOff val="35000"/>
                          </a:schemeClr>
                        </a:solidFill>
                        <a:effectLst/>
                        <a:latin typeface="Trebuchet MS" panose="020B0603020202020204" pitchFamily="34" charset="0"/>
                        <a:ea typeface="+mn-ea"/>
                        <a:cs typeface="+mn-cs"/>
                      </a:endParaRP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60%</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39%</a:t>
                      </a:r>
                    </a:p>
                  </a:txBody>
                  <a:tcPr marL="7620" marR="7620" marT="7620" marB="0" anchor="ctr">
                    <a:lnL w="12700" cmpd="sng">
                      <a:noFill/>
                    </a:lnL>
                    <a:lnR w="3175" cap="flat" cmpd="sng" algn="ctr">
                      <a:noFill/>
                      <a:prstDash val="dot"/>
                      <a:round/>
                      <a:headEnd type="none" w="med" len="med"/>
                      <a:tailEnd type="none" w="med" len="med"/>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7938491"/>
                  </a:ext>
                </a:extLst>
              </a:tr>
              <a:tr h="288000">
                <a:tc>
                  <a:txBody>
                    <a:bodyPr/>
                    <a:lstStyle/>
                    <a:p>
                      <a:pPr algn="l" rtl="0" fontAlgn="b"/>
                      <a:r>
                        <a:rPr lang="es-MX" sz="1000" b="1" i="0" u="none" strike="noStrike">
                          <a:solidFill>
                            <a:srgbClr val="404040"/>
                          </a:solidFill>
                          <a:effectLst/>
                          <a:latin typeface="Trebuchet MS" panose="020B0603020202020204" pitchFamily="34" charset="0"/>
                        </a:rPr>
                        <a:t>Tours</a:t>
                      </a: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1" i="0" u="none" strike="noStrike">
                          <a:solidFill>
                            <a:schemeClr val="tx1">
                              <a:lumMod val="65000"/>
                              <a:lumOff val="35000"/>
                            </a:schemeClr>
                          </a:solidFill>
                          <a:effectLst/>
                          <a:latin typeface="Trebuchet MS" panose="020B0603020202020204" pitchFamily="34" charset="0"/>
                        </a:rPr>
                        <a:t>20%</a:t>
                      </a:r>
                    </a:p>
                  </a:txBody>
                  <a:tcPr marL="7620" marR="7620" marT="762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1000" b="0" i="0" u="none" strike="noStrike" kern="1200">
                        <a:solidFill>
                          <a:schemeClr val="tx1">
                            <a:lumMod val="65000"/>
                            <a:lumOff val="35000"/>
                          </a:schemeClr>
                        </a:solidFill>
                        <a:effectLst/>
                        <a:latin typeface="Trebuchet MS" panose="020B0603020202020204" pitchFamily="34" charset="0"/>
                        <a:ea typeface="+mn-ea"/>
                        <a:cs typeface="+mn-cs"/>
                      </a:endParaRP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1000" b="0" i="0" u="none" strike="noStrike" kern="1200">
                        <a:solidFill>
                          <a:schemeClr val="tx1">
                            <a:lumMod val="65000"/>
                            <a:lumOff val="35000"/>
                          </a:schemeClr>
                        </a:solidFill>
                        <a:effectLst/>
                        <a:latin typeface="Trebuchet MS" panose="020B0603020202020204" pitchFamily="34" charset="0"/>
                        <a:ea typeface="+mn-ea"/>
                        <a:cs typeface="+mn-cs"/>
                      </a:endParaRPr>
                    </a:p>
                  </a:txBody>
                  <a:tcPr marL="6350" marR="6350" marT="6350" marB="0" anchor="ctr">
                    <a:lnL w="12700" cmpd="sng">
                      <a:noFill/>
                    </a:lnL>
                    <a:lnR w="12700" cmpd="sng">
                      <a:noFill/>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a:solidFill>
                            <a:schemeClr val="tx1">
                              <a:lumMod val="65000"/>
                              <a:lumOff val="35000"/>
                            </a:schemeClr>
                          </a:solidFill>
                          <a:effectLst/>
                          <a:latin typeface="Trebuchet MS" panose="020B0603020202020204" pitchFamily="34" charset="0"/>
                        </a:rPr>
                        <a:t>77%</a:t>
                      </a:r>
                    </a:p>
                  </a:txBody>
                  <a:tcPr marL="7620" marR="7620" marT="7620" marB="0" anchor="ctr">
                    <a:lnL w="12700" cmpd="sng">
                      <a:noFill/>
                    </a:lnL>
                    <a:lnR w="3175" cap="flat" cmpd="sng" algn="ctr">
                      <a:noFill/>
                      <a:prstDash val="dot"/>
                      <a:round/>
                      <a:headEnd type="none" w="med" len="med"/>
                      <a:tailEnd type="none" w="med" len="med"/>
                    </a:lnR>
                    <a:lnT w="3175" cap="flat" cmpd="sng" algn="ctr">
                      <a:solidFill>
                        <a:srgbClr val="C17303"/>
                      </a:solidFill>
                      <a:prstDash val="dot"/>
                      <a:round/>
                      <a:headEnd type="none" w="med" len="med"/>
                      <a:tailEnd type="none" w="med" len="med"/>
                    </a:lnT>
                    <a:lnB w="3175" cap="flat" cmpd="sng" algn="ctr">
                      <a:solidFill>
                        <a:srgbClr val="C17303"/>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1869632"/>
                  </a:ext>
                </a:extLst>
              </a:tr>
              <a:tr h="288000">
                <a:tc>
                  <a:txBody>
                    <a:bodyPr/>
                    <a:lstStyle/>
                    <a:p>
                      <a:pPr algn="l" fontAlgn="b"/>
                      <a:r>
                        <a:rPr lang="es-MX" sz="1000" b="1" i="0" u="none" strike="noStrike" kern="1200">
                          <a:solidFill>
                            <a:srgbClr val="404040"/>
                          </a:solidFill>
                          <a:effectLst/>
                          <a:latin typeface="Trebuchet MS" panose="020B0603020202020204" pitchFamily="34" charset="0"/>
                          <a:ea typeface="+mn-ea"/>
                          <a:cs typeface="+mn-cs"/>
                        </a:rPr>
                        <a:t>Propinas</a:t>
                      </a:r>
                    </a:p>
                  </a:txBody>
                  <a:tcPr marL="9525" marR="9525" marT="9525" marB="0" anchor="ctr">
                    <a:lnL w="12700" cmpd="sng">
                      <a:noFill/>
                    </a:lnL>
                    <a:lnR w="12700" cmpd="sng">
                      <a:noFill/>
                    </a:lnR>
                    <a:lnT w="3175" cap="flat" cmpd="sng" algn="ctr">
                      <a:solidFill>
                        <a:srgbClr val="C17303"/>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1" i="0" u="none" strike="noStrike" kern="1200">
                          <a:solidFill>
                            <a:schemeClr val="tx1">
                              <a:lumMod val="65000"/>
                              <a:lumOff val="35000"/>
                            </a:schemeClr>
                          </a:solidFill>
                          <a:effectLst/>
                          <a:latin typeface="Trebuchet MS" panose="020B0603020202020204" pitchFamily="34" charset="0"/>
                          <a:ea typeface="+mn-ea"/>
                          <a:cs typeface="+mn-cs"/>
                        </a:rPr>
                        <a:t>10%</a:t>
                      </a:r>
                    </a:p>
                  </a:txBody>
                  <a:tcPr marL="9525" marR="9525" marT="9525" marB="0" anchor="ctr">
                    <a:lnL w="12700" cmpd="sng">
                      <a:noFill/>
                    </a:lnL>
                    <a:lnR w="12700" cmpd="sng">
                      <a:noFill/>
                    </a:lnR>
                    <a:lnT w="3175" cap="flat" cmpd="sng" algn="ctr">
                      <a:solidFill>
                        <a:srgbClr val="C17303"/>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solidFill>
                        <a:srgbClr val="C17303"/>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solidFill>
                        <a:srgbClr val="C17303"/>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s-MX" sz="1000" b="0" i="0" u="none" strike="noStrike">
                          <a:solidFill>
                            <a:schemeClr val="tx1">
                              <a:lumMod val="75000"/>
                              <a:lumOff val="25000"/>
                            </a:schemeClr>
                          </a:solidFill>
                          <a:effectLst/>
                          <a:latin typeface="Trebuchet MS" panose="020B0703020202090204" pitchFamily="34" charset="0"/>
                        </a:rPr>
                        <a:t>39%</a:t>
                      </a:r>
                    </a:p>
                  </a:txBody>
                  <a:tcPr marL="9525" marR="9525" marT="9525" marB="0" anchor="ctr">
                    <a:lnL w="12700" cmpd="sng">
                      <a:noFill/>
                    </a:lnL>
                    <a:lnR w="12700" cmpd="sng">
                      <a:noFill/>
                    </a:lnR>
                    <a:lnT w="3175" cap="flat" cmpd="sng" algn="ctr">
                      <a:solidFill>
                        <a:srgbClr val="C17303"/>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6411184"/>
                  </a:ext>
                </a:extLst>
              </a:tr>
              <a:tr h="91505">
                <a:tc>
                  <a:txBody>
                    <a:bodyPr/>
                    <a:lstStyle/>
                    <a:p>
                      <a:pPr algn="l"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endParaRPr lang="es-MX" sz="1000" b="0" i="0" u="none" strike="noStrike" kern="1200">
                        <a:solidFill>
                          <a:schemeClr val="tx1">
                            <a:lumMod val="65000"/>
                            <a:lumOff val="35000"/>
                          </a:schemeClr>
                        </a:solidFill>
                        <a:effectLst/>
                        <a:latin typeface="Trebuchet MS" panose="020B0703020202090204" pitchFamily="34" charset="0"/>
                        <a:ea typeface="+mn-ea"/>
                        <a:cs typeface="+mn-cs"/>
                      </a:endParaRPr>
                    </a:p>
                  </a:txBody>
                  <a:tcPr marL="9525" marR="9525" marT="9525" marB="0" anchor="ctr">
                    <a:lnL w="12700" cmpd="sng">
                      <a:noFill/>
                    </a:lnL>
                    <a:lnR w="12700" cmpd="sng">
                      <a:noFill/>
                    </a:lnR>
                    <a:lnT w="31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endParaRPr lang="es-MX" sz="1000" b="0" i="0" u="none" strike="noStrike">
                        <a:solidFill>
                          <a:schemeClr val="tx1">
                            <a:lumMod val="75000"/>
                            <a:lumOff val="25000"/>
                          </a:schemeClr>
                        </a:solidFill>
                        <a:effectLst/>
                        <a:latin typeface="Trebuchet MS" panose="020B0703020202090204" pitchFamily="34" charset="0"/>
                      </a:endParaRPr>
                    </a:p>
                  </a:txBody>
                  <a:tcPr marL="9525" marR="9525" marT="9525" marB="0" anchor="ctr">
                    <a:lnL w="12700" cmpd="sng">
                      <a:noFill/>
                    </a:lnL>
                    <a:lnR w="12700" cmpd="sng">
                      <a:noFill/>
                    </a:lnR>
                    <a:lnT w="31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6630934"/>
                  </a:ext>
                </a:extLst>
              </a:tr>
              <a:tr h="173393">
                <a:tc>
                  <a:txBody>
                    <a:bodyPr/>
                    <a:lstStyle/>
                    <a:p>
                      <a:pPr algn="l" fontAlgn="b"/>
                      <a:r>
                        <a:rPr lang="es-MX" sz="1000" u="none" strike="noStrike">
                          <a:solidFill>
                            <a:schemeClr val="bg1">
                              <a:lumMod val="50000"/>
                            </a:schemeClr>
                          </a:solidFill>
                          <a:effectLst/>
                          <a:latin typeface="Trebuchet MS" panose="020B0703020202090204" pitchFamily="34" charset="0"/>
                        </a:rPr>
                        <a:t>Base</a:t>
                      </a:r>
                      <a:endParaRPr lang="es-MX" sz="1000" b="0" i="0" u="none" strike="noStrike">
                        <a:solidFill>
                          <a:schemeClr val="bg1">
                            <a:lumMod val="50000"/>
                          </a:schemeClr>
                        </a:solidFill>
                        <a:effectLst/>
                        <a:latin typeface="Trebuchet MS" panose="020B070302020209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49</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16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20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13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34030590"/>
                  </a:ext>
                </a:extLst>
              </a:tr>
              <a:tr h="173393">
                <a:tc>
                  <a:txBody>
                    <a:bodyPr/>
                    <a:lstStyle/>
                    <a:p>
                      <a:pPr algn="l" fontAlgn="b"/>
                      <a:r>
                        <a:rPr lang="es-MX" sz="1000" b="0" i="0" u="none" strike="noStrike">
                          <a:solidFill>
                            <a:schemeClr val="bg1">
                              <a:lumMod val="50000"/>
                            </a:schemeClr>
                          </a:solidFill>
                          <a:effectLst/>
                          <a:latin typeface="Trebuchet MS" panose="020B0703020202090204" pitchFamily="34" charset="0"/>
                        </a:rPr>
                        <a:t>Multiplicidad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3.08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1.56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3.60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b" latinLnBrk="0" hangingPunct="1"/>
                      <a:r>
                        <a:rPr lang="es-MX" sz="1000" b="0" i="0" u="none" strike="noStrike" kern="1200">
                          <a:solidFill>
                            <a:schemeClr val="bg1">
                              <a:lumMod val="50000"/>
                            </a:schemeClr>
                          </a:solidFill>
                          <a:effectLst/>
                          <a:latin typeface="Trebuchet MS" panose="020B0703020202090204" pitchFamily="34" charset="0"/>
                          <a:ea typeface="+mn-ea"/>
                          <a:cs typeface="+mn-cs"/>
                        </a:rPr>
                        <a:t>4.15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1590341"/>
                  </a:ext>
                </a:extLst>
              </a:tr>
            </a:tbl>
          </a:graphicData>
        </a:graphic>
      </p:graphicFrame>
      <p:pic>
        <p:nvPicPr>
          <p:cNvPr id="15" name="Gráfico 14">
            <a:extLst>
              <a:ext uri="{FF2B5EF4-FFF2-40B4-BE49-F238E27FC236}">
                <a16:creationId xmlns:a16="http://schemas.microsoft.com/office/drawing/2014/main" id="{0285D73A-62C5-48BB-A6AD-8F88839F89B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8744781" y="2838673"/>
            <a:ext cx="238710" cy="178369"/>
          </a:xfrm>
          <a:prstGeom prst="rect">
            <a:avLst/>
          </a:prstGeom>
        </p:spPr>
      </p:pic>
      <p:pic>
        <p:nvPicPr>
          <p:cNvPr id="73" name="Gráfico 72">
            <a:extLst>
              <a:ext uri="{FF2B5EF4-FFF2-40B4-BE49-F238E27FC236}">
                <a16:creationId xmlns:a16="http://schemas.microsoft.com/office/drawing/2014/main" id="{6194C61A-D2E7-4F69-B043-9F993B3D3AC8}"/>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8744781" y="3123399"/>
            <a:ext cx="238710" cy="178369"/>
          </a:xfrm>
          <a:prstGeom prst="rect">
            <a:avLst/>
          </a:prstGeom>
        </p:spPr>
      </p:pic>
      <p:pic>
        <p:nvPicPr>
          <p:cNvPr id="75" name="Gráfico 74">
            <a:extLst>
              <a:ext uri="{FF2B5EF4-FFF2-40B4-BE49-F238E27FC236}">
                <a16:creationId xmlns:a16="http://schemas.microsoft.com/office/drawing/2014/main" id="{9C401F19-683A-4E9E-9970-50F17B2DB573}"/>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9663744" y="2838673"/>
            <a:ext cx="238710" cy="178369"/>
          </a:xfrm>
          <a:prstGeom prst="rect">
            <a:avLst/>
          </a:prstGeom>
        </p:spPr>
      </p:pic>
      <p:pic>
        <p:nvPicPr>
          <p:cNvPr id="76" name="Gráfico 75">
            <a:extLst>
              <a:ext uri="{FF2B5EF4-FFF2-40B4-BE49-F238E27FC236}">
                <a16:creationId xmlns:a16="http://schemas.microsoft.com/office/drawing/2014/main" id="{03A764AA-6C97-4FF0-BBF0-4589FF4E5630}"/>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9663744" y="3123399"/>
            <a:ext cx="238710" cy="178369"/>
          </a:xfrm>
          <a:prstGeom prst="rect">
            <a:avLst/>
          </a:prstGeom>
        </p:spPr>
      </p:pic>
      <p:pic>
        <p:nvPicPr>
          <p:cNvPr id="77" name="Gráfico 76">
            <a:extLst>
              <a:ext uri="{FF2B5EF4-FFF2-40B4-BE49-F238E27FC236}">
                <a16:creationId xmlns:a16="http://schemas.microsoft.com/office/drawing/2014/main" id="{0A105013-FC43-42FD-AEBE-08DC9C6B8BE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9663744" y="3402203"/>
            <a:ext cx="238710" cy="178369"/>
          </a:xfrm>
          <a:prstGeom prst="rect">
            <a:avLst/>
          </a:prstGeom>
        </p:spPr>
      </p:pic>
      <p:pic>
        <p:nvPicPr>
          <p:cNvPr id="78" name="Gráfico 77">
            <a:extLst>
              <a:ext uri="{FF2B5EF4-FFF2-40B4-BE49-F238E27FC236}">
                <a16:creationId xmlns:a16="http://schemas.microsoft.com/office/drawing/2014/main" id="{098AA140-70AC-4750-B39E-79360D63ACEB}"/>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9663744" y="3701222"/>
            <a:ext cx="238710" cy="178369"/>
          </a:xfrm>
          <a:prstGeom prst="rect">
            <a:avLst/>
          </a:prstGeom>
        </p:spPr>
      </p:pic>
      <p:pic>
        <p:nvPicPr>
          <p:cNvPr id="79" name="Gráfico 78">
            <a:extLst>
              <a:ext uri="{FF2B5EF4-FFF2-40B4-BE49-F238E27FC236}">
                <a16:creationId xmlns:a16="http://schemas.microsoft.com/office/drawing/2014/main" id="{C82B9361-2455-4E53-9CB0-05B788B1F2C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9663744" y="3976326"/>
            <a:ext cx="238710" cy="178369"/>
          </a:xfrm>
          <a:prstGeom prst="rect">
            <a:avLst/>
          </a:prstGeom>
        </p:spPr>
      </p:pic>
      <p:pic>
        <p:nvPicPr>
          <p:cNvPr id="80" name="Gráfico 79">
            <a:extLst>
              <a:ext uri="{FF2B5EF4-FFF2-40B4-BE49-F238E27FC236}">
                <a16:creationId xmlns:a16="http://schemas.microsoft.com/office/drawing/2014/main" id="{B6B63A6E-0CCD-4A17-85DC-4183A9D8EB86}"/>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2838673"/>
            <a:ext cx="238710" cy="178369"/>
          </a:xfrm>
          <a:prstGeom prst="rect">
            <a:avLst/>
          </a:prstGeom>
        </p:spPr>
      </p:pic>
      <p:pic>
        <p:nvPicPr>
          <p:cNvPr id="81" name="Gráfico 80">
            <a:extLst>
              <a:ext uri="{FF2B5EF4-FFF2-40B4-BE49-F238E27FC236}">
                <a16:creationId xmlns:a16="http://schemas.microsoft.com/office/drawing/2014/main" id="{D7167D1B-9D95-4E46-B94C-66CCBB637096}"/>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3123399"/>
            <a:ext cx="238710" cy="178369"/>
          </a:xfrm>
          <a:prstGeom prst="rect">
            <a:avLst/>
          </a:prstGeom>
        </p:spPr>
      </p:pic>
      <p:pic>
        <p:nvPicPr>
          <p:cNvPr id="82" name="Gráfico 81">
            <a:extLst>
              <a:ext uri="{FF2B5EF4-FFF2-40B4-BE49-F238E27FC236}">
                <a16:creationId xmlns:a16="http://schemas.microsoft.com/office/drawing/2014/main" id="{A9A15FE9-0187-4439-A327-909D772CB691}"/>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3402203"/>
            <a:ext cx="238710" cy="178369"/>
          </a:xfrm>
          <a:prstGeom prst="rect">
            <a:avLst/>
          </a:prstGeom>
        </p:spPr>
      </p:pic>
      <p:pic>
        <p:nvPicPr>
          <p:cNvPr id="83" name="Gráfico 82">
            <a:extLst>
              <a:ext uri="{FF2B5EF4-FFF2-40B4-BE49-F238E27FC236}">
                <a16:creationId xmlns:a16="http://schemas.microsoft.com/office/drawing/2014/main" id="{FB98ADED-EC39-42F1-8201-24A890EBA3C6}"/>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3701222"/>
            <a:ext cx="238710" cy="178369"/>
          </a:xfrm>
          <a:prstGeom prst="rect">
            <a:avLst/>
          </a:prstGeom>
        </p:spPr>
      </p:pic>
      <p:pic>
        <p:nvPicPr>
          <p:cNvPr id="84" name="Gráfico 83">
            <a:extLst>
              <a:ext uri="{FF2B5EF4-FFF2-40B4-BE49-F238E27FC236}">
                <a16:creationId xmlns:a16="http://schemas.microsoft.com/office/drawing/2014/main" id="{42598B2A-6BF0-47FC-A8EE-4D07198CEE3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3976326"/>
            <a:ext cx="238710" cy="178369"/>
          </a:xfrm>
          <a:prstGeom prst="rect">
            <a:avLst/>
          </a:prstGeom>
        </p:spPr>
      </p:pic>
      <p:pic>
        <p:nvPicPr>
          <p:cNvPr id="85" name="Gráfico 84">
            <a:extLst>
              <a:ext uri="{FF2B5EF4-FFF2-40B4-BE49-F238E27FC236}">
                <a16:creationId xmlns:a16="http://schemas.microsoft.com/office/drawing/2014/main" id="{C96FA3FD-EB71-4566-89D9-CEE57FF00D02}"/>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6514" y="4276283"/>
            <a:ext cx="238710" cy="178369"/>
          </a:xfrm>
          <a:prstGeom prst="rect">
            <a:avLst/>
          </a:prstGeom>
        </p:spPr>
      </p:pic>
      <p:cxnSp>
        <p:nvCxnSpPr>
          <p:cNvPr id="18" name="Conector recto de flecha 17">
            <a:extLst>
              <a:ext uri="{FF2B5EF4-FFF2-40B4-BE49-F238E27FC236}">
                <a16:creationId xmlns:a16="http://schemas.microsoft.com/office/drawing/2014/main" id="{073C4434-9272-40D7-8932-78E3F50B4639}"/>
              </a:ext>
            </a:extLst>
          </p:cNvPr>
          <p:cNvCxnSpPr>
            <a:cxnSpLocks/>
          </p:cNvCxnSpPr>
          <p:nvPr/>
        </p:nvCxnSpPr>
        <p:spPr>
          <a:xfrm>
            <a:off x="1724025" y="2229459"/>
            <a:ext cx="3305401"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5" name="Conector recto 24">
            <a:extLst>
              <a:ext uri="{FF2B5EF4-FFF2-40B4-BE49-F238E27FC236}">
                <a16:creationId xmlns:a16="http://schemas.microsoft.com/office/drawing/2014/main" id="{39FE99A5-4BD8-4384-AAA0-5A36CBF5CBD8}"/>
              </a:ext>
            </a:extLst>
          </p:cNvPr>
          <p:cNvCxnSpPr>
            <a:cxnSpLocks/>
          </p:cNvCxnSpPr>
          <p:nvPr/>
        </p:nvCxnSpPr>
        <p:spPr>
          <a:xfrm flipV="1">
            <a:off x="1724025" y="2229459"/>
            <a:ext cx="0" cy="310535"/>
          </a:xfrm>
          <a:prstGeom prst="line">
            <a:avLst/>
          </a:prstGeom>
          <a:ln w="19050">
            <a:solidFill>
              <a:srgbClr val="E8813E"/>
            </a:solidFill>
          </a:ln>
        </p:spPr>
        <p:style>
          <a:lnRef idx="1">
            <a:schemeClr val="accent1"/>
          </a:lnRef>
          <a:fillRef idx="0">
            <a:schemeClr val="accent1"/>
          </a:fillRef>
          <a:effectRef idx="0">
            <a:schemeClr val="accent1"/>
          </a:effectRef>
          <a:fontRef idx="minor">
            <a:schemeClr val="tx1"/>
          </a:fontRef>
        </p:style>
      </p:cxnSp>
      <p:sp>
        <p:nvSpPr>
          <p:cNvPr id="2" name="Rectángulo redondeado 1">
            <a:extLst>
              <a:ext uri="{FF2B5EF4-FFF2-40B4-BE49-F238E27FC236}">
                <a16:creationId xmlns:a16="http://schemas.microsoft.com/office/drawing/2014/main" id="{4642BE06-BF13-6744-8633-DA837E3F0CF9}"/>
              </a:ext>
            </a:extLst>
          </p:cNvPr>
          <p:cNvSpPr/>
          <p:nvPr/>
        </p:nvSpPr>
        <p:spPr>
          <a:xfrm>
            <a:off x="8864136" y="2231417"/>
            <a:ext cx="464965" cy="307777"/>
          </a:xfrm>
          <a:prstGeom prst="roundRect">
            <a:avLst/>
          </a:prstGeom>
          <a:solidFill>
            <a:srgbClr val="FAA826"/>
          </a:solidFill>
          <a:ln>
            <a:solidFill>
              <a:srgbClr val="FAA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Rectángulo redondeado 44">
            <a:extLst>
              <a:ext uri="{FF2B5EF4-FFF2-40B4-BE49-F238E27FC236}">
                <a16:creationId xmlns:a16="http://schemas.microsoft.com/office/drawing/2014/main" id="{02D76553-2CBD-E64A-B98D-45DF4B70E455}"/>
              </a:ext>
            </a:extLst>
          </p:cNvPr>
          <p:cNvSpPr/>
          <p:nvPr/>
        </p:nvSpPr>
        <p:spPr>
          <a:xfrm>
            <a:off x="9792455" y="2223969"/>
            <a:ext cx="464965" cy="307777"/>
          </a:xfrm>
          <a:prstGeom prst="roundRect">
            <a:avLst/>
          </a:prstGeom>
          <a:solidFill>
            <a:srgbClr val="FAA826"/>
          </a:solidFill>
          <a:ln>
            <a:solidFill>
              <a:srgbClr val="FAA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ángulo redondeado 45">
            <a:extLst>
              <a:ext uri="{FF2B5EF4-FFF2-40B4-BE49-F238E27FC236}">
                <a16:creationId xmlns:a16="http://schemas.microsoft.com/office/drawing/2014/main" id="{E6019397-B58C-C644-8B09-E25D612B9757}"/>
              </a:ext>
            </a:extLst>
          </p:cNvPr>
          <p:cNvSpPr/>
          <p:nvPr/>
        </p:nvSpPr>
        <p:spPr>
          <a:xfrm>
            <a:off x="10693387" y="2221685"/>
            <a:ext cx="464965" cy="307777"/>
          </a:xfrm>
          <a:prstGeom prst="roundRect">
            <a:avLst/>
          </a:prstGeom>
          <a:solidFill>
            <a:srgbClr val="FAA826"/>
          </a:solidFill>
          <a:ln>
            <a:solidFill>
              <a:srgbClr val="FAA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147BCA8F-498D-3E4A-BE5A-7B1303329FE8}"/>
              </a:ext>
            </a:extLst>
          </p:cNvPr>
          <p:cNvSpPr/>
          <p:nvPr/>
        </p:nvSpPr>
        <p:spPr>
          <a:xfrm>
            <a:off x="8813527" y="2204139"/>
            <a:ext cx="566181" cy="338554"/>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600" b="1">
                <a:solidFill>
                  <a:srgbClr val="FFFFFF"/>
                </a:solidFill>
                <a:latin typeface="Trebuchet MS" panose="020B0703020202090204" pitchFamily="34" charset="0"/>
              </a:rPr>
              <a:t>33</a:t>
            </a:r>
            <a:r>
              <a:rPr kumimoji="0" lang="es-MX" sz="1600" b="1" i="0" u="none" strike="noStrike" kern="1200" cap="none" spc="0" normalizeH="0" baseline="0" noProof="0">
                <a:ln>
                  <a:noFill/>
                </a:ln>
                <a:solidFill>
                  <a:srgbClr val="FFFFFF"/>
                </a:solidFill>
                <a:effectLst/>
                <a:uLnTx/>
                <a:uFillTx/>
                <a:latin typeface="Trebuchet MS" panose="020B0703020202090204" pitchFamily="34" charset="0"/>
                <a:ea typeface="+mn-ea"/>
                <a:cs typeface="+mn-cs"/>
              </a:rPr>
              <a:t>%</a:t>
            </a:r>
          </a:p>
        </p:txBody>
      </p:sp>
      <p:sp>
        <p:nvSpPr>
          <p:cNvPr id="47" name="Rectángulo 46">
            <a:extLst>
              <a:ext uri="{FF2B5EF4-FFF2-40B4-BE49-F238E27FC236}">
                <a16:creationId xmlns:a16="http://schemas.microsoft.com/office/drawing/2014/main" id="{92BDE35E-8556-CE49-A046-33AA23F5D903}"/>
              </a:ext>
            </a:extLst>
          </p:cNvPr>
          <p:cNvSpPr/>
          <p:nvPr/>
        </p:nvSpPr>
        <p:spPr>
          <a:xfrm>
            <a:off x="9758181" y="2225664"/>
            <a:ext cx="566181" cy="338554"/>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MX" sz="1600" b="1">
                <a:solidFill>
                  <a:srgbClr val="FFFFFF"/>
                </a:solidFill>
                <a:latin typeface="Trebuchet MS" panose="020B0703020202090204" pitchFamily="34" charset="0"/>
              </a:rPr>
              <a:t>41</a:t>
            </a:r>
            <a:r>
              <a:rPr kumimoji="0" lang="es-MX" sz="1600" b="1" i="0" u="none" strike="noStrike" kern="1200" cap="none" spc="0" normalizeH="0" baseline="0" noProof="0">
                <a:ln>
                  <a:noFill/>
                </a:ln>
                <a:solidFill>
                  <a:srgbClr val="FFFFFF"/>
                </a:solidFill>
                <a:effectLst/>
                <a:uLnTx/>
                <a:uFillTx/>
                <a:latin typeface="Trebuchet MS" panose="020B0703020202090204" pitchFamily="34" charset="0"/>
                <a:ea typeface="+mn-ea"/>
                <a:cs typeface="+mn-cs"/>
              </a:rPr>
              <a:t>%</a:t>
            </a:r>
          </a:p>
        </p:txBody>
      </p:sp>
      <p:sp>
        <p:nvSpPr>
          <p:cNvPr id="48" name="Rectángulo 47">
            <a:extLst>
              <a:ext uri="{FF2B5EF4-FFF2-40B4-BE49-F238E27FC236}">
                <a16:creationId xmlns:a16="http://schemas.microsoft.com/office/drawing/2014/main" id="{07D1C392-CDC6-194C-A4E0-CE7F8014370E}"/>
              </a:ext>
            </a:extLst>
          </p:cNvPr>
          <p:cNvSpPr/>
          <p:nvPr/>
        </p:nvSpPr>
        <p:spPr>
          <a:xfrm>
            <a:off x="10665006" y="2194407"/>
            <a:ext cx="566181" cy="338554"/>
          </a:xfrm>
          <a:prstGeom prst="rect">
            <a:avLst/>
          </a:prstGeom>
        </p:spPr>
        <p:txBody>
          <a:bodyPr wrap="non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s-MX" sz="1600" b="1" i="0" u="none" strike="noStrike" kern="1200" cap="none" spc="0" normalizeH="0" baseline="0" noProof="0">
                <a:ln>
                  <a:noFill/>
                </a:ln>
                <a:solidFill>
                  <a:srgbClr val="FFFFFF"/>
                </a:solidFill>
                <a:effectLst/>
                <a:uLnTx/>
                <a:uFillTx/>
                <a:latin typeface="Trebuchet MS" panose="020B0703020202090204" pitchFamily="34" charset="0"/>
                <a:ea typeface="+mn-ea"/>
                <a:cs typeface="+mn-cs"/>
              </a:rPr>
              <a:t>26%</a:t>
            </a:r>
          </a:p>
        </p:txBody>
      </p:sp>
      <p:sp>
        <p:nvSpPr>
          <p:cNvPr id="49" name="Rectángulo redondeado 48">
            <a:extLst>
              <a:ext uri="{FF2B5EF4-FFF2-40B4-BE49-F238E27FC236}">
                <a16:creationId xmlns:a16="http://schemas.microsoft.com/office/drawing/2014/main" id="{DDCD9A80-6B3F-5B48-94D8-F8BEC1B8FDD7}"/>
              </a:ext>
            </a:extLst>
          </p:cNvPr>
          <p:cNvSpPr/>
          <p:nvPr/>
        </p:nvSpPr>
        <p:spPr>
          <a:xfrm>
            <a:off x="7811938" y="2233174"/>
            <a:ext cx="735924" cy="307777"/>
          </a:xfrm>
          <a:prstGeom prst="roundRect">
            <a:avLst/>
          </a:prstGeom>
          <a:solidFill>
            <a:srgbClr val="FAA826"/>
          </a:solidFill>
          <a:ln>
            <a:solidFill>
              <a:srgbClr val="FAA8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rPr>
              <a:t>100%</a:t>
            </a:r>
          </a:p>
        </p:txBody>
      </p:sp>
      <p:pic>
        <p:nvPicPr>
          <p:cNvPr id="56" name="Gráfico 55">
            <a:extLst>
              <a:ext uri="{FF2B5EF4-FFF2-40B4-BE49-F238E27FC236}">
                <a16:creationId xmlns:a16="http://schemas.microsoft.com/office/drawing/2014/main" id="{70255B51-0448-EC72-7DD4-7FB7034B06B7}"/>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8744781" y="3402203"/>
            <a:ext cx="238710" cy="178369"/>
          </a:xfrm>
          <a:prstGeom prst="rect">
            <a:avLst/>
          </a:prstGeom>
        </p:spPr>
      </p:pic>
      <p:sp>
        <p:nvSpPr>
          <p:cNvPr id="19" name="CuadroTexto 18">
            <a:extLst>
              <a:ext uri="{FF2B5EF4-FFF2-40B4-BE49-F238E27FC236}">
                <a16:creationId xmlns:a16="http://schemas.microsoft.com/office/drawing/2014/main" id="{5F0079F1-E180-2B02-135B-9572DD0E9C9C}"/>
              </a:ext>
            </a:extLst>
          </p:cNvPr>
          <p:cNvSpPr txBox="1"/>
          <p:nvPr/>
        </p:nvSpPr>
        <p:spPr>
          <a:xfrm>
            <a:off x="3409010" y="266154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60302020202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graphicFrame>
        <p:nvGraphicFramePr>
          <p:cNvPr id="20" name="Tabla 19">
            <a:extLst>
              <a:ext uri="{FF2B5EF4-FFF2-40B4-BE49-F238E27FC236}">
                <a16:creationId xmlns:a16="http://schemas.microsoft.com/office/drawing/2014/main" id="{F8BDA556-0849-E805-763D-5CC713B7B83A}"/>
              </a:ext>
            </a:extLst>
          </p:cNvPr>
          <p:cNvGraphicFramePr>
            <a:graphicFrameLocks noGrp="1"/>
          </p:cNvGraphicFramePr>
          <p:nvPr>
            <p:extLst>
              <p:ext uri="{D42A27DB-BD31-4B8C-83A1-F6EECF244321}">
                <p14:modId xmlns:p14="http://schemas.microsoft.com/office/powerpoint/2010/main" val="3222778270"/>
              </p:ext>
            </p:extLst>
          </p:nvPr>
        </p:nvGraphicFramePr>
        <p:xfrm>
          <a:off x="866453" y="4528459"/>
          <a:ext cx="1185534" cy="524979"/>
        </p:xfrm>
        <a:graphic>
          <a:graphicData uri="http://schemas.openxmlformats.org/drawingml/2006/table">
            <a:tbl>
              <a:tblPr firstRow="1" bandRow="1"/>
              <a:tblGrid>
                <a:gridCol w="1185534">
                  <a:extLst>
                    <a:ext uri="{9D8B030D-6E8A-4147-A177-3AD203B41FA5}">
                      <a16:colId xmlns:a16="http://schemas.microsoft.com/office/drawing/2014/main" val="1566861337"/>
                    </a:ext>
                  </a:extLst>
                </a:gridCol>
              </a:tblGrid>
              <a:tr h="524979">
                <a:tc>
                  <a:txBody>
                    <a:bodyPr/>
                    <a:lstStyle/>
                    <a:p>
                      <a:pPr algn="ctr" rtl="0" fontAlgn="ctr"/>
                      <a:r>
                        <a:rPr lang="es-MX" sz="105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1" name="Tabla 20">
            <a:extLst>
              <a:ext uri="{FF2B5EF4-FFF2-40B4-BE49-F238E27FC236}">
                <a16:creationId xmlns:a16="http://schemas.microsoft.com/office/drawing/2014/main" id="{FE51F141-1C69-4568-79F7-8D94B083FDDB}"/>
              </a:ext>
            </a:extLst>
          </p:cNvPr>
          <p:cNvGraphicFramePr>
            <a:graphicFrameLocks noGrp="1"/>
          </p:cNvGraphicFramePr>
          <p:nvPr>
            <p:extLst>
              <p:ext uri="{D42A27DB-BD31-4B8C-83A1-F6EECF244321}">
                <p14:modId xmlns:p14="http://schemas.microsoft.com/office/powerpoint/2010/main" val="1575427040"/>
              </p:ext>
            </p:extLst>
          </p:nvPr>
        </p:nvGraphicFramePr>
        <p:xfrm>
          <a:off x="2588561" y="4528460"/>
          <a:ext cx="1403386" cy="524979"/>
        </p:xfrm>
        <a:graphic>
          <a:graphicData uri="http://schemas.openxmlformats.org/drawingml/2006/table">
            <a:tbl>
              <a:tblPr firstRow="1" bandRow="1"/>
              <a:tblGrid>
                <a:gridCol w="1403386">
                  <a:extLst>
                    <a:ext uri="{9D8B030D-6E8A-4147-A177-3AD203B41FA5}">
                      <a16:colId xmlns:a16="http://schemas.microsoft.com/office/drawing/2014/main" val="1036894873"/>
                    </a:ext>
                  </a:extLst>
                </a:gridCol>
              </a:tblGrid>
              <a:tr h="524979">
                <a:tc>
                  <a:txBody>
                    <a:bodyPr/>
                    <a:lstStyle/>
                    <a:p>
                      <a:pPr algn="ctr" rtl="0" fontAlgn="ctr"/>
                      <a:r>
                        <a:rPr lang="es-MX" sz="105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16" name="Rectángulo: esquinas redondeadas 32">
            <a:extLst>
              <a:ext uri="{FF2B5EF4-FFF2-40B4-BE49-F238E27FC236}">
                <a16:creationId xmlns:a16="http://schemas.microsoft.com/office/drawing/2014/main" id="{DC12FA82-1F01-83C3-16AD-A0A70F57B6D5}"/>
              </a:ext>
            </a:extLst>
          </p:cNvPr>
          <p:cNvSpPr/>
          <p:nvPr/>
        </p:nvSpPr>
        <p:spPr>
          <a:xfrm rot="5400000">
            <a:off x="243606" y="3245057"/>
            <a:ext cx="2443510" cy="1173252"/>
          </a:xfrm>
          <a:prstGeom prst="roundRect">
            <a:avLst>
              <a:gd name="adj" fmla="val 832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150015A4-00AD-A892-AB81-F7F7CBE23B10}"/>
              </a:ext>
            </a:extLst>
          </p:cNvPr>
          <p:cNvSpPr txBox="1"/>
          <p:nvPr/>
        </p:nvSpPr>
        <p:spPr>
          <a:xfrm>
            <a:off x="7286798" y="5859243"/>
            <a:ext cx="46987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pic>
        <p:nvPicPr>
          <p:cNvPr id="28" name="Gráfico 27">
            <a:extLst>
              <a:ext uri="{FF2B5EF4-FFF2-40B4-BE49-F238E27FC236}">
                <a16:creationId xmlns:a16="http://schemas.microsoft.com/office/drawing/2014/main" id="{74478EFB-7829-92E9-57D1-AB43BAE86ACE}"/>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29416" t="32495" r="60009" b="58919"/>
          <a:stretch/>
        </p:blipFill>
        <p:spPr>
          <a:xfrm>
            <a:off x="10555622" y="4593494"/>
            <a:ext cx="238710" cy="178369"/>
          </a:xfrm>
          <a:prstGeom prst="rect">
            <a:avLst/>
          </a:prstGeom>
        </p:spPr>
      </p:pic>
      <p:sp>
        <p:nvSpPr>
          <p:cNvPr id="4" name="CuadroTexto 3">
            <a:extLst>
              <a:ext uri="{FF2B5EF4-FFF2-40B4-BE49-F238E27FC236}">
                <a16:creationId xmlns:a16="http://schemas.microsoft.com/office/drawing/2014/main" id="{301ABAA6-D554-D012-7D4A-2887AEEF4FD8}"/>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5" name="CuadroTexto 4">
            <a:extLst>
              <a:ext uri="{FF2B5EF4-FFF2-40B4-BE49-F238E27FC236}">
                <a16:creationId xmlns:a16="http://schemas.microsoft.com/office/drawing/2014/main" id="{DCD3325A-9BB5-E98D-F368-72F0EE7A9ACA}"/>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otros orígenes destacan significativamente por demostrar mayor disponibilidad para comprar su viaje en paquete. No obstante, los visitantes de Alemania demostraron mayor interés por adquirir un paquete que incluyera </a:t>
            </a:r>
            <a:r>
              <a:rPr kumimoji="0" lang="es-ES" sz="1600" b="0" i="0" u="none" strike="noStrike" kern="1200" cap="none" spc="0" normalizeH="0" baseline="0" noProof="0" dirty="0" err="1">
                <a:ln>
                  <a:noFill/>
                </a:ln>
                <a:solidFill>
                  <a:srgbClr val="000000"/>
                </a:solidFill>
                <a:effectLst/>
                <a:uLnTx/>
                <a:uFillTx/>
                <a:latin typeface="Trebuchet MS"/>
                <a:ea typeface="+mn-ea"/>
                <a:cs typeface="Calibri"/>
              </a:rPr>
              <a:t>transpo</a:t>
            </a:r>
            <a:r>
              <a:rPr lang="es-ES" sz="1600" dirty="0" err="1">
                <a:solidFill>
                  <a:srgbClr val="000000"/>
                </a:solidFill>
                <a:latin typeface="Trebuchet MS"/>
                <a:cs typeface="Calibri"/>
              </a:rPr>
              <a:t>rtación</a:t>
            </a:r>
            <a:r>
              <a:rPr lang="es-ES" sz="1600" dirty="0">
                <a:solidFill>
                  <a:srgbClr val="000000"/>
                </a:solidFill>
                <a:latin typeface="Trebuchet MS"/>
                <a:cs typeface="Calibri"/>
              </a:rPr>
              <a:t> aérea, hospedaje, traslados, alimentos y bebidas alcohólicas. </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7" name="Rectángulo 6">
            <a:extLst>
              <a:ext uri="{FF2B5EF4-FFF2-40B4-BE49-F238E27FC236}">
                <a16:creationId xmlns:a16="http://schemas.microsoft.com/office/drawing/2014/main" id="{70CEA53D-9742-D246-CAF6-CF751DDDD5B1}"/>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Times New Roman" panose="02020603050405020304" pitchFamily="18" charset="0"/>
                <a:cs typeface="+mn-cs"/>
              </a:rPr>
              <a:t>P32. ¿Su viaje fue comprado como paquete? P33. ¿Qué elementos incluyó su paquete? </a:t>
            </a:r>
          </a:p>
        </p:txBody>
      </p:sp>
    </p:spTree>
    <p:extLst>
      <p:ext uri="{BB962C8B-B14F-4D97-AF65-F5344CB8AC3E}">
        <p14:creationId xmlns:p14="http://schemas.microsoft.com/office/powerpoint/2010/main" val="255283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Gráfico 57">
            <a:extLst>
              <a:ext uri="{FF2B5EF4-FFF2-40B4-BE49-F238E27FC236}">
                <a16:creationId xmlns:a16="http://schemas.microsoft.com/office/drawing/2014/main" id="{89D72EE9-FE67-4830-9505-DC5978E80CB6}"/>
              </a:ext>
            </a:extLst>
          </p:cNvPr>
          <p:cNvGraphicFramePr/>
          <p:nvPr>
            <p:extLst>
              <p:ext uri="{D42A27DB-BD31-4B8C-83A1-F6EECF244321}">
                <p14:modId xmlns:p14="http://schemas.microsoft.com/office/powerpoint/2010/main" val="59000124"/>
              </p:ext>
            </p:extLst>
          </p:nvPr>
        </p:nvGraphicFramePr>
        <p:xfrm>
          <a:off x="259414" y="2214769"/>
          <a:ext cx="4484795" cy="1443583"/>
        </p:xfrm>
        <a:graphic>
          <a:graphicData uri="http://schemas.openxmlformats.org/drawingml/2006/chart">
            <c:chart xmlns:c="http://schemas.openxmlformats.org/drawingml/2006/chart" xmlns:r="http://schemas.openxmlformats.org/officeDocument/2006/relationships" r:id="rId3"/>
          </a:graphicData>
        </a:graphic>
      </p:graphicFrame>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Estancia (promedio)</a:t>
            </a:r>
          </a:p>
        </p:txBody>
      </p:sp>
      <p:sp>
        <p:nvSpPr>
          <p:cNvPr id="12" name="Rectángulo 11">
            <a:extLst>
              <a:ext uri="{FF2B5EF4-FFF2-40B4-BE49-F238E27FC236}">
                <a16:creationId xmlns:a16="http://schemas.microsoft.com/office/drawing/2014/main" id="{22C022D4-1AA4-0545-8BA7-148F7A8BFEF8}"/>
              </a:ext>
            </a:extLst>
          </p:cNvPr>
          <p:cNvSpPr/>
          <p:nvPr/>
        </p:nvSpPr>
        <p:spPr>
          <a:xfrm>
            <a:off x="798514" y="1753096"/>
            <a:ext cx="3623108"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2F5597"/>
                </a:solidFill>
                <a:effectLst/>
                <a:uLnTx/>
                <a:uFillTx/>
                <a:latin typeface="Trebuchet MS"/>
                <a:ea typeface="+mn-ea"/>
                <a:cs typeface="+mn-cs"/>
              </a:rPr>
              <a:t>Promedio de la duración de su estancia en días:</a:t>
            </a:r>
            <a:endParaRPr kumimoji="0" lang="es-MX" sz="1600" b="0" i="0" u="none" strike="noStrike" kern="1200" cap="none" spc="0" normalizeH="0" baseline="0" noProof="0">
              <a:ln>
                <a:noFill/>
              </a:ln>
              <a:solidFill>
                <a:srgbClr val="2F5597"/>
              </a:solidFill>
              <a:effectLst/>
              <a:uLnTx/>
              <a:uFillTx/>
              <a:latin typeface="Calibri" panose="020F0502020204030204"/>
              <a:ea typeface="+mn-ea"/>
              <a:cs typeface="Calibri"/>
            </a:endParaRPr>
          </a:p>
        </p:txBody>
      </p:sp>
      <p:graphicFrame>
        <p:nvGraphicFramePr>
          <p:cNvPr id="26" name="Gráfico 25">
            <a:extLst>
              <a:ext uri="{FF2B5EF4-FFF2-40B4-BE49-F238E27FC236}">
                <a16:creationId xmlns:a16="http://schemas.microsoft.com/office/drawing/2014/main" id="{1886F749-F654-4E31-8DEB-BF55F8BA9CA5}"/>
              </a:ext>
            </a:extLst>
          </p:cNvPr>
          <p:cNvGraphicFramePr/>
          <p:nvPr>
            <p:extLst>
              <p:ext uri="{D42A27DB-BD31-4B8C-83A1-F6EECF244321}">
                <p14:modId xmlns:p14="http://schemas.microsoft.com/office/powerpoint/2010/main" val="1380712577"/>
              </p:ext>
            </p:extLst>
          </p:nvPr>
        </p:nvGraphicFramePr>
        <p:xfrm>
          <a:off x="5690675" y="2120933"/>
          <a:ext cx="5607653" cy="289688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ángulo: esquinas redondeadas 62">
            <a:extLst>
              <a:ext uri="{FF2B5EF4-FFF2-40B4-BE49-F238E27FC236}">
                <a16:creationId xmlns:a16="http://schemas.microsoft.com/office/drawing/2014/main" id="{24F92ABA-EA70-4EDC-B27A-4B7256A576C0}"/>
              </a:ext>
            </a:extLst>
          </p:cNvPr>
          <p:cNvSpPr/>
          <p:nvPr/>
        </p:nvSpPr>
        <p:spPr>
          <a:xfrm>
            <a:off x="5556515" y="1702609"/>
            <a:ext cx="5876804" cy="3601029"/>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4" name="Conector: angular 3">
            <a:extLst>
              <a:ext uri="{FF2B5EF4-FFF2-40B4-BE49-F238E27FC236}">
                <a16:creationId xmlns:a16="http://schemas.microsoft.com/office/drawing/2014/main" id="{D3715D62-F5BA-45C8-BC90-68F7187CCCFF}"/>
              </a:ext>
            </a:extLst>
          </p:cNvPr>
          <p:cNvCxnSpPr>
            <a:cxnSpLocks/>
            <a:stCxn id="16" idx="2"/>
          </p:cNvCxnSpPr>
          <p:nvPr/>
        </p:nvCxnSpPr>
        <p:spPr>
          <a:xfrm rot="16200000" flipH="1">
            <a:off x="2955551" y="2516140"/>
            <a:ext cx="866445" cy="3928553"/>
          </a:xfrm>
          <a:prstGeom prst="bentConnector2">
            <a:avLst/>
          </a:prstGeom>
          <a:ln w="19050">
            <a:solidFill>
              <a:srgbClr val="E8813E"/>
            </a:solidFill>
            <a:tailEnd type="triangle"/>
          </a:ln>
        </p:spPr>
        <p:style>
          <a:lnRef idx="1">
            <a:schemeClr val="accent1"/>
          </a:lnRef>
          <a:fillRef idx="0">
            <a:schemeClr val="accent1"/>
          </a:fillRef>
          <a:effectRef idx="0">
            <a:schemeClr val="accent1"/>
          </a:effectRef>
          <a:fontRef idx="minor">
            <a:schemeClr val="tx1"/>
          </a:fontRef>
        </p:style>
      </p:cxnSp>
      <p:sp>
        <p:nvSpPr>
          <p:cNvPr id="3" name="CuadroTexto 2">
            <a:extLst>
              <a:ext uri="{FF2B5EF4-FFF2-40B4-BE49-F238E27FC236}">
                <a16:creationId xmlns:a16="http://schemas.microsoft.com/office/drawing/2014/main" id="{1884EF1C-3340-BA11-F77C-B54A0949F70E}"/>
              </a:ext>
            </a:extLst>
          </p:cNvPr>
          <p:cNvSpPr txBox="1"/>
          <p:nvPr/>
        </p:nvSpPr>
        <p:spPr>
          <a:xfrm>
            <a:off x="1664191" y="2575783"/>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graphicFrame>
        <p:nvGraphicFramePr>
          <p:cNvPr id="16" name="Tabla 15">
            <a:extLst>
              <a:ext uri="{FF2B5EF4-FFF2-40B4-BE49-F238E27FC236}">
                <a16:creationId xmlns:a16="http://schemas.microsoft.com/office/drawing/2014/main" id="{7F07ECFC-F27E-75D6-0A1C-63C0FA4AD95E}"/>
              </a:ext>
            </a:extLst>
          </p:cNvPr>
          <p:cNvGraphicFramePr>
            <a:graphicFrameLocks noGrp="1"/>
          </p:cNvGraphicFramePr>
          <p:nvPr>
            <p:extLst>
              <p:ext uri="{D42A27DB-BD31-4B8C-83A1-F6EECF244321}">
                <p14:modId xmlns:p14="http://schemas.microsoft.com/office/powerpoint/2010/main" val="857055433"/>
              </p:ext>
            </p:extLst>
          </p:nvPr>
        </p:nvGraphicFramePr>
        <p:xfrm>
          <a:off x="869312" y="3522216"/>
          <a:ext cx="1110370" cy="524979"/>
        </p:xfrm>
        <a:graphic>
          <a:graphicData uri="http://schemas.openxmlformats.org/drawingml/2006/table">
            <a:tbl>
              <a:tblPr firstRow="1" bandRow="1"/>
              <a:tblGrid>
                <a:gridCol w="1110370">
                  <a:extLst>
                    <a:ext uri="{9D8B030D-6E8A-4147-A177-3AD203B41FA5}">
                      <a16:colId xmlns:a16="http://schemas.microsoft.com/office/drawing/2014/main" val="1566861337"/>
                    </a:ext>
                  </a:extLst>
                </a:gridCol>
              </a:tblGrid>
              <a:tr h="524979">
                <a:tc>
                  <a:txBody>
                    <a:bodyPr/>
                    <a:lstStyle/>
                    <a:p>
                      <a:pPr algn="ctr" rtl="0" fontAlgn="ctr"/>
                      <a:r>
                        <a:rPr lang="es-MX" sz="105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7" name="Tabla 16">
            <a:extLst>
              <a:ext uri="{FF2B5EF4-FFF2-40B4-BE49-F238E27FC236}">
                <a16:creationId xmlns:a16="http://schemas.microsoft.com/office/drawing/2014/main" id="{FC4B6DED-55A4-931A-4A27-B7A1998EA972}"/>
              </a:ext>
            </a:extLst>
          </p:cNvPr>
          <p:cNvGraphicFramePr>
            <a:graphicFrameLocks noGrp="1"/>
          </p:cNvGraphicFramePr>
          <p:nvPr>
            <p:extLst>
              <p:ext uri="{D42A27DB-BD31-4B8C-83A1-F6EECF244321}">
                <p14:modId xmlns:p14="http://schemas.microsoft.com/office/powerpoint/2010/main" val="1869320969"/>
              </p:ext>
            </p:extLst>
          </p:nvPr>
        </p:nvGraphicFramePr>
        <p:xfrm>
          <a:off x="2926149" y="3521143"/>
          <a:ext cx="1234571" cy="524979"/>
        </p:xfrm>
        <a:graphic>
          <a:graphicData uri="http://schemas.openxmlformats.org/drawingml/2006/table">
            <a:tbl>
              <a:tblPr firstRow="1" bandRow="1"/>
              <a:tblGrid>
                <a:gridCol w="1234571">
                  <a:extLst>
                    <a:ext uri="{9D8B030D-6E8A-4147-A177-3AD203B41FA5}">
                      <a16:colId xmlns:a16="http://schemas.microsoft.com/office/drawing/2014/main" val="1036894873"/>
                    </a:ext>
                  </a:extLst>
                </a:gridCol>
              </a:tblGrid>
              <a:tr h="524979">
                <a:tc>
                  <a:txBody>
                    <a:bodyPr/>
                    <a:lstStyle/>
                    <a:p>
                      <a:pPr algn="ctr" rtl="0" fontAlgn="ctr"/>
                      <a:r>
                        <a:rPr lang="es-MX" sz="105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grpSp>
        <p:nvGrpSpPr>
          <p:cNvPr id="6" name="Grupo 5">
            <a:extLst>
              <a:ext uri="{FF2B5EF4-FFF2-40B4-BE49-F238E27FC236}">
                <a16:creationId xmlns:a16="http://schemas.microsoft.com/office/drawing/2014/main" id="{DB2FFAB6-DBEC-9C2F-E5E2-1A674EFBE98D}"/>
              </a:ext>
            </a:extLst>
          </p:cNvPr>
          <p:cNvGrpSpPr/>
          <p:nvPr/>
        </p:nvGrpSpPr>
        <p:grpSpPr>
          <a:xfrm>
            <a:off x="8939683" y="2162778"/>
            <a:ext cx="329839" cy="287366"/>
            <a:chOff x="6316924" y="3334520"/>
            <a:chExt cx="1996322" cy="1830879"/>
          </a:xfrm>
        </p:grpSpPr>
        <p:sp>
          <p:nvSpPr>
            <p:cNvPr id="7" name="Triángulo isósceles 6">
              <a:extLst>
                <a:ext uri="{FF2B5EF4-FFF2-40B4-BE49-F238E27FC236}">
                  <a16:creationId xmlns:a16="http://schemas.microsoft.com/office/drawing/2014/main" id="{984A46E4-FA62-487F-2DB4-D78A81D4DD28}"/>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8" name="Trapecio 7">
              <a:extLst>
                <a:ext uri="{FF2B5EF4-FFF2-40B4-BE49-F238E27FC236}">
                  <a16:creationId xmlns:a16="http://schemas.microsoft.com/office/drawing/2014/main" id="{FD644156-51AF-C1E1-E94F-E53A6775FDF8}"/>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10" name="Grupo 9">
            <a:extLst>
              <a:ext uri="{FF2B5EF4-FFF2-40B4-BE49-F238E27FC236}">
                <a16:creationId xmlns:a16="http://schemas.microsoft.com/office/drawing/2014/main" id="{5E509DFA-9AC8-D4E3-FFD0-643D3561DE73}"/>
              </a:ext>
            </a:extLst>
          </p:cNvPr>
          <p:cNvGrpSpPr/>
          <p:nvPr/>
        </p:nvGrpSpPr>
        <p:grpSpPr>
          <a:xfrm>
            <a:off x="8337547" y="2162778"/>
            <a:ext cx="329839" cy="287366"/>
            <a:chOff x="8925921" y="3320651"/>
            <a:chExt cx="1996322" cy="1830879"/>
          </a:xfrm>
        </p:grpSpPr>
        <p:sp>
          <p:nvSpPr>
            <p:cNvPr id="11" name="Triángulo isósceles 10">
              <a:extLst>
                <a:ext uri="{FF2B5EF4-FFF2-40B4-BE49-F238E27FC236}">
                  <a16:creationId xmlns:a16="http://schemas.microsoft.com/office/drawing/2014/main" id="{1027AF7E-55F0-B192-3013-3215AFE00B48}"/>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0" name="Trapecio 19">
              <a:extLst>
                <a:ext uri="{FF2B5EF4-FFF2-40B4-BE49-F238E27FC236}">
                  <a16:creationId xmlns:a16="http://schemas.microsoft.com/office/drawing/2014/main" id="{15689138-F4E3-49FB-8F5B-A13996ABA1E7}"/>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21" name="Grupo 20">
            <a:extLst>
              <a:ext uri="{FF2B5EF4-FFF2-40B4-BE49-F238E27FC236}">
                <a16:creationId xmlns:a16="http://schemas.microsoft.com/office/drawing/2014/main" id="{9EC56C7B-F8F9-842E-1382-AD1B666B4D40}"/>
              </a:ext>
            </a:extLst>
          </p:cNvPr>
          <p:cNvGrpSpPr/>
          <p:nvPr/>
        </p:nvGrpSpPr>
        <p:grpSpPr>
          <a:xfrm>
            <a:off x="7712100" y="2170965"/>
            <a:ext cx="329839" cy="287366"/>
            <a:chOff x="10974076" y="3320651"/>
            <a:chExt cx="1996322" cy="1830879"/>
          </a:xfrm>
        </p:grpSpPr>
        <p:sp>
          <p:nvSpPr>
            <p:cNvPr id="22" name="Triángulo isósceles 21">
              <a:extLst>
                <a:ext uri="{FF2B5EF4-FFF2-40B4-BE49-F238E27FC236}">
                  <a16:creationId xmlns:a16="http://schemas.microsoft.com/office/drawing/2014/main" id="{9DD12171-5D01-2CDB-9785-9A6C8618E72A}"/>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3" name="Trapecio 22">
              <a:extLst>
                <a:ext uri="{FF2B5EF4-FFF2-40B4-BE49-F238E27FC236}">
                  <a16:creationId xmlns:a16="http://schemas.microsoft.com/office/drawing/2014/main" id="{FEE9812E-BABD-2BAA-556A-08DD012530D9}"/>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pic>
        <p:nvPicPr>
          <p:cNvPr id="24" name="Picture 36" descr="bosque">
            <a:extLst>
              <a:ext uri="{FF2B5EF4-FFF2-40B4-BE49-F238E27FC236}">
                <a16:creationId xmlns:a16="http://schemas.microsoft.com/office/drawing/2014/main" id="{D0CCF902-8F39-F1E9-86A1-3FE4636AB6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4222" y="2114425"/>
            <a:ext cx="384626" cy="3846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4" descr="Lista de tareas">
            <a:extLst>
              <a:ext uri="{FF2B5EF4-FFF2-40B4-BE49-F238E27FC236}">
                <a16:creationId xmlns:a16="http://schemas.microsoft.com/office/drawing/2014/main" id="{60AF8CC3-B797-3FA4-85FC-D1D118B6D8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9040" y="2155146"/>
            <a:ext cx="303185" cy="303185"/>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34">
            <a:extLst>
              <a:ext uri="{FF2B5EF4-FFF2-40B4-BE49-F238E27FC236}">
                <a16:creationId xmlns:a16="http://schemas.microsoft.com/office/drawing/2014/main" id="{863C3E47-047E-D02A-8CE0-2207EA667F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84880" y="2138349"/>
            <a:ext cx="342045" cy="342045"/>
          </a:xfrm>
          <a:prstGeom prst="rect">
            <a:avLst/>
          </a:prstGeom>
        </p:spPr>
      </p:pic>
      <p:pic>
        <p:nvPicPr>
          <p:cNvPr id="29" name="Imagen 35">
            <a:extLst>
              <a:ext uri="{FF2B5EF4-FFF2-40B4-BE49-F238E27FC236}">
                <a16:creationId xmlns:a16="http://schemas.microsoft.com/office/drawing/2014/main" id="{40BD2DED-246C-1F7D-B0D9-06725A7F565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30630" y="2153623"/>
            <a:ext cx="311497" cy="311497"/>
          </a:xfrm>
          <a:prstGeom prst="rect">
            <a:avLst/>
          </a:prstGeom>
        </p:spPr>
      </p:pic>
      <p:sp>
        <p:nvSpPr>
          <p:cNvPr id="2" name="Rectángulo: esquinas redondeadas 32">
            <a:extLst>
              <a:ext uri="{FF2B5EF4-FFF2-40B4-BE49-F238E27FC236}">
                <a16:creationId xmlns:a16="http://schemas.microsoft.com/office/drawing/2014/main" id="{0BE5176F-C90D-7F30-DF4C-282F1F5F6921}"/>
              </a:ext>
            </a:extLst>
          </p:cNvPr>
          <p:cNvSpPr/>
          <p:nvPr/>
        </p:nvSpPr>
        <p:spPr>
          <a:xfrm rot="5400000">
            <a:off x="505610" y="2602831"/>
            <a:ext cx="1831890" cy="1055766"/>
          </a:xfrm>
          <a:prstGeom prst="roundRect">
            <a:avLst>
              <a:gd name="adj" fmla="val 832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4" name="48 Rectángulo">
            <a:extLst>
              <a:ext uri="{FF2B5EF4-FFF2-40B4-BE49-F238E27FC236}">
                <a16:creationId xmlns:a16="http://schemas.microsoft.com/office/drawing/2014/main" id="{5254D02D-834D-E88E-D883-64D614C254BC}"/>
              </a:ext>
            </a:extLst>
          </p:cNvPr>
          <p:cNvSpPr/>
          <p:nvPr/>
        </p:nvSpPr>
        <p:spPr>
          <a:xfrm>
            <a:off x="9525360" y="5352479"/>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9" name="CuadroTexto 8">
            <a:extLst>
              <a:ext uri="{FF2B5EF4-FFF2-40B4-BE49-F238E27FC236}">
                <a16:creationId xmlns:a16="http://schemas.microsoft.com/office/drawing/2014/main" id="{124058B8-C264-515B-A171-4C043195C000}"/>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8" name="CuadroTexto 17">
            <a:extLst>
              <a:ext uri="{FF2B5EF4-FFF2-40B4-BE49-F238E27FC236}">
                <a16:creationId xmlns:a16="http://schemas.microsoft.com/office/drawing/2014/main" id="{76DE9652-A2A5-5AA7-4E74-1FEB2BE115E0}"/>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En el tiempo promedio de estancia de los turistas destaca significativamente entre aquellos que abordaron un vuelo a Alemania; y aunque dentro de los segmentos comparados de esta muestra no se identificaron diferencias significativas, los visitantes de nivel socioeconómico medio permanecieron por menos tiempo en el lugar.</a:t>
            </a:r>
          </a:p>
        </p:txBody>
      </p:sp>
      <p:sp>
        <p:nvSpPr>
          <p:cNvPr id="19" name="Rectángulo 18">
            <a:extLst>
              <a:ext uri="{FF2B5EF4-FFF2-40B4-BE49-F238E27FC236}">
                <a16:creationId xmlns:a16="http://schemas.microsoft.com/office/drawing/2014/main" id="{36AAB9B0-D1EA-D005-EF8A-7FEA80EB279B}"/>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rPr>
              <a:t>P34. ¿Cuál fue la duración de su estancia?</a:t>
            </a:r>
            <a:endParaRPr kumimoji="0" lang="es-MX" sz="1100" b="0" i="0" u="none" strike="noStrike" kern="1200" cap="none" spc="0" normalizeH="0" baseline="0" noProof="0" dirty="0">
              <a:ln>
                <a:noFill/>
              </a:ln>
              <a:solidFill>
                <a:srgbClr val="414141"/>
              </a:solidFill>
              <a:effectLst/>
              <a:uLnTx/>
              <a:uFillTx/>
              <a:latin typeface="Trebuchet MS" panose="020B0703020202090204" pitchFamily="34" charset="0"/>
              <a:ea typeface="+mn-ea"/>
              <a:cs typeface="+mn-cs"/>
            </a:endParaRPr>
          </a:p>
        </p:txBody>
      </p:sp>
      <p:graphicFrame>
        <p:nvGraphicFramePr>
          <p:cNvPr id="15" name="Tabla 14">
            <a:extLst>
              <a:ext uri="{FF2B5EF4-FFF2-40B4-BE49-F238E27FC236}">
                <a16:creationId xmlns:a16="http://schemas.microsoft.com/office/drawing/2014/main" id="{5D2AF40A-E652-815F-1D20-D9CE7888068D}"/>
              </a:ext>
            </a:extLst>
          </p:cNvPr>
          <p:cNvGraphicFramePr>
            <a:graphicFrameLocks noGrp="1"/>
          </p:cNvGraphicFramePr>
          <p:nvPr>
            <p:extLst>
              <p:ext uri="{D42A27DB-BD31-4B8C-83A1-F6EECF244321}">
                <p14:modId xmlns:p14="http://schemas.microsoft.com/office/powerpoint/2010/main" val="1053816943"/>
              </p:ext>
            </p:extLst>
          </p:nvPr>
        </p:nvGraphicFramePr>
        <p:xfrm>
          <a:off x="5690675" y="4666574"/>
          <a:ext cx="5607657" cy="519983"/>
        </p:xfrm>
        <a:graphic>
          <a:graphicData uri="http://schemas.openxmlformats.org/drawingml/2006/table">
            <a:tbl>
              <a:tblPr/>
              <a:tblGrid>
                <a:gridCol w="623073">
                  <a:extLst>
                    <a:ext uri="{9D8B030D-6E8A-4147-A177-3AD203B41FA5}">
                      <a16:colId xmlns:a16="http://schemas.microsoft.com/office/drawing/2014/main" val="4275202184"/>
                    </a:ext>
                  </a:extLst>
                </a:gridCol>
                <a:gridCol w="623073">
                  <a:extLst>
                    <a:ext uri="{9D8B030D-6E8A-4147-A177-3AD203B41FA5}">
                      <a16:colId xmlns:a16="http://schemas.microsoft.com/office/drawing/2014/main" val="1886481226"/>
                    </a:ext>
                  </a:extLst>
                </a:gridCol>
                <a:gridCol w="623073">
                  <a:extLst>
                    <a:ext uri="{9D8B030D-6E8A-4147-A177-3AD203B41FA5}">
                      <a16:colId xmlns:a16="http://schemas.microsoft.com/office/drawing/2014/main" val="3200126219"/>
                    </a:ext>
                  </a:extLst>
                </a:gridCol>
                <a:gridCol w="623073">
                  <a:extLst>
                    <a:ext uri="{9D8B030D-6E8A-4147-A177-3AD203B41FA5}">
                      <a16:colId xmlns:a16="http://schemas.microsoft.com/office/drawing/2014/main" val="2658078196"/>
                    </a:ext>
                  </a:extLst>
                </a:gridCol>
                <a:gridCol w="623073">
                  <a:extLst>
                    <a:ext uri="{9D8B030D-6E8A-4147-A177-3AD203B41FA5}">
                      <a16:colId xmlns:a16="http://schemas.microsoft.com/office/drawing/2014/main" val="2584283606"/>
                    </a:ext>
                  </a:extLst>
                </a:gridCol>
                <a:gridCol w="623073">
                  <a:extLst>
                    <a:ext uri="{9D8B030D-6E8A-4147-A177-3AD203B41FA5}">
                      <a16:colId xmlns:a16="http://schemas.microsoft.com/office/drawing/2014/main" val="1887163339"/>
                    </a:ext>
                  </a:extLst>
                </a:gridCol>
                <a:gridCol w="623073">
                  <a:extLst>
                    <a:ext uri="{9D8B030D-6E8A-4147-A177-3AD203B41FA5}">
                      <a16:colId xmlns:a16="http://schemas.microsoft.com/office/drawing/2014/main" val="2751895510"/>
                    </a:ext>
                  </a:extLst>
                </a:gridCol>
                <a:gridCol w="623073">
                  <a:extLst>
                    <a:ext uri="{9D8B030D-6E8A-4147-A177-3AD203B41FA5}">
                      <a16:colId xmlns:a16="http://schemas.microsoft.com/office/drawing/2014/main" val="2014593589"/>
                    </a:ext>
                  </a:extLst>
                </a:gridCol>
                <a:gridCol w="623073">
                  <a:extLst>
                    <a:ext uri="{9D8B030D-6E8A-4147-A177-3AD203B41FA5}">
                      <a16:colId xmlns:a16="http://schemas.microsoft.com/office/drawing/2014/main" val="1009143364"/>
                    </a:ext>
                  </a:extLst>
                </a:gridCol>
              </a:tblGrid>
              <a:tr h="519983">
                <a:tc>
                  <a:txBody>
                    <a:bodyPr/>
                    <a:lstStyle/>
                    <a:p>
                      <a:pPr algn="ctr" fontAlgn="b"/>
                      <a:r>
                        <a:rPr lang="es-MX" sz="900" b="0" i="0" u="none" strike="noStrike" dirty="0">
                          <a:solidFill>
                            <a:srgbClr val="000000"/>
                          </a:solidFill>
                          <a:effectLst/>
                          <a:latin typeface="Trebuchet MS" panose="020B0603020202020204" pitchFamily="34" charset="0"/>
                        </a:rPr>
                        <a:t>Hombre</a:t>
                      </a: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Mujer</a:t>
                      </a:r>
                    </a:p>
                  </a:txBody>
                  <a:tcPr marL="9525" marR="9525" marT="9525" marB="0" anchor="ctr">
                    <a:lnL>
                      <a:noFill/>
                    </a:lnL>
                    <a:lnR>
                      <a:noFill/>
                    </a:lnR>
                    <a:lnT>
                      <a:noFill/>
                    </a:lnT>
                    <a:lnB>
                      <a:noFill/>
                    </a:lnB>
                  </a:tcPr>
                </a:tc>
                <a:tc>
                  <a:txBody>
                    <a:bodyPr/>
                    <a:lstStyle/>
                    <a:p>
                      <a:pPr algn="ctr" fontAlgn="b"/>
                      <a:endParaRPr lang="es-MX" sz="900" b="0" i="0" u="none" strike="noStrike" dirty="0">
                        <a:solidFill>
                          <a:srgbClr val="000000"/>
                        </a:solidFill>
                        <a:effectLst/>
                        <a:latin typeface="Trebuchet MS" panose="020B0603020202020204" pitchFamily="34" charset="0"/>
                      </a:endParaRP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AB/C+</a:t>
                      </a: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C/C-</a:t>
                      </a: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D+/D</a:t>
                      </a:r>
                    </a:p>
                  </a:txBody>
                  <a:tcPr marL="9525" marR="9525" marT="9525" marB="0" anchor="ctr">
                    <a:lnL>
                      <a:noFill/>
                    </a:lnL>
                    <a:lnR>
                      <a:noFill/>
                    </a:lnR>
                    <a:lnT>
                      <a:noFill/>
                    </a:lnT>
                    <a:lnB>
                      <a:noFill/>
                    </a:lnB>
                  </a:tcPr>
                </a:tc>
                <a:tc>
                  <a:txBody>
                    <a:bodyPr/>
                    <a:lstStyle/>
                    <a:p>
                      <a:pPr algn="ctr" fontAlgn="b"/>
                      <a:endParaRPr lang="es-MX" sz="900" b="0" i="0" u="none" strike="noStrike" dirty="0">
                        <a:solidFill>
                          <a:srgbClr val="000000"/>
                        </a:solidFill>
                        <a:effectLst/>
                        <a:latin typeface="Trebuchet MS" panose="020B0603020202020204" pitchFamily="34" charset="0"/>
                      </a:endParaRP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Naturaleza</a:t>
                      </a:r>
                    </a:p>
                  </a:txBody>
                  <a:tcPr marL="9525" marR="9525" marT="9525" marB="0" anchor="ctr">
                    <a:lnL>
                      <a:noFill/>
                    </a:lnL>
                    <a:lnR>
                      <a:noFill/>
                    </a:lnR>
                    <a:lnT>
                      <a:noFill/>
                    </a:lnT>
                    <a:lnB>
                      <a:noFill/>
                    </a:lnB>
                  </a:tcPr>
                </a:tc>
                <a:tc>
                  <a:txBody>
                    <a:bodyPr/>
                    <a:lstStyle/>
                    <a:p>
                      <a:pPr algn="ctr" fontAlgn="b"/>
                      <a:r>
                        <a:rPr lang="es-MX" sz="900" b="0" i="0" u="none" strike="noStrike" dirty="0">
                          <a:solidFill>
                            <a:srgbClr val="000000"/>
                          </a:solidFill>
                          <a:effectLst/>
                          <a:latin typeface="Trebuchet MS" panose="020B0603020202020204" pitchFamily="34" charset="0"/>
                        </a:rPr>
                        <a:t>Otros</a:t>
                      </a:r>
                    </a:p>
                  </a:txBody>
                  <a:tcPr marL="9525" marR="9525" marT="9525" marB="0" anchor="ctr">
                    <a:lnL>
                      <a:noFill/>
                    </a:lnL>
                    <a:lnR>
                      <a:noFill/>
                    </a:lnR>
                    <a:lnT>
                      <a:noFill/>
                    </a:lnT>
                    <a:lnB>
                      <a:noFill/>
                    </a:lnB>
                  </a:tcPr>
                </a:tc>
                <a:extLst>
                  <a:ext uri="{0D108BD9-81ED-4DB2-BD59-A6C34878D82A}">
                    <a16:rowId xmlns:a16="http://schemas.microsoft.com/office/drawing/2014/main" val="1367565907"/>
                  </a:ext>
                </a:extLst>
              </a:tr>
            </a:tbl>
          </a:graphicData>
        </a:graphic>
      </p:graphicFrame>
    </p:spTree>
    <p:extLst>
      <p:ext uri="{BB962C8B-B14F-4D97-AF65-F5344CB8AC3E}">
        <p14:creationId xmlns:p14="http://schemas.microsoft.com/office/powerpoint/2010/main" val="2865031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89D69-6C29-4B00-A528-DA9792F2B724}"/>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9626289-6B25-4F00-ABC4-C80D92B17B66}"/>
              </a:ext>
            </a:extLst>
          </p:cNvPr>
          <p:cNvSpPr>
            <a:spLocks noGrp="1"/>
          </p:cNvSpPr>
          <p:nvPr>
            <p:ph idx="1"/>
          </p:nvPr>
        </p:nvSpPr>
        <p:spPr/>
        <p:txBody>
          <a:bodyPr/>
          <a:lstStyle/>
          <a:p>
            <a:endParaRPr lang="es-MX"/>
          </a:p>
        </p:txBody>
      </p:sp>
      <p:pic>
        <p:nvPicPr>
          <p:cNvPr id="4" name="Imagen 3" descr="Un dibujo de un cactus&#10;&#10;Descripción generada automáticamente con confianza baja">
            <a:extLst>
              <a:ext uri="{FF2B5EF4-FFF2-40B4-BE49-F238E27FC236}">
                <a16:creationId xmlns:a16="http://schemas.microsoft.com/office/drawing/2014/main" id="{E86628EB-B035-417F-B6FC-66B67EA0D4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5" y="0"/>
            <a:ext cx="12189969" cy="6858000"/>
          </a:xfrm>
          <a:prstGeom prst="rect">
            <a:avLst/>
          </a:prstGeom>
        </p:spPr>
      </p:pic>
      <p:pic>
        <p:nvPicPr>
          <p:cNvPr id="200706" name="Picture 2" descr="Los Cabos arrasa en los premios Travel &amp;amp; Leisure 2019 a los mejores hoteles  - Entorno Turístico">
            <a:extLst>
              <a:ext uri="{FF2B5EF4-FFF2-40B4-BE49-F238E27FC236}">
                <a16:creationId xmlns:a16="http://schemas.microsoft.com/office/drawing/2014/main" id="{1E26721D-74AB-4975-BCFD-8D8D87912FB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07089" y="0"/>
            <a:ext cx="67838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Imagen que contiene Logotipo&#10;&#10;Descripción generada automáticamente">
            <a:extLst>
              <a:ext uri="{FF2B5EF4-FFF2-40B4-BE49-F238E27FC236}">
                <a16:creationId xmlns:a16="http://schemas.microsoft.com/office/drawing/2014/main" id="{AE8D1D9C-264E-48B0-AE30-D88F7FD29C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10" name="Google Shape;104;p17">
            <a:extLst>
              <a:ext uri="{FF2B5EF4-FFF2-40B4-BE49-F238E27FC236}">
                <a16:creationId xmlns:a16="http://schemas.microsoft.com/office/drawing/2014/main" id="{3706E6F1-0D5F-43A2-A323-731BF27ABEFA}"/>
              </a:ext>
            </a:extLst>
          </p:cNvPr>
          <p:cNvSpPr txBox="1"/>
          <p:nvPr/>
        </p:nvSpPr>
        <p:spPr>
          <a:xfrm>
            <a:off x="239175" y="5454000"/>
            <a:ext cx="48447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a:t>
            </a:r>
            <a:endParaRPr lang="en-US" sz="2800" b="1" i="0" u="none" strike="noStrike" cap="none" spc="100">
              <a:solidFill>
                <a:srgbClr val="FAA21A"/>
              </a:solidFill>
              <a:latin typeface="Trebuchet MS" panose="020B0603020202020204" pitchFamily="34" charset="0"/>
              <a:sym typeface="Arial"/>
            </a:endParaRPr>
          </a:p>
        </p:txBody>
      </p:sp>
      <p:pic>
        <p:nvPicPr>
          <p:cNvPr id="11" name="Imagen 10" descr="Logotipo&#10;&#10;Descripción generada automáticamente">
            <a:extLst>
              <a:ext uri="{FF2B5EF4-FFF2-40B4-BE49-F238E27FC236}">
                <a16:creationId xmlns:a16="http://schemas.microsoft.com/office/drawing/2014/main" id="{233206C1-A391-49DD-A012-C983F0D8BF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5" name="Google Shape;104;p17">
            <a:extLst>
              <a:ext uri="{FF2B5EF4-FFF2-40B4-BE49-F238E27FC236}">
                <a16:creationId xmlns:a16="http://schemas.microsoft.com/office/drawing/2014/main" id="{9C38C4D6-E4AD-BEE1-D040-ED63685E2C6B}"/>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979137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D54343F-83BF-4D2C-8EBE-B81158E7B4A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5" y="0"/>
            <a:ext cx="12189969" cy="6857999"/>
          </a:xfrm>
          <a:prstGeom prst="rect">
            <a:avLst/>
          </a:prstGeom>
        </p:spPr>
      </p:pic>
      <p:pic>
        <p:nvPicPr>
          <p:cNvPr id="5" name="Imagen 4" descr="Imagen que contiene Logotipo&#10;&#10;Descripción generada automáticamente">
            <a:extLst>
              <a:ext uri="{FF2B5EF4-FFF2-40B4-BE49-F238E27FC236}">
                <a16:creationId xmlns:a16="http://schemas.microsoft.com/office/drawing/2014/main" id="{EF169EB0-B3B4-4206-865C-73C513966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8" name="Google Shape;104;p17">
            <a:extLst>
              <a:ext uri="{FF2B5EF4-FFF2-40B4-BE49-F238E27FC236}">
                <a16:creationId xmlns:a16="http://schemas.microsoft.com/office/drawing/2014/main" id="{20D29D00-5FAD-4D20-A80A-72D0354D6FAB}"/>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 ATRACTIVOS TURÍSTICOS</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3CC8203F-890A-400E-9667-1420BD6EC6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C8C539E9-9AE7-6CAA-6A0A-47AFA69E3E0B}"/>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550842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8A5A8B-A641-C8CE-01A9-D542ACA8AAA0}"/>
              </a:ext>
            </a:extLst>
          </p:cNvPr>
          <p:cNvSpPr/>
          <p:nvPr/>
        </p:nvSpPr>
        <p:spPr>
          <a:xfrm>
            <a:off x="67184" y="5180195"/>
            <a:ext cx="12124816" cy="1107996"/>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P11. Ahora platicaremos de los atractivos turísticos de Los Cabos, hablemos de sitios de contacto con la naturaleza y vida silvestre, sitios culturales, vida nocturna entre otros. Vamos a evaluar estos aspectos utilizando la misma escala del 1 al 5, donde 1 es muy malo y 5 muy bueno. ¿Cómo califica a su destino principal en…? </a:t>
            </a: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 atractivos turísticos</a:t>
            </a:r>
          </a:p>
        </p:txBody>
      </p:sp>
      <p:graphicFrame>
        <p:nvGraphicFramePr>
          <p:cNvPr id="14" name="Tabla 13">
            <a:extLst>
              <a:ext uri="{FF2B5EF4-FFF2-40B4-BE49-F238E27FC236}">
                <a16:creationId xmlns:a16="http://schemas.microsoft.com/office/drawing/2014/main" id="{33F01405-296B-4E03-AC22-A53F520776E7}"/>
              </a:ext>
            </a:extLst>
          </p:cNvPr>
          <p:cNvGraphicFramePr>
            <a:graphicFrameLocks noGrp="1"/>
          </p:cNvGraphicFramePr>
          <p:nvPr>
            <p:extLst>
              <p:ext uri="{D42A27DB-BD31-4B8C-83A1-F6EECF244321}">
                <p14:modId xmlns:p14="http://schemas.microsoft.com/office/powerpoint/2010/main" val="1129672094"/>
              </p:ext>
            </p:extLst>
          </p:nvPr>
        </p:nvGraphicFramePr>
        <p:xfrm>
          <a:off x="1265540" y="2063365"/>
          <a:ext cx="4016446" cy="3103376"/>
        </p:xfrm>
        <a:graphic>
          <a:graphicData uri="http://schemas.openxmlformats.org/drawingml/2006/table">
            <a:tbl>
              <a:tblPr>
                <a:tableStyleId>{5C22544A-7EE6-4342-B048-85BDC9FD1C3A}</a:tableStyleId>
              </a:tblPr>
              <a:tblGrid>
                <a:gridCol w="4016446">
                  <a:extLst>
                    <a:ext uri="{9D8B030D-6E8A-4147-A177-3AD203B41FA5}">
                      <a16:colId xmlns:a16="http://schemas.microsoft.com/office/drawing/2014/main" val="1648297433"/>
                    </a:ext>
                  </a:extLst>
                </a:gridCol>
              </a:tblGrid>
              <a:tr h="67068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i="0" u="none" strike="noStrike">
                          <a:solidFill>
                            <a:srgbClr val="000000"/>
                          </a:solidFill>
                          <a:effectLst/>
                          <a:latin typeface="Trebuchet MS" panose="020B0603020202020204" pitchFamily="34" charset="0"/>
                        </a:rPr>
                        <a:t>El servicio / atención que ofrece el destino en general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3475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i="0" u="none" strike="noStrike">
                          <a:solidFill>
                            <a:srgbClr val="000000"/>
                          </a:solidFill>
                          <a:effectLst/>
                          <a:latin typeface="Trebuchet MS" panose="020B0603020202020204" pitchFamily="34" charset="0"/>
                        </a:rPr>
                        <a:t>El estado de conservación de las playas (limpieza, cuidado, seguridad, etc.)</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646733">
                <a:tc>
                  <a:txBody>
                    <a:bodyPr/>
                    <a:lstStyle/>
                    <a:p>
                      <a:pPr algn="r" rtl="0" fontAlgn="ctr"/>
                      <a:r>
                        <a:rPr lang="es-MX" sz="1100" b="0" i="0" u="none" strike="noStrike">
                          <a:solidFill>
                            <a:srgbClr val="000000"/>
                          </a:solidFill>
                          <a:effectLst/>
                          <a:latin typeface="Trebuchet MS" panose="020B0603020202020204" pitchFamily="34" charset="0"/>
                        </a:rPr>
                        <a:t>La calidad de los atractivos turísticos en este destino</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574873">
                <a:tc>
                  <a:txBody>
                    <a:bodyPr/>
                    <a:lstStyle/>
                    <a:p>
                      <a:pPr algn="r" rtl="0" fontAlgn="ctr"/>
                      <a:r>
                        <a:rPr lang="es-MX" sz="1100" b="0" i="0" u="none" strike="noStrike">
                          <a:solidFill>
                            <a:srgbClr val="000000"/>
                          </a:solidFill>
                          <a:effectLst/>
                          <a:latin typeface="Trebuchet MS" panose="020B0603020202020204" pitchFamily="34" charset="0"/>
                        </a:rPr>
                        <a:t>Los atractivos que ofrece el destino, diversidad y opciones de actividades y lugares por visitar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576329">
                <a:tc>
                  <a:txBody>
                    <a:bodyPr/>
                    <a:lstStyle/>
                    <a:p>
                      <a:pPr algn="r" rtl="0" fontAlgn="ctr"/>
                      <a:r>
                        <a:rPr lang="es-MX" sz="1100" b="0" i="0" u="none" strike="noStrike">
                          <a:solidFill>
                            <a:srgbClr val="000000"/>
                          </a:solidFill>
                          <a:effectLst/>
                          <a:latin typeface="Trebuchet MS" panose="020B0603020202020204" pitchFamily="34" charset="0"/>
                        </a:rPr>
                        <a:t>El cuidado y estado de conservación de los atractivos naturales y de las especies que habitan en el entorno natural del destino (playas, avistamiento, ballenas, arrecifes)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bl>
          </a:graphicData>
        </a:graphic>
      </p:graphicFrame>
      <p:graphicFrame>
        <p:nvGraphicFramePr>
          <p:cNvPr id="17" name="Gráfico 16">
            <a:extLst>
              <a:ext uri="{FF2B5EF4-FFF2-40B4-BE49-F238E27FC236}">
                <a16:creationId xmlns:a16="http://schemas.microsoft.com/office/drawing/2014/main" id="{9856A5F4-A110-48E6-BCB1-A6E8B8D8E059}"/>
              </a:ext>
            </a:extLst>
          </p:cNvPr>
          <p:cNvGraphicFramePr/>
          <p:nvPr>
            <p:extLst>
              <p:ext uri="{D42A27DB-BD31-4B8C-83A1-F6EECF244321}">
                <p14:modId xmlns:p14="http://schemas.microsoft.com/office/powerpoint/2010/main" val="570948453"/>
              </p:ext>
            </p:extLst>
          </p:nvPr>
        </p:nvGraphicFramePr>
        <p:xfrm>
          <a:off x="8324914" y="2051113"/>
          <a:ext cx="1462119" cy="3103376"/>
        </p:xfrm>
        <a:graphic>
          <a:graphicData uri="http://schemas.openxmlformats.org/drawingml/2006/chart">
            <c:chart xmlns:c="http://schemas.openxmlformats.org/drawingml/2006/chart" xmlns:r="http://schemas.openxmlformats.org/officeDocument/2006/relationships" r:id="rId3"/>
          </a:graphicData>
        </a:graphic>
      </p:graphicFrame>
      <p:sp>
        <p:nvSpPr>
          <p:cNvPr id="23" name="CuadroTexto 22">
            <a:extLst>
              <a:ext uri="{FF2B5EF4-FFF2-40B4-BE49-F238E27FC236}">
                <a16:creationId xmlns:a16="http://schemas.microsoft.com/office/drawing/2014/main" id="{0960CD30-E737-49A2-AA2D-40E800D68405}"/>
              </a:ext>
            </a:extLst>
          </p:cNvPr>
          <p:cNvSpPr txBox="1"/>
          <p:nvPr/>
        </p:nvSpPr>
        <p:spPr>
          <a:xfrm>
            <a:off x="7089321" y="5268853"/>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graphicFrame>
        <p:nvGraphicFramePr>
          <p:cNvPr id="26" name="Gráfico 25">
            <a:extLst>
              <a:ext uri="{FF2B5EF4-FFF2-40B4-BE49-F238E27FC236}">
                <a16:creationId xmlns:a16="http://schemas.microsoft.com/office/drawing/2014/main" id="{B19625CD-E91E-2246-9ED1-32B8BA9825DD}"/>
              </a:ext>
            </a:extLst>
          </p:cNvPr>
          <p:cNvGraphicFramePr/>
          <p:nvPr>
            <p:extLst>
              <p:ext uri="{D42A27DB-BD31-4B8C-83A1-F6EECF244321}">
                <p14:modId xmlns:p14="http://schemas.microsoft.com/office/powerpoint/2010/main" val="83530851"/>
              </p:ext>
            </p:extLst>
          </p:nvPr>
        </p:nvGraphicFramePr>
        <p:xfrm>
          <a:off x="5378242" y="2063366"/>
          <a:ext cx="1462119" cy="3103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Tabla 19">
            <a:extLst>
              <a:ext uri="{FF2B5EF4-FFF2-40B4-BE49-F238E27FC236}">
                <a16:creationId xmlns:a16="http://schemas.microsoft.com/office/drawing/2014/main" id="{0ABA40D6-E2E6-347A-8A88-87C8667F6ADE}"/>
              </a:ext>
            </a:extLst>
          </p:cNvPr>
          <p:cNvGraphicFramePr>
            <a:graphicFrameLocks noGrp="1"/>
          </p:cNvGraphicFramePr>
          <p:nvPr>
            <p:extLst>
              <p:ext uri="{D42A27DB-BD31-4B8C-83A1-F6EECF244321}">
                <p14:modId xmlns:p14="http://schemas.microsoft.com/office/powerpoint/2010/main" val="314354453"/>
              </p:ext>
            </p:extLst>
          </p:nvPr>
        </p:nvGraphicFramePr>
        <p:xfrm>
          <a:off x="5830167" y="1572578"/>
          <a:ext cx="1286443" cy="524979"/>
        </p:xfrm>
        <a:graphic>
          <a:graphicData uri="http://schemas.openxmlformats.org/drawingml/2006/table">
            <a:tbl>
              <a:tblPr firstRow="1" bandRow="1"/>
              <a:tblGrid>
                <a:gridCol w="1286443">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NPS (A) Alemania</a:t>
                      </a:r>
                    </a:p>
                    <a:p>
                      <a:pPr algn="ctr" rtl="0" fontAlgn="ctr"/>
                      <a:r>
                        <a:rPr lang="es-MX" sz="1100" b="0" i="0" u="none" strike="noStrike">
                          <a:solidFill>
                            <a:srgbClr val="10213B"/>
                          </a:solidFill>
                          <a:effectLst/>
                          <a:latin typeface="Trebuchet MS" panose="020B0603020202020204" pitchFamily="34" charset="0"/>
                        </a:rPr>
                        <a:t>Promedio: 74%</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2" name="Tabla 21">
            <a:extLst>
              <a:ext uri="{FF2B5EF4-FFF2-40B4-BE49-F238E27FC236}">
                <a16:creationId xmlns:a16="http://schemas.microsoft.com/office/drawing/2014/main" id="{97AD15E2-5E9F-EFDD-2BED-87446C8EB8B8}"/>
              </a:ext>
            </a:extLst>
          </p:cNvPr>
          <p:cNvGraphicFramePr>
            <a:graphicFrameLocks noGrp="1"/>
          </p:cNvGraphicFramePr>
          <p:nvPr>
            <p:extLst>
              <p:ext uri="{D42A27DB-BD31-4B8C-83A1-F6EECF244321}">
                <p14:modId xmlns:p14="http://schemas.microsoft.com/office/powerpoint/2010/main" val="2219840103"/>
              </p:ext>
            </p:extLst>
          </p:nvPr>
        </p:nvGraphicFramePr>
        <p:xfrm>
          <a:off x="8202861" y="1573686"/>
          <a:ext cx="1596460" cy="524979"/>
        </p:xfrm>
        <a:graphic>
          <a:graphicData uri="http://schemas.openxmlformats.org/drawingml/2006/table">
            <a:tbl>
              <a:tblPr firstRow="1" bandRow="1"/>
              <a:tblGrid>
                <a:gridCol w="1596460">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a:solidFill>
                            <a:srgbClr val="FFC000"/>
                          </a:solidFill>
                          <a:effectLst/>
                          <a:latin typeface="Trebuchet MS" panose="020B0603020202020204" pitchFamily="34" charset="0"/>
                        </a:rPr>
                        <a:t>NPS (B) Otros orígenes </a:t>
                      </a:r>
                    </a:p>
                    <a:p>
                      <a:pPr algn="ctr" rtl="0" fontAlgn="ctr"/>
                      <a:r>
                        <a:rPr lang="es-MX" sz="1100" b="0" i="0" u="none" strike="noStrike">
                          <a:solidFill>
                            <a:srgbClr val="FFC000"/>
                          </a:solidFill>
                          <a:effectLst/>
                          <a:latin typeface="Trebuchet MS" panose="020B0603020202020204" pitchFamily="34" charset="0"/>
                        </a:rPr>
                        <a:t>Promedio: 91%</a:t>
                      </a:r>
                      <a:endParaRPr lang="es-MX" sz="1200" b="0" i="0" u="none" strike="noStrike">
                        <a:solidFill>
                          <a:srgbClr val="FFC000"/>
                        </a:solidFill>
                        <a:effectLst/>
                        <a:latin typeface="Trebuchet MS" panose="020B0603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3" name="CuadroTexto 2">
            <a:extLst>
              <a:ext uri="{FF2B5EF4-FFF2-40B4-BE49-F238E27FC236}">
                <a16:creationId xmlns:a16="http://schemas.microsoft.com/office/drawing/2014/main" id="{2AF8658D-273C-C9F4-210B-34CE5C4BC523}"/>
              </a:ext>
            </a:extLst>
          </p:cNvPr>
          <p:cNvSpPr txBox="1"/>
          <p:nvPr/>
        </p:nvSpPr>
        <p:spPr>
          <a:xfrm>
            <a:off x="9612936" y="4723716"/>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6" name="CuadroTexto 5">
            <a:extLst>
              <a:ext uri="{FF2B5EF4-FFF2-40B4-BE49-F238E27FC236}">
                <a16:creationId xmlns:a16="http://schemas.microsoft.com/office/drawing/2014/main" id="{36EAA7BC-0270-7334-96B6-0850CFF5081F}"/>
              </a:ext>
            </a:extLst>
          </p:cNvPr>
          <p:cNvSpPr txBox="1"/>
          <p:nvPr/>
        </p:nvSpPr>
        <p:spPr>
          <a:xfrm>
            <a:off x="9613654" y="3498282"/>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7" name="CuadroTexto 6">
            <a:extLst>
              <a:ext uri="{FF2B5EF4-FFF2-40B4-BE49-F238E27FC236}">
                <a16:creationId xmlns:a16="http://schemas.microsoft.com/office/drawing/2014/main" id="{4777FE6E-BC31-266F-71C0-017F16E7FF64}"/>
              </a:ext>
            </a:extLst>
          </p:cNvPr>
          <p:cNvSpPr txBox="1"/>
          <p:nvPr/>
        </p:nvSpPr>
        <p:spPr>
          <a:xfrm>
            <a:off x="9640660" y="2867379"/>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8" name="CuadroTexto 7">
            <a:extLst>
              <a:ext uri="{FF2B5EF4-FFF2-40B4-BE49-F238E27FC236}">
                <a16:creationId xmlns:a16="http://schemas.microsoft.com/office/drawing/2014/main" id="{EB54E9B8-78B7-F27C-02C3-48EF2F6B31F9}"/>
              </a:ext>
            </a:extLst>
          </p:cNvPr>
          <p:cNvSpPr txBox="1"/>
          <p:nvPr/>
        </p:nvSpPr>
        <p:spPr>
          <a:xfrm>
            <a:off x="9640660" y="2253478"/>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9" name="CuadroTexto 8">
            <a:extLst>
              <a:ext uri="{FF2B5EF4-FFF2-40B4-BE49-F238E27FC236}">
                <a16:creationId xmlns:a16="http://schemas.microsoft.com/office/drawing/2014/main" id="{A33E2B22-C35B-EA9B-F1BB-A2DD48B0C9E7}"/>
              </a:ext>
            </a:extLst>
          </p:cNvPr>
          <p:cNvSpPr txBox="1"/>
          <p:nvPr/>
        </p:nvSpPr>
        <p:spPr>
          <a:xfrm>
            <a:off x="9612936" y="4106799"/>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2" name="Rectángulo: esquinas redondeadas 1">
            <a:extLst>
              <a:ext uri="{FF2B5EF4-FFF2-40B4-BE49-F238E27FC236}">
                <a16:creationId xmlns:a16="http://schemas.microsoft.com/office/drawing/2014/main" id="{DF752ED2-84E1-5838-80AA-A2494CD2DF14}"/>
              </a:ext>
            </a:extLst>
          </p:cNvPr>
          <p:cNvSpPr/>
          <p:nvPr/>
        </p:nvSpPr>
        <p:spPr>
          <a:xfrm>
            <a:off x="5358383" y="1510658"/>
            <a:ext cx="2281281" cy="3601029"/>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id="{3EA9D8EE-7775-1498-2E73-7C7265EF0309}"/>
              </a:ext>
            </a:extLst>
          </p:cNvPr>
          <p:cNvSpPr txBox="1"/>
          <p:nvPr/>
        </p:nvSpPr>
        <p:spPr>
          <a:xfrm>
            <a:off x="7977627" y="5708666"/>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8" name="CuadroTexto 17">
            <a:extLst>
              <a:ext uri="{FF2B5EF4-FFF2-40B4-BE49-F238E27FC236}">
                <a16:creationId xmlns:a16="http://schemas.microsoft.com/office/drawing/2014/main" id="{4C70DE74-97E5-7372-C0C4-88F363E6BCFF}"/>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El servicio</a:t>
            </a:r>
            <a:r>
              <a:rPr lang="es-ES" sz="1600" dirty="0">
                <a:solidFill>
                  <a:srgbClr val="000000"/>
                </a:solidFill>
                <a:latin typeface="Trebuchet MS"/>
                <a:cs typeface="Calibri"/>
              </a:rPr>
              <a:t> / atención que ofrece el destino en general es el atributo más importante, mientras tanto los hombres que abordaron un vuelo a Alemania destacan significativamente con el estado de conservación de las playas, así como con el estado de conservación de los atractivos naturales y especies que habitan en el entorno natural del destino.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5" name="Grupo 4">
            <a:extLst>
              <a:ext uri="{FF2B5EF4-FFF2-40B4-BE49-F238E27FC236}">
                <a16:creationId xmlns:a16="http://schemas.microsoft.com/office/drawing/2014/main" id="{792E6C11-4C81-C8D9-5FFF-9EC6D585B811}"/>
              </a:ext>
            </a:extLst>
          </p:cNvPr>
          <p:cNvGrpSpPr/>
          <p:nvPr/>
        </p:nvGrpSpPr>
        <p:grpSpPr>
          <a:xfrm>
            <a:off x="9435741" y="5483548"/>
            <a:ext cx="912793" cy="280283"/>
            <a:chOff x="11845075" y="3342807"/>
            <a:chExt cx="912793" cy="280283"/>
          </a:xfrm>
        </p:grpSpPr>
        <p:pic>
          <p:nvPicPr>
            <p:cNvPr id="10" name="Imagen 34">
              <a:extLst>
                <a:ext uri="{FF2B5EF4-FFF2-40B4-BE49-F238E27FC236}">
                  <a16:creationId xmlns:a16="http://schemas.microsoft.com/office/drawing/2014/main" id="{56AE1378-C0D7-C4A9-F7D2-FF106EE90C2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1" name="CuadroTexto 10">
              <a:extLst>
                <a:ext uri="{FF2B5EF4-FFF2-40B4-BE49-F238E27FC236}">
                  <a16:creationId xmlns:a16="http://schemas.microsoft.com/office/drawing/2014/main" id="{9923C8BE-F309-D6DC-A1DD-562473727680}"/>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15" name="Grupo 14">
            <a:extLst>
              <a:ext uri="{FF2B5EF4-FFF2-40B4-BE49-F238E27FC236}">
                <a16:creationId xmlns:a16="http://schemas.microsoft.com/office/drawing/2014/main" id="{8D8F404C-23E2-583A-4D7B-B3DC01AAAE58}"/>
              </a:ext>
            </a:extLst>
          </p:cNvPr>
          <p:cNvGrpSpPr/>
          <p:nvPr/>
        </p:nvGrpSpPr>
        <p:grpSpPr>
          <a:xfrm>
            <a:off x="6566670" y="2844296"/>
            <a:ext cx="573298" cy="276999"/>
            <a:chOff x="11845075" y="3313702"/>
            <a:chExt cx="662331" cy="328686"/>
          </a:xfrm>
        </p:grpSpPr>
        <p:pic>
          <p:nvPicPr>
            <p:cNvPr id="16" name="Imagen 34">
              <a:extLst>
                <a:ext uri="{FF2B5EF4-FFF2-40B4-BE49-F238E27FC236}">
                  <a16:creationId xmlns:a16="http://schemas.microsoft.com/office/drawing/2014/main" id="{3D803692-129B-5155-5267-E9DB07C271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9" name="CuadroTexto 18">
              <a:extLst>
                <a:ext uri="{FF2B5EF4-FFF2-40B4-BE49-F238E27FC236}">
                  <a16:creationId xmlns:a16="http://schemas.microsoft.com/office/drawing/2014/main" id="{93202754-FED9-3D54-F480-ED73A27A728A}"/>
                </a:ext>
              </a:extLst>
            </p:cNvPr>
            <p:cNvSpPr txBox="1"/>
            <p:nvPr/>
          </p:nvSpPr>
          <p:spPr>
            <a:xfrm>
              <a:off x="12001454" y="3313702"/>
              <a:ext cx="505952"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82%</a:t>
              </a:r>
            </a:p>
          </p:txBody>
        </p:sp>
      </p:grpSp>
      <p:grpSp>
        <p:nvGrpSpPr>
          <p:cNvPr id="21" name="Grupo 20">
            <a:extLst>
              <a:ext uri="{FF2B5EF4-FFF2-40B4-BE49-F238E27FC236}">
                <a16:creationId xmlns:a16="http://schemas.microsoft.com/office/drawing/2014/main" id="{473A18C9-02C5-F8F3-138C-1A641353B3D2}"/>
              </a:ext>
            </a:extLst>
          </p:cNvPr>
          <p:cNvGrpSpPr/>
          <p:nvPr/>
        </p:nvGrpSpPr>
        <p:grpSpPr>
          <a:xfrm>
            <a:off x="6466932" y="4723716"/>
            <a:ext cx="573298" cy="276999"/>
            <a:chOff x="11845075" y="3313702"/>
            <a:chExt cx="662331" cy="328686"/>
          </a:xfrm>
        </p:grpSpPr>
        <p:pic>
          <p:nvPicPr>
            <p:cNvPr id="24" name="Imagen 34">
              <a:extLst>
                <a:ext uri="{FF2B5EF4-FFF2-40B4-BE49-F238E27FC236}">
                  <a16:creationId xmlns:a16="http://schemas.microsoft.com/office/drawing/2014/main" id="{0237104B-627B-81FF-A278-79165E2075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25" name="CuadroTexto 24">
              <a:extLst>
                <a:ext uri="{FF2B5EF4-FFF2-40B4-BE49-F238E27FC236}">
                  <a16:creationId xmlns:a16="http://schemas.microsoft.com/office/drawing/2014/main" id="{3443D228-863A-32B3-2BA0-F38E62752E9C}"/>
                </a:ext>
              </a:extLst>
            </p:cNvPr>
            <p:cNvSpPr txBox="1"/>
            <p:nvPr/>
          </p:nvSpPr>
          <p:spPr>
            <a:xfrm>
              <a:off x="12001454" y="3313702"/>
              <a:ext cx="505952"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75%</a:t>
              </a:r>
            </a:p>
          </p:txBody>
        </p:sp>
      </p:grpSp>
      <p:grpSp>
        <p:nvGrpSpPr>
          <p:cNvPr id="27" name="Grupo 26">
            <a:extLst>
              <a:ext uri="{FF2B5EF4-FFF2-40B4-BE49-F238E27FC236}">
                <a16:creationId xmlns:a16="http://schemas.microsoft.com/office/drawing/2014/main" id="{E33B31FD-4C00-FA98-DFDA-0ED09BEC99BA}"/>
              </a:ext>
            </a:extLst>
          </p:cNvPr>
          <p:cNvGrpSpPr/>
          <p:nvPr/>
        </p:nvGrpSpPr>
        <p:grpSpPr>
          <a:xfrm>
            <a:off x="7012245" y="4730443"/>
            <a:ext cx="555054" cy="276999"/>
            <a:chOff x="11868272" y="5007589"/>
            <a:chExt cx="641254" cy="328687"/>
          </a:xfrm>
        </p:grpSpPr>
        <p:grpSp>
          <p:nvGrpSpPr>
            <p:cNvPr id="28" name="Grupo 27">
              <a:extLst>
                <a:ext uri="{FF2B5EF4-FFF2-40B4-BE49-F238E27FC236}">
                  <a16:creationId xmlns:a16="http://schemas.microsoft.com/office/drawing/2014/main" id="{6D2104CC-8AEF-3B07-0E6A-A68E3BF3181F}"/>
                </a:ext>
              </a:extLst>
            </p:cNvPr>
            <p:cNvGrpSpPr/>
            <p:nvPr/>
          </p:nvGrpSpPr>
          <p:grpSpPr>
            <a:xfrm>
              <a:off x="11868272" y="5090127"/>
              <a:ext cx="216000" cy="180000"/>
              <a:chOff x="6316924" y="3334520"/>
              <a:chExt cx="1996322" cy="1830879"/>
            </a:xfrm>
          </p:grpSpPr>
          <p:sp>
            <p:nvSpPr>
              <p:cNvPr id="30" name="Triángulo isósceles 29">
                <a:extLst>
                  <a:ext uri="{FF2B5EF4-FFF2-40B4-BE49-F238E27FC236}">
                    <a16:creationId xmlns:a16="http://schemas.microsoft.com/office/drawing/2014/main" id="{7C64E62C-B467-F944-CBBB-7DC2E23CE0E8}"/>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1" name="Trapecio 30">
                <a:extLst>
                  <a:ext uri="{FF2B5EF4-FFF2-40B4-BE49-F238E27FC236}">
                    <a16:creationId xmlns:a16="http://schemas.microsoft.com/office/drawing/2014/main" id="{A6C3E0D3-5831-C125-F009-E6C2AFC2004A}"/>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9" name="CuadroTexto 28">
              <a:extLst>
                <a:ext uri="{FF2B5EF4-FFF2-40B4-BE49-F238E27FC236}">
                  <a16:creationId xmlns:a16="http://schemas.microsoft.com/office/drawing/2014/main" id="{07DBD036-2878-4510-C79A-E6CF2F4FF29B}"/>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81%</a:t>
              </a:r>
            </a:p>
          </p:txBody>
        </p:sp>
      </p:grpSp>
      <p:grpSp>
        <p:nvGrpSpPr>
          <p:cNvPr id="32" name="Grupo 31">
            <a:extLst>
              <a:ext uri="{FF2B5EF4-FFF2-40B4-BE49-F238E27FC236}">
                <a16:creationId xmlns:a16="http://schemas.microsoft.com/office/drawing/2014/main" id="{0EBCC883-2E8B-2925-7682-C1D1ED44B3D5}"/>
              </a:ext>
            </a:extLst>
          </p:cNvPr>
          <p:cNvGrpSpPr/>
          <p:nvPr/>
        </p:nvGrpSpPr>
        <p:grpSpPr>
          <a:xfrm>
            <a:off x="10348533" y="5485190"/>
            <a:ext cx="618688" cy="276999"/>
            <a:chOff x="11868272" y="5039979"/>
            <a:chExt cx="618688" cy="276999"/>
          </a:xfrm>
        </p:grpSpPr>
        <p:grpSp>
          <p:nvGrpSpPr>
            <p:cNvPr id="33" name="Grupo 32">
              <a:extLst>
                <a:ext uri="{FF2B5EF4-FFF2-40B4-BE49-F238E27FC236}">
                  <a16:creationId xmlns:a16="http://schemas.microsoft.com/office/drawing/2014/main" id="{598FF735-1B12-CEBD-931F-921008F44181}"/>
                </a:ext>
              </a:extLst>
            </p:cNvPr>
            <p:cNvGrpSpPr/>
            <p:nvPr/>
          </p:nvGrpSpPr>
          <p:grpSpPr>
            <a:xfrm>
              <a:off x="11868272" y="5090127"/>
              <a:ext cx="216000" cy="180000"/>
              <a:chOff x="6316924" y="3334520"/>
              <a:chExt cx="1996322" cy="1830879"/>
            </a:xfrm>
          </p:grpSpPr>
          <p:sp>
            <p:nvSpPr>
              <p:cNvPr id="35" name="Triángulo isósceles 34">
                <a:extLst>
                  <a:ext uri="{FF2B5EF4-FFF2-40B4-BE49-F238E27FC236}">
                    <a16:creationId xmlns:a16="http://schemas.microsoft.com/office/drawing/2014/main" id="{C634B479-6CBE-6FCA-117D-E03D5441171C}"/>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6" name="Trapecio 35">
                <a:extLst>
                  <a:ext uri="{FF2B5EF4-FFF2-40B4-BE49-F238E27FC236}">
                    <a16:creationId xmlns:a16="http://schemas.microsoft.com/office/drawing/2014/main" id="{8A27165D-431B-19F8-E892-97EF5679B8BF}"/>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4" name="CuadroTexto 33">
              <a:extLst>
                <a:ext uri="{FF2B5EF4-FFF2-40B4-BE49-F238E27FC236}">
                  <a16:creationId xmlns:a16="http://schemas.microsoft.com/office/drawing/2014/main" id="{85AD8A4A-D759-B334-B7A2-D3EDF7A8E2C1}"/>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37" name="Grupo 36">
            <a:extLst>
              <a:ext uri="{FF2B5EF4-FFF2-40B4-BE49-F238E27FC236}">
                <a16:creationId xmlns:a16="http://schemas.microsoft.com/office/drawing/2014/main" id="{5CD17A0A-78F0-D72C-1648-94841AB98170}"/>
              </a:ext>
            </a:extLst>
          </p:cNvPr>
          <p:cNvGrpSpPr/>
          <p:nvPr/>
        </p:nvGrpSpPr>
        <p:grpSpPr>
          <a:xfrm>
            <a:off x="6466932" y="3481747"/>
            <a:ext cx="621133" cy="276999"/>
            <a:chOff x="11865538" y="5443508"/>
            <a:chExt cx="717595" cy="328688"/>
          </a:xfrm>
        </p:grpSpPr>
        <p:pic>
          <p:nvPicPr>
            <p:cNvPr id="38" name="Picture 36" descr="bosque">
              <a:extLst>
                <a:ext uri="{FF2B5EF4-FFF2-40B4-BE49-F238E27FC236}">
                  <a16:creationId xmlns:a16="http://schemas.microsoft.com/office/drawing/2014/main" id="{1EA406E3-2C67-73D0-6D5D-6C0EBEDC10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6D0E1963-2084-7F26-C5B5-F260FA25F04C}"/>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74%</a:t>
              </a:r>
            </a:p>
          </p:txBody>
        </p:sp>
      </p:grpSp>
      <p:grpSp>
        <p:nvGrpSpPr>
          <p:cNvPr id="40" name="Grupo 39">
            <a:extLst>
              <a:ext uri="{FF2B5EF4-FFF2-40B4-BE49-F238E27FC236}">
                <a16:creationId xmlns:a16="http://schemas.microsoft.com/office/drawing/2014/main" id="{4FC87AB1-2CE0-A7F4-460E-9B1CFEC84F86}"/>
              </a:ext>
            </a:extLst>
          </p:cNvPr>
          <p:cNvGrpSpPr/>
          <p:nvPr/>
        </p:nvGrpSpPr>
        <p:grpSpPr>
          <a:xfrm>
            <a:off x="10991763" y="5485190"/>
            <a:ext cx="1155871" cy="276999"/>
            <a:chOff x="11865538" y="5459703"/>
            <a:chExt cx="1155871" cy="276999"/>
          </a:xfrm>
        </p:grpSpPr>
        <p:pic>
          <p:nvPicPr>
            <p:cNvPr id="41" name="Picture 36" descr="bosque">
              <a:extLst>
                <a:ext uri="{FF2B5EF4-FFF2-40B4-BE49-F238E27FC236}">
                  <a16:creationId xmlns:a16="http://schemas.microsoft.com/office/drawing/2014/main" id="{151014F0-EFEF-D8D7-0BB8-574D19AB8F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CDE45AC1-E760-74AE-AB75-F853340D77D2}"/>
                </a:ext>
              </a:extLst>
            </p:cNvPr>
            <p:cNvSpPr txBox="1"/>
            <p:nvPr/>
          </p:nvSpPr>
          <p:spPr>
            <a:xfrm>
              <a:off x="12092950" y="5459703"/>
              <a:ext cx="928459"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21668595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 atractivos turísticos</a:t>
            </a:r>
          </a:p>
        </p:txBody>
      </p:sp>
      <p:grpSp>
        <p:nvGrpSpPr>
          <p:cNvPr id="39" name="Grupo 38">
            <a:extLst>
              <a:ext uri="{FF2B5EF4-FFF2-40B4-BE49-F238E27FC236}">
                <a16:creationId xmlns:a16="http://schemas.microsoft.com/office/drawing/2014/main" id="{E2E915D0-A7C1-4215-A2D7-22AC6CD5A0E2}"/>
              </a:ext>
            </a:extLst>
          </p:cNvPr>
          <p:cNvGrpSpPr/>
          <p:nvPr/>
        </p:nvGrpSpPr>
        <p:grpSpPr>
          <a:xfrm>
            <a:off x="675864" y="1866961"/>
            <a:ext cx="11076159" cy="3101049"/>
            <a:chOff x="944217" y="1590260"/>
            <a:chExt cx="11076159" cy="3101049"/>
          </a:xfrm>
        </p:grpSpPr>
        <p:sp>
          <p:nvSpPr>
            <p:cNvPr id="40" name="Rectángulo 39">
              <a:extLst>
                <a:ext uri="{FF2B5EF4-FFF2-40B4-BE49-F238E27FC236}">
                  <a16:creationId xmlns:a16="http://schemas.microsoft.com/office/drawing/2014/main" id="{09714C54-8985-4A23-9342-B26B85E54639}"/>
                </a:ext>
              </a:extLst>
            </p:cNvPr>
            <p:cNvSpPr/>
            <p:nvPr/>
          </p:nvSpPr>
          <p:spPr>
            <a:xfrm>
              <a:off x="944218" y="3147149"/>
              <a:ext cx="11076158" cy="1544160"/>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41" name="Rectángulo 40">
              <a:extLst>
                <a:ext uri="{FF2B5EF4-FFF2-40B4-BE49-F238E27FC236}">
                  <a16:creationId xmlns:a16="http://schemas.microsoft.com/office/drawing/2014/main" id="{3E4B3745-6291-4AED-90A5-79E2C8D478EE}"/>
                </a:ext>
              </a:extLst>
            </p:cNvPr>
            <p:cNvSpPr/>
            <p:nvPr/>
          </p:nvSpPr>
          <p:spPr>
            <a:xfrm>
              <a:off x="944217" y="2659780"/>
              <a:ext cx="11076159" cy="48152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42" name="Rectángulo 41">
              <a:extLst>
                <a:ext uri="{FF2B5EF4-FFF2-40B4-BE49-F238E27FC236}">
                  <a16:creationId xmlns:a16="http://schemas.microsoft.com/office/drawing/2014/main" id="{4C012615-94B0-4ADC-B07E-F08152C72093}"/>
                </a:ext>
              </a:extLst>
            </p:cNvPr>
            <p:cNvSpPr/>
            <p:nvPr/>
          </p:nvSpPr>
          <p:spPr>
            <a:xfrm>
              <a:off x="944217" y="1590260"/>
              <a:ext cx="11076159" cy="1070674"/>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grpSp>
      <p:graphicFrame>
        <p:nvGraphicFramePr>
          <p:cNvPr id="43" name="Gráfico 42">
            <a:extLst>
              <a:ext uri="{FF2B5EF4-FFF2-40B4-BE49-F238E27FC236}">
                <a16:creationId xmlns:a16="http://schemas.microsoft.com/office/drawing/2014/main" id="{9E7BE0FF-529A-4499-9184-23F63D087626}"/>
              </a:ext>
            </a:extLst>
          </p:cNvPr>
          <p:cNvGraphicFramePr/>
          <p:nvPr>
            <p:extLst>
              <p:ext uri="{D42A27DB-BD31-4B8C-83A1-F6EECF244321}">
                <p14:modId xmlns:p14="http://schemas.microsoft.com/office/powerpoint/2010/main" val="2915783358"/>
              </p:ext>
            </p:extLst>
          </p:nvPr>
        </p:nvGraphicFramePr>
        <p:xfrm>
          <a:off x="388802" y="1377490"/>
          <a:ext cx="11270386" cy="3689872"/>
        </p:xfrm>
        <a:graphic>
          <a:graphicData uri="http://schemas.openxmlformats.org/drawingml/2006/chart">
            <c:chart xmlns:c="http://schemas.openxmlformats.org/drawingml/2006/chart" xmlns:r="http://schemas.openxmlformats.org/officeDocument/2006/relationships" r:id="rId3"/>
          </a:graphicData>
        </a:graphic>
      </p:graphicFrame>
      <p:sp>
        <p:nvSpPr>
          <p:cNvPr id="29" name="CuadroTexto 28">
            <a:extLst>
              <a:ext uri="{FF2B5EF4-FFF2-40B4-BE49-F238E27FC236}">
                <a16:creationId xmlns:a16="http://schemas.microsoft.com/office/drawing/2014/main" id="{CBDF2F4C-9BC5-3944-A544-1ABA8860771D}"/>
              </a:ext>
            </a:extLst>
          </p:cNvPr>
          <p:cNvSpPr txBox="1"/>
          <p:nvPr/>
        </p:nvSpPr>
        <p:spPr>
          <a:xfrm>
            <a:off x="691313" y="4027197"/>
            <a:ext cx="795410" cy="246221"/>
          </a:xfrm>
          <a:prstGeom prst="rect">
            <a:avLst/>
          </a:prstGeom>
          <a:noFill/>
        </p:spPr>
        <p:txBody>
          <a:bodyPr wrap="square" rtlCol="0">
            <a:spAutoFit/>
          </a:bodyPr>
          <a:lstStyle/>
          <a:p>
            <a:pPr algn="ctr"/>
            <a:r>
              <a:rPr lang="es-MX" sz="1000" b="1">
                <a:solidFill>
                  <a:srgbClr val="CFBACE"/>
                </a:solidFill>
                <a:latin typeface="Trebuchet MS" panose="020B0603020202020204" pitchFamily="34" charset="0"/>
              </a:rPr>
              <a:t>NEGATIVO</a:t>
            </a:r>
          </a:p>
        </p:txBody>
      </p:sp>
      <p:sp>
        <p:nvSpPr>
          <p:cNvPr id="2" name="CuadroTexto 1">
            <a:extLst>
              <a:ext uri="{FF2B5EF4-FFF2-40B4-BE49-F238E27FC236}">
                <a16:creationId xmlns:a16="http://schemas.microsoft.com/office/drawing/2014/main" id="{C158CEA2-3152-BC85-945F-AF8694AE1937}"/>
              </a:ext>
            </a:extLst>
          </p:cNvPr>
          <p:cNvSpPr txBox="1"/>
          <p:nvPr/>
        </p:nvSpPr>
        <p:spPr>
          <a:xfrm>
            <a:off x="5330548" y="4933198"/>
            <a:ext cx="1716002" cy="553998"/>
          </a:xfrm>
          <a:prstGeom prst="rect">
            <a:avLst/>
          </a:prstGeom>
          <a:noFill/>
        </p:spPr>
        <p:txBody>
          <a:bodyPr wrap="square">
            <a:spAutoFit/>
          </a:bodyPr>
          <a:lstStyle/>
          <a:p>
            <a:pPr algn="ctr" fontAlgn="b"/>
            <a:r>
              <a:rPr lang="es-MX" sz="1000" b="0" i="0" u="none" strike="noStrike">
                <a:solidFill>
                  <a:schemeClr val="tx1">
                    <a:lumMod val="50000"/>
                    <a:lumOff val="50000"/>
                  </a:schemeClr>
                </a:solidFill>
                <a:effectLst/>
                <a:latin typeface="Trebuchet MS" panose="020B0603020202020204" pitchFamily="34" charset="0"/>
              </a:rPr>
              <a:t>La calidad de los atractivos turísticos en este destino.</a:t>
            </a:r>
          </a:p>
        </p:txBody>
      </p:sp>
      <p:sp>
        <p:nvSpPr>
          <p:cNvPr id="3" name="CuadroTexto 2">
            <a:extLst>
              <a:ext uri="{FF2B5EF4-FFF2-40B4-BE49-F238E27FC236}">
                <a16:creationId xmlns:a16="http://schemas.microsoft.com/office/drawing/2014/main" id="{A6FD5A0D-87F1-39BD-7048-08BE53003E7C}"/>
              </a:ext>
            </a:extLst>
          </p:cNvPr>
          <p:cNvSpPr txBox="1"/>
          <p:nvPr/>
        </p:nvSpPr>
        <p:spPr>
          <a:xfrm>
            <a:off x="9355440" y="4935672"/>
            <a:ext cx="2303748" cy="553998"/>
          </a:xfrm>
          <a:prstGeom prst="rect">
            <a:avLst/>
          </a:prstGeom>
          <a:noFill/>
        </p:spPr>
        <p:txBody>
          <a:bodyPr wrap="square">
            <a:spAutoFit/>
          </a:bodyPr>
          <a:lstStyle>
            <a:defPPr>
              <a:defRPr lang="es-MX"/>
            </a:defPPr>
            <a:lvl1pPr algn="ctr" fontAlgn="b">
              <a:defRPr sz="1000" b="0" i="0" u="none" strike="noStrike">
                <a:solidFill>
                  <a:srgbClr val="000000"/>
                </a:solidFill>
                <a:effectLst/>
                <a:latin typeface="Trebuchet MS" panose="020B0603020202020204" pitchFamily="34" charset="0"/>
              </a:defRPr>
            </a:lvl1pPr>
          </a:lstStyle>
          <a:p>
            <a:pPr fontAlgn="b"/>
            <a:r>
              <a:rPr lang="es-MX">
                <a:solidFill>
                  <a:schemeClr val="tx1">
                    <a:lumMod val="50000"/>
                    <a:lumOff val="50000"/>
                  </a:schemeClr>
                </a:solidFill>
              </a:rPr>
              <a:t>C</a:t>
            </a:r>
            <a:r>
              <a:rPr lang="es-MX" sz="1000" b="0" i="0" u="none" strike="noStrike">
                <a:solidFill>
                  <a:schemeClr val="tx1">
                    <a:lumMod val="50000"/>
                    <a:lumOff val="50000"/>
                  </a:schemeClr>
                </a:solidFill>
                <a:effectLst/>
              </a:rPr>
              <a:t>uidado y conservación de atractivos naturales y especies que habitan en el entorno natural del destino </a:t>
            </a:r>
          </a:p>
        </p:txBody>
      </p:sp>
      <p:sp>
        <p:nvSpPr>
          <p:cNvPr id="4" name="CuadroTexto 3">
            <a:extLst>
              <a:ext uri="{FF2B5EF4-FFF2-40B4-BE49-F238E27FC236}">
                <a16:creationId xmlns:a16="http://schemas.microsoft.com/office/drawing/2014/main" id="{788E782F-E97C-490F-107B-0722E470B424}"/>
              </a:ext>
            </a:extLst>
          </p:cNvPr>
          <p:cNvSpPr txBox="1"/>
          <p:nvPr/>
        </p:nvSpPr>
        <p:spPr>
          <a:xfrm>
            <a:off x="3034513" y="4933198"/>
            <a:ext cx="1998740" cy="553998"/>
          </a:xfrm>
          <a:prstGeom prst="rect">
            <a:avLst/>
          </a:prstGeom>
          <a:noFill/>
        </p:spPr>
        <p:txBody>
          <a:bodyPr wrap="square">
            <a:spAutoFit/>
          </a:bodyPr>
          <a:lstStyle>
            <a:defPPr>
              <a:defRPr lang="es-MX"/>
            </a:defPPr>
            <a:lvl1pPr algn="ctr" fontAlgn="b">
              <a:defRPr sz="1000" b="0" i="0" u="none" strike="noStrike">
                <a:solidFill>
                  <a:srgbClr val="000000"/>
                </a:solidFill>
                <a:effectLst/>
                <a:latin typeface="Trebuchet MS" panose="020B0603020202020204" pitchFamily="34" charset="0"/>
              </a:defRPr>
            </a:lvl1pPr>
          </a:lstStyle>
          <a:p>
            <a:pPr fontAlgn="b"/>
            <a:r>
              <a:rPr lang="es-MX" sz="1000" b="0" i="0" u="none" strike="noStrike">
                <a:solidFill>
                  <a:schemeClr val="tx1">
                    <a:lumMod val="50000"/>
                    <a:lumOff val="50000"/>
                  </a:schemeClr>
                </a:solidFill>
                <a:effectLst/>
              </a:rPr>
              <a:t>El estado de conservación de las playas (limpieza, cuidado, seguridad, etc.)</a:t>
            </a:r>
          </a:p>
        </p:txBody>
      </p:sp>
      <p:sp>
        <p:nvSpPr>
          <p:cNvPr id="6" name="CuadroTexto 5">
            <a:extLst>
              <a:ext uri="{FF2B5EF4-FFF2-40B4-BE49-F238E27FC236}">
                <a16:creationId xmlns:a16="http://schemas.microsoft.com/office/drawing/2014/main" id="{3EFFFCCB-55A3-0B58-2871-1C9E111E2D1E}"/>
              </a:ext>
            </a:extLst>
          </p:cNvPr>
          <p:cNvSpPr txBox="1"/>
          <p:nvPr/>
        </p:nvSpPr>
        <p:spPr>
          <a:xfrm>
            <a:off x="7384840" y="4933198"/>
            <a:ext cx="2099970" cy="553998"/>
          </a:xfrm>
          <a:prstGeom prst="rect">
            <a:avLst/>
          </a:prstGeom>
          <a:noFill/>
        </p:spPr>
        <p:txBody>
          <a:bodyPr wrap="square">
            <a:spAutoFit/>
          </a:bodyPr>
          <a:lstStyle>
            <a:defPPr>
              <a:defRPr lang="es-MX"/>
            </a:defPPr>
            <a:lvl1pPr algn="ctr" fontAlgn="b">
              <a:defRPr sz="1000" b="0" i="0" u="none" strike="noStrike">
                <a:solidFill>
                  <a:srgbClr val="000000"/>
                </a:solidFill>
                <a:effectLst/>
                <a:latin typeface="Trebuchet MS" panose="020B0603020202020204" pitchFamily="34" charset="0"/>
              </a:defRPr>
            </a:lvl1pPr>
          </a:lstStyle>
          <a:p>
            <a:pPr fontAlgn="b"/>
            <a:r>
              <a:rPr lang="es-MX" sz="1000" b="0" i="0" u="none" strike="noStrike">
                <a:solidFill>
                  <a:schemeClr val="tx1">
                    <a:lumMod val="50000"/>
                    <a:lumOff val="50000"/>
                  </a:schemeClr>
                </a:solidFill>
                <a:effectLst/>
              </a:rPr>
              <a:t>Los atractivos que ofrece el destino, diversidad y opciones de actividades y lugares por visitar.</a:t>
            </a:r>
          </a:p>
        </p:txBody>
      </p:sp>
      <p:sp>
        <p:nvSpPr>
          <p:cNvPr id="7" name="CuadroTexto 6">
            <a:extLst>
              <a:ext uri="{FF2B5EF4-FFF2-40B4-BE49-F238E27FC236}">
                <a16:creationId xmlns:a16="http://schemas.microsoft.com/office/drawing/2014/main" id="{80845B3C-3713-02B5-EEFE-D8594323A41B}"/>
              </a:ext>
            </a:extLst>
          </p:cNvPr>
          <p:cNvSpPr txBox="1"/>
          <p:nvPr/>
        </p:nvSpPr>
        <p:spPr>
          <a:xfrm>
            <a:off x="1028897" y="4933198"/>
            <a:ext cx="1652584" cy="553998"/>
          </a:xfrm>
          <a:prstGeom prst="rect">
            <a:avLst/>
          </a:prstGeom>
          <a:noFill/>
        </p:spPr>
        <p:txBody>
          <a:bodyPr wrap="square">
            <a:spAutoFit/>
          </a:bodyPr>
          <a:lstStyle>
            <a:defPPr>
              <a:defRPr lang="es-MX"/>
            </a:defPPr>
            <a:lvl1pPr algn="ctr" fontAlgn="b">
              <a:defRPr sz="1000" b="0" i="0" u="none" strike="noStrike">
                <a:solidFill>
                  <a:srgbClr val="000000"/>
                </a:solidFill>
                <a:effectLst/>
                <a:latin typeface="Trebuchet MS" panose="020B0603020202020204" pitchFamily="34" charset="0"/>
              </a:defRPr>
            </a:lvl1pPr>
          </a:lstStyle>
          <a:p>
            <a:pPr fontAlgn="b"/>
            <a:r>
              <a:rPr lang="es-MX" sz="1000" b="0" i="0" u="none" strike="noStrike">
                <a:solidFill>
                  <a:schemeClr val="tx1">
                    <a:lumMod val="50000"/>
                    <a:lumOff val="50000"/>
                  </a:schemeClr>
                </a:solidFill>
                <a:effectLst/>
              </a:rPr>
              <a:t>El servicio / atención que ofrece el destino en general.</a:t>
            </a:r>
          </a:p>
        </p:txBody>
      </p:sp>
      <p:sp>
        <p:nvSpPr>
          <p:cNvPr id="35" name="CuadroTexto 34">
            <a:extLst>
              <a:ext uri="{FF2B5EF4-FFF2-40B4-BE49-F238E27FC236}">
                <a16:creationId xmlns:a16="http://schemas.microsoft.com/office/drawing/2014/main" id="{B12B5E8B-3A35-0060-056A-C1C1947B080A}"/>
              </a:ext>
            </a:extLst>
          </p:cNvPr>
          <p:cNvSpPr txBox="1"/>
          <p:nvPr/>
        </p:nvSpPr>
        <p:spPr>
          <a:xfrm>
            <a:off x="675155" y="2316678"/>
            <a:ext cx="734495" cy="246221"/>
          </a:xfrm>
          <a:prstGeom prst="rect">
            <a:avLst/>
          </a:prstGeom>
          <a:noFill/>
        </p:spPr>
        <p:txBody>
          <a:bodyPr wrap="none" rtlCol="0">
            <a:spAutoFit/>
          </a:bodyPr>
          <a:lstStyle/>
          <a:p>
            <a:pPr algn="ctr"/>
            <a:r>
              <a:rPr lang="es-MX" sz="1000" b="1">
                <a:solidFill>
                  <a:srgbClr val="96AB95"/>
                </a:solidFill>
                <a:latin typeface="Trebuchet MS" panose="020B0603020202020204" pitchFamily="34" charset="0"/>
              </a:rPr>
              <a:t>POSITIVO</a:t>
            </a:r>
          </a:p>
        </p:txBody>
      </p:sp>
      <p:sp>
        <p:nvSpPr>
          <p:cNvPr id="36" name="CuadroTexto 35">
            <a:extLst>
              <a:ext uri="{FF2B5EF4-FFF2-40B4-BE49-F238E27FC236}">
                <a16:creationId xmlns:a16="http://schemas.microsoft.com/office/drawing/2014/main" id="{D5EC4C3F-F487-AADB-29A7-FE15568C4217}"/>
              </a:ext>
            </a:extLst>
          </p:cNvPr>
          <p:cNvSpPr txBox="1"/>
          <p:nvPr/>
        </p:nvSpPr>
        <p:spPr>
          <a:xfrm>
            <a:off x="649768" y="3031165"/>
            <a:ext cx="764953" cy="253916"/>
          </a:xfrm>
          <a:prstGeom prst="rect">
            <a:avLst/>
          </a:prstGeom>
          <a:noFill/>
        </p:spPr>
        <p:txBody>
          <a:bodyPr wrap="none" rtlCol="0">
            <a:spAutoFit/>
          </a:bodyPr>
          <a:lstStyle/>
          <a:p>
            <a:pPr algn="ctr"/>
            <a:r>
              <a:rPr lang="es-MX" sz="1000" b="1">
                <a:solidFill>
                  <a:schemeClr val="tx1">
                    <a:lumMod val="50000"/>
                    <a:lumOff val="50000"/>
                  </a:schemeClr>
                </a:solidFill>
                <a:latin typeface="Trebuchet MS" panose="020B0603020202020204" pitchFamily="34" charset="0"/>
              </a:rPr>
              <a:t>NEUTRAL</a:t>
            </a:r>
          </a:p>
        </p:txBody>
      </p:sp>
      <p:sp>
        <p:nvSpPr>
          <p:cNvPr id="9" name="CuadroTexto 8">
            <a:extLst>
              <a:ext uri="{FF2B5EF4-FFF2-40B4-BE49-F238E27FC236}">
                <a16:creationId xmlns:a16="http://schemas.microsoft.com/office/drawing/2014/main" id="{5A7A7B1F-C43A-C97A-783B-CB29AE185C9B}"/>
              </a:ext>
            </a:extLst>
          </p:cNvPr>
          <p:cNvSpPr txBox="1"/>
          <p:nvPr/>
        </p:nvSpPr>
        <p:spPr>
          <a:xfrm>
            <a:off x="7089321" y="5667690"/>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5" name="Rectángulo 4">
            <a:extLst>
              <a:ext uri="{FF2B5EF4-FFF2-40B4-BE49-F238E27FC236}">
                <a16:creationId xmlns:a16="http://schemas.microsoft.com/office/drawing/2014/main" id="{330E04CC-7154-4394-F2AF-4732637DEC87}"/>
              </a:ext>
            </a:extLst>
          </p:cNvPr>
          <p:cNvSpPr/>
          <p:nvPr/>
        </p:nvSpPr>
        <p:spPr>
          <a:xfrm>
            <a:off x="67184" y="5180195"/>
            <a:ext cx="12124816" cy="1107996"/>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P11. Ahora platicaremos de los atractivos turísticos de Los Cabos, hablemos de sitios de contacto con la naturaleza y vida silvestre, sitios culturales, vida nocturna entre otros. Vamos a evaluar estos aspectos utilizando la misma escala del 1 al 5, donde 1 es muy malo y 5 muy bueno. ¿Cómo califica a su destino principal en…? </a:t>
            </a:r>
          </a:p>
        </p:txBody>
      </p:sp>
      <p:sp>
        <p:nvSpPr>
          <p:cNvPr id="10" name="CuadroTexto 9">
            <a:extLst>
              <a:ext uri="{FF2B5EF4-FFF2-40B4-BE49-F238E27FC236}">
                <a16:creationId xmlns:a16="http://schemas.microsoft.com/office/drawing/2014/main" id="{14C6414F-3EBC-3762-9966-672B18A3F66B}"/>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Es importante notar que los turistas que abordaron un vuelo a percibieron como mejor ámbito el servicio / atención que ofrece el destino en general, no obstante, marcan una importante área de oportunidad con el cuidado y conservación de atractivos naturales y especies que habitan en el entorno natural del destino. Por otro lado, los visitantes de otros orígenes fueron más condescendientes en su percepción y evaluación de los conceptos de esta categoría</a:t>
            </a:r>
          </a:p>
        </p:txBody>
      </p:sp>
    </p:spTree>
    <p:extLst>
      <p:ext uri="{BB962C8B-B14F-4D97-AF65-F5344CB8AC3E}">
        <p14:creationId xmlns:p14="http://schemas.microsoft.com/office/powerpoint/2010/main" val="3506825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uadroTexto 31">
            <a:extLst>
              <a:ext uri="{FF2B5EF4-FFF2-40B4-BE49-F238E27FC236}">
                <a16:creationId xmlns:a16="http://schemas.microsoft.com/office/drawing/2014/main" id="{52C10FC8-5555-41EA-B5C4-C7DA3B9B3408}"/>
              </a:ext>
            </a:extLst>
          </p:cNvPr>
          <p:cNvSpPr txBox="1"/>
          <p:nvPr/>
        </p:nvSpPr>
        <p:spPr>
          <a:xfrm>
            <a:off x="574486" y="24739"/>
            <a:ext cx="7637861" cy="523220"/>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800">
                <a:solidFill>
                  <a:srgbClr val="00507F"/>
                </a:solidFill>
                <a:latin typeface="Trebuchet MS" panose="020B0603020202020204" pitchFamily="34" charset="0"/>
              </a:rPr>
              <a:t>PERFILES</a:t>
            </a:r>
          </a:p>
        </p:txBody>
      </p:sp>
      <p:sp>
        <p:nvSpPr>
          <p:cNvPr id="3" name="Rectángulo 2">
            <a:extLst>
              <a:ext uri="{FF2B5EF4-FFF2-40B4-BE49-F238E27FC236}">
                <a16:creationId xmlns:a16="http://schemas.microsoft.com/office/drawing/2014/main" id="{DD01FD63-764A-70AE-CD63-AC28199CA175}"/>
              </a:ext>
            </a:extLst>
          </p:cNvPr>
          <p:cNvSpPr/>
          <p:nvPr/>
        </p:nvSpPr>
        <p:spPr>
          <a:xfrm>
            <a:off x="67184" y="5515731"/>
            <a:ext cx="4295670" cy="769441"/>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p:txBody>
      </p:sp>
      <p:sp>
        <p:nvSpPr>
          <p:cNvPr id="4" name="CuadroTexto 3">
            <a:extLst>
              <a:ext uri="{FF2B5EF4-FFF2-40B4-BE49-F238E27FC236}">
                <a16:creationId xmlns:a16="http://schemas.microsoft.com/office/drawing/2014/main" id="{5DD77630-9617-512F-E45A-13E44EADAC7D}"/>
              </a:ext>
            </a:extLst>
          </p:cNvPr>
          <p:cNvSpPr txBox="1"/>
          <p:nvPr/>
        </p:nvSpPr>
        <p:spPr>
          <a:xfrm>
            <a:off x="2590801" y="4090889"/>
            <a:ext cx="2739844" cy="923330"/>
          </a:xfrm>
          <a:prstGeom prst="rect">
            <a:avLst/>
          </a:prstGeom>
          <a:noFill/>
        </p:spPr>
        <p:txBody>
          <a:bodyPr wrap="square" rtlCol="0">
            <a:spAutoFit/>
          </a:bodyPr>
          <a:lstStyle/>
          <a:p>
            <a:pPr algn="ctr"/>
            <a:r>
              <a:rPr lang="es-MX" sz="1400">
                <a:solidFill>
                  <a:srgbClr val="10213B"/>
                </a:solidFill>
                <a:latin typeface="Trebuchet MS" panose="020B0603020202020204" pitchFamily="34" charset="0"/>
              </a:rPr>
              <a:t>Abordaron un vuelo a </a:t>
            </a:r>
            <a:r>
              <a:rPr lang="es-MX" sz="1400" b="1">
                <a:solidFill>
                  <a:srgbClr val="10213B"/>
                </a:solidFill>
                <a:latin typeface="Trebuchet MS" panose="020B0603020202020204" pitchFamily="34" charset="0"/>
              </a:rPr>
              <a:t>Alemania</a:t>
            </a:r>
            <a:r>
              <a:rPr lang="es-MX" sz="1400">
                <a:solidFill>
                  <a:srgbClr val="10213B"/>
                </a:solidFill>
                <a:latin typeface="Trebuchet MS" panose="020B0603020202020204" pitchFamily="34" charset="0"/>
              </a:rPr>
              <a:t> desde SJD de noviembre de 2024 a abril de 2025</a:t>
            </a:r>
          </a:p>
          <a:p>
            <a:pPr algn="ctr"/>
            <a:r>
              <a:rPr lang="es-MX" sz="1200" b="1">
                <a:solidFill>
                  <a:schemeClr val="tx1">
                    <a:lumMod val="50000"/>
                    <a:lumOff val="50000"/>
                  </a:schemeClr>
                </a:solidFill>
                <a:latin typeface="Trebuchet MS" panose="020B0603020202020204" pitchFamily="34" charset="0"/>
              </a:rPr>
              <a:t>(300 casos)</a:t>
            </a:r>
          </a:p>
        </p:txBody>
      </p:sp>
      <p:sp>
        <p:nvSpPr>
          <p:cNvPr id="5" name="CuadroTexto 4">
            <a:extLst>
              <a:ext uri="{FF2B5EF4-FFF2-40B4-BE49-F238E27FC236}">
                <a16:creationId xmlns:a16="http://schemas.microsoft.com/office/drawing/2014/main" id="{A480C42C-356D-66A2-CF48-A53058F98C2C}"/>
              </a:ext>
            </a:extLst>
          </p:cNvPr>
          <p:cNvSpPr txBox="1"/>
          <p:nvPr/>
        </p:nvSpPr>
        <p:spPr>
          <a:xfrm>
            <a:off x="6958632" y="4090889"/>
            <a:ext cx="2739844" cy="923330"/>
          </a:xfrm>
          <a:prstGeom prst="rect">
            <a:avLst/>
          </a:prstGeom>
          <a:noFill/>
        </p:spPr>
        <p:txBody>
          <a:bodyPr wrap="square" rtlCol="0">
            <a:spAutoFit/>
          </a:bodyPr>
          <a:lstStyle/>
          <a:p>
            <a:pPr algn="ctr"/>
            <a:r>
              <a:rPr lang="es-MX" sz="1400" dirty="0">
                <a:solidFill>
                  <a:srgbClr val="FFC000"/>
                </a:solidFill>
                <a:latin typeface="Trebuchet MS" panose="020B0603020202020204" pitchFamily="34" charset="0"/>
              </a:rPr>
              <a:t>Abordaron un vuelo desde SJD (</a:t>
            </a:r>
            <a:r>
              <a:rPr lang="es-MX" sz="1400" b="1" dirty="0">
                <a:solidFill>
                  <a:srgbClr val="FFC000"/>
                </a:solidFill>
                <a:latin typeface="Trebuchet MS" panose="020B0603020202020204" pitchFamily="34" charset="0"/>
              </a:rPr>
              <a:t>Otros orígenes</a:t>
            </a:r>
            <a:r>
              <a:rPr lang="es-MX" sz="1400" dirty="0">
                <a:solidFill>
                  <a:srgbClr val="FFC000"/>
                </a:solidFill>
                <a:latin typeface="Trebuchet MS" panose="020B0603020202020204" pitchFamily="34" charset="0"/>
              </a:rPr>
              <a:t>) de noviembre de 2024 a abril de 2025</a:t>
            </a:r>
          </a:p>
          <a:p>
            <a:pPr algn="ctr"/>
            <a:r>
              <a:rPr lang="es-MX" sz="1200" b="1" dirty="0">
                <a:solidFill>
                  <a:schemeClr val="tx1">
                    <a:lumMod val="50000"/>
                    <a:lumOff val="50000"/>
                  </a:schemeClr>
                </a:solidFill>
                <a:latin typeface="Trebuchet MS" panose="020B0603020202020204" pitchFamily="34" charset="0"/>
              </a:rPr>
              <a:t>(1,445 casos)</a:t>
            </a:r>
          </a:p>
        </p:txBody>
      </p:sp>
      <p:sp>
        <p:nvSpPr>
          <p:cNvPr id="24" name="Rectángulo 23">
            <a:extLst>
              <a:ext uri="{FF2B5EF4-FFF2-40B4-BE49-F238E27FC236}">
                <a16:creationId xmlns:a16="http://schemas.microsoft.com/office/drawing/2014/main" id="{CC1BA52F-9A30-05E3-D139-E3E62DC6F64F}"/>
              </a:ext>
            </a:extLst>
          </p:cNvPr>
          <p:cNvSpPr/>
          <p:nvPr/>
        </p:nvSpPr>
        <p:spPr>
          <a:xfrm>
            <a:off x="7829147" y="5515731"/>
            <a:ext cx="4202349" cy="769441"/>
          </a:xfrm>
          <a:prstGeom prst="rect">
            <a:avLst/>
          </a:prstGeom>
          <a:noFill/>
        </p:spPr>
        <p:txBody>
          <a:bodyPr wrap="square">
            <a:spAutoFit/>
          </a:bodyPr>
          <a:lstStyle/>
          <a:p>
            <a:pPr algn="r" eaLnBrk="0" fontAlgn="base" hangingPunct="0">
              <a:spcBef>
                <a:spcPct val="0"/>
              </a:spcBef>
              <a:spcAft>
                <a:spcPct val="0"/>
              </a:spcAft>
              <a:defRPr/>
            </a:pPr>
            <a:endParaRPr lang="es-MX" sz="1100">
              <a:solidFill>
                <a:srgbClr val="000000"/>
              </a:solidFill>
              <a:latin typeface="Trebuchet MS"/>
              <a:cs typeface="Times New Roman"/>
            </a:endParaRPr>
          </a:p>
          <a:p>
            <a:pPr algn="r" eaLnBrk="0" fontAlgn="base" hangingPunct="0">
              <a:spcBef>
                <a:spcPct val="0"/>
              </a:spcBef>
              <a:spcAft>
                <a:spcPct val="0"/>
              </a:spcAft>
              <a:defRPr/>
            </a:pPr>
            <a:endParaRPr lang="es-MX" sz="1100">
              <a:solidFill>
                <a:srgbClr val="000000"/>
              </a:solidFill>
              <a:latin typeface="Trebuchet MS"/>
              <a:cs typeface="Times New Roman"/>
            </a:endParaRPr>
          </a:p>
          <a:p>
            <a:pPr algn="r" eaLnBrk="0" fontAlgn="base" hangingPunct="0">
              <a:spcBef>
                <a:spcPct val="0"/>
              </a:spcBef>
              <a:spcAft>
                <a:spcPct val="0"/>
              </a:spcAft>
              <a:defRPr/>
            </a:pPr>
            <a:r>
              <a:rPr lang="es-MX" sz="1100">
                <a:solidFill>
                  <a:srgbClr val="000000"/>
                </a:solidFill>
                <a:latin typeface="Trebuchet MS"/>
                <a:cs typeface="Times New Roman"/>
              </a:rPr>
              <a:t>Margen </a:t>
            </a:r>
            <a:r>
              <a:rPr kumimoji="0" lang="es-MX" sz="1100" b="0" i="0" u="none" strike="noStrike" kern="1200" cap="none" spc="0" normalizeH="0" baseline="0" noProof="0">
                <a:ln>
                  <a:noFill/>
                </a:ln>
                <a:solidFill>
                  <a:srgbClr val="000000"/>
                </a:solidFill>
                <a:effectLst/>
                <a:uLnTx/>
                <a:uFillTx/>
                <a:latin typeface="Trebuchet MS"/>
                <a:cs typeface="Times New Roman"/>
              </a:rPr>
              <a:t>de error al 95% de confianza por </a:t>
            </a:r>
            <a:r>
              <a:rPr lang="es-MX" sz="1100" b="1">
                <a:solidFill>
                  <a:srgbClr val="000000"/>
                </a:solidFill>
                <a:latin typeface="Trebuchet MS"/>
                <a:cs typeface="Times New Roman"/>
              </a:rPr>
              <a:t>300</a:t>
            </a:r>
            <a:r>
              <a:rPr kumimoji="0" lang="es-MX" sz="1100" b="0" i="0" u="none" strike="noStrike" kern="1200" cap="none" spc="0" normalizeH="0" baseline="0" noProof="0">
                <a:ln>
                  <a:noFill/>
                </a:ln>
                <a:solidFill>
                  <a:srgbClr val="000000"/>
                </a:solidFill>
                <a:effectLst/>
                <a:uLnTx/>
                <a:uFillTx/>
                <a:latin typeface="Trebuchet MS"/>
                <a:cs typeface="Times New Roman"/>
              </a:rPr>
              <a:t> casos </a:t>
            </a:r>
            <a:r>
              <a:rPr kumimoji="0" lang="es-MX" sz="1100" b="1" i="0" u="none" strike="noStrike" kern="1200" cap="none" spc="0" normalizeH="0" baseline="0" noProof="0">
                <a:ln>
                  <a:noFill/>
                </a:ln>
                <a:solidFill>
                  <a:srgbClr val="000000"/>
                </a:solidFill>
                <a:effectLst/>
                <a:uLnTx/>
                <a:uFillTx/>
                <a:latin typeface="Trebuchet MS"/>
                <a:cs typeface="Times New Roman"/>
              </a:rPr>
              <a:t>+/-5.66%</a:t>
            </a:r>
            <a:endParaRPr lang="es-MX" sz="1100" b="1" i="0" u="none" strike="noStrike" kern="1200" cap="none" spc="0" normalizeH="0" baseline="0" noProof="0">
              <a:ln>
                <a:noFill/>
              </a:ln>
              <a:solidFill>
                <a:srgbClr val="000000"/>
              </a:solidFill>
              <a:effectLst/>
              <a:uLnTx/>
              <a:uFillTx/>
              <a:latin typeface="Trebuchet MS"/>
              <a:cs typeface="Times New Roman"/>
            </a:endParaRPr>
          </a:p>
          <a:p>
            <a:pPr algn="r" eaLnBrk="0" fontAlgn="base" hangingPunct="0">
              <a:spcBef>
                <a:spcPct val="0"/>
              </a:spcBef>
              <a:spcAft>
                <a:spcPct val="0"/>
              </a:spcAft>
              <a:defRPr/>
            </a:pPr>
            <a:r>
              <a:rPr lang="es-MX" sz="1100">
                <a:solidFill>
                  <a:srgbClr val="000000"/>
                </a:solidFill>
                <a:latin typeface="Trebuchet MS"/>
                <a:cs typeface="Times New Roman"/>
              </a:rPr>
              <a:t>Margen </a:t>
            </a:r>
            <a:r>
              <a:rPr kumimoji="0" lang="es-MX" sz="1100" i="0" u="none" strike="noStrike" kern="1200" cap="none" spc="0" normalizeH="0" baseline="0" noProof="0">
                <a:ln>
                  <a:noFill/>
                </a:ln>
                <a:solidFill>
                  <a:srgbClr val="000000"/>
                </a:solidFill>
                <a:effectLst/>
                <a:uLnTx/>
                <a:uFillTx/>
                <a:latin typeface="Trebuchet MS"/>
                <a:cs typeface="Times New Roman"/>
              </a:rPr>
              <a:t>de error al 95% de confianza por </a:t>
            </a:r>
            <a:r>
              <a:rPr kumimoji="0" lang="es-MX" sz="1100" b="1" i="0" u="none" strike="noStrike" kern="1200" cap="none" spc="0" normalizeH="0" baseline="0" noProof="0">
                <a:ln>
                  <a:noFill/>
                </a:ln>
                <a:solidFill>
                  <a:srgbClr val="000000"/>
                </a:solidFill>
                <a:effectLst/>
                <a:uLnTx/>
                <a:uFillTx/>
                <a:latin typeface="Trebuchet MS"/>
                <a:cs typeface="Times New Roman"/>
              </a:rPr>
              <a:t>1,445</a:t>
            </a:r>
            <a:r>
              <a:rPr kumimoji="0" lang="es-MX" sz="1100" i="0" u="none" strike="noStrike" kern="1200" cap="none" spc="0" normalizeH="0" baseline="0" noProof="0">
                <a:ln>
                  <a:noFill/>
                </a:ln>
                <a:solidFill>
                  <a:srgbClr val="000000"/>
                </a:solidFill>
                <a:effectLst/>
                <a:uLnTx/>
                <a:uFillTx/>
                <a:latin typeface="Trebuchet MS"/>
                <a:cs typeface="Times New Roman"/>
              </a:rPr>
              <a:t> casos </a:t>
            </a:r>
            <a:r>
              <a:rPr kumimoji="0" lang="es-MX" sz="1100" b="1" i="0" u="none" strike="noStrike" kern="1200" cap="none" spc="0" normalizeH="0" baseline="0" noProof="0">
                <a:ln>
                  <a:noFill/>
                </a:ln>
                <a:solidFill>
                  <a:srgbClr val="000000"/>
                </a:solidFill>
                <a:effectLst/>
                <a:uLnTx/>
                <a:uFillTx/>
                <a:latin typeface="Trebuchet MS"/>
                <a:cs typeface="Times New Roman"/>
              </a:rPr>
              <a:t>+/-</a:t>
            </a:r>
            <a:r>
              <a:rPr lang="es-MX" sz="1100" b="1">
                <a:solidFill>
                  <a:srgbClr val="000000"/>
                </a:solidFill>
                <a:latin typeface="Trebuchet MS"/>
                <a:cs typeface="Times New Roman"/>
              </a:rPr>
              <a:t>2.58</a:t>
            </a:r>
            <a:r>
              <a:rPr kumimoji="0" lang="es-MX" sz="1100" b="1" i="0" u="none" strike="noStrike" kern="1200" cap="none" spc="0" normalizeH="0" baseline="0" noProof="0">
                <a:ln>
                  <a:noFill/>
                </a:ln>
                <a:solidFill>
                  <a:srgbClr val="000000"/>
                </a:solidFill>
                <a:effectLst/>
                <a:uLnTx/>
                <a:uFillTx/>
                <a:latin typeface="Trebuchet MS"/>
                <a:cs typeface="Times New Roman"/>
              </a:rPr>
              <a:t>%</a:t>
            </a:r>
            <a:endParaRPr lang="es-MX" sz="1100" b="1" i="0" u="none" strike="noStrike" kern="1200" cap="none" spc="0" normalizeH="0" baseline="0" noProof="0">
              <a:ln>
                <a:noFill/>
              </a:ln>
              <a:solidFill>
                <a:srgbClr val="000000"/>
              </a:solidFill>
              <a:effectLst/>
              <a:uLnTx/>
              <a:uFillTx/>
              <a:latin typeface="Trebuchet MS"/>
              <a:cs typeface="Times New Roman"/>
            </a:endParaRPr>
          </a:p>
        </p:txBody>
      </p:sp>
      <p:sp>
        <p:nvSpPr>
          <p:cNvPr id="6" name="CuadroTexto 5">
            <a:extLst>
              <a:ext uri="{FF2B5EF4-FFF2-40B4-BE49-F238E27FC236}">
                <a16:creationId xmlns:a16="http://schemas.microsoft.com/office/drawing/2014/main" id="{272ACA8D-3B24-E04C-8556-73E20B9687F2}"/>
              </a:ext>
            </a:extLst>
          </p:cNvPr>
          <p:cNvSpPr txBox="1"/>
          <p:nvPr/>
        </p:nvSpPr>
        <p:spPr>
          <a:xfrm>
            <a:off x="603670" y="383160"/>
            <a:ext cx="11218739" cy="830997"/>
          </a:xfrm>
          <a:prstGeom prst="rect">
            <a:avLst/>
          </a:prstGeom>
          <a:noFill/>
        </p:spPr>
        <p:txBody>
          <a:bodyPr wrap="square" lIns="91440" tIns="45720" rIns="91440" bIns="45720" anchor="t">
            <a:spAutoFit/>
          </a:bodyPr>
          <a:lstStyle/>
          <a:p>
            <a:pPr algn="just">
              <a:defRPr/>
            </a:pPr>
            <a:r>
              <a:rPr lang="es-MX" sz="1600">
                <a:latin typeface="Trebuchet MS" panose="020B0603020202020204" pitchFamily="34" charset="0"/>
              </a:rPr>
              <a:t>El reporte se realizó basado en turistas que se encontraban en la sala de espera internacional próximos a abordar un vuelo a Alemania entre noviembre de </a:t>
            </a:r>
            <a:r>
              <a:rPr lang="es-MX" sz="1600">
                <a:solidFill>
                  <a:srgbClr val="10213B"/>
                </a:solidFill>
                <a:latin typeface="Trebuchet MS" panose="020B0603020202020204" pitchFamily="34" charset="0"/>
              </a:rPr>
              <a:t>2024</a:t>
            </a:r>
            <a:r>
              <a:rPr lang="es-MX" sz="1600">
                <a:latin typeface="Trebuchet MS" panose="020B0603020202020204" pitchFamily="34" charset="0"/>
              </a:rPr>
              <a:t> y abril de 2025; además, se agregó un comparativo con el estudio mensual de SJD considerando las entrevistas del mismo periodo en que duró el levantamiento del presente estudio.</a:t>
            </a:r>
          </a:p>
        </p:txBody>
      </p:sp>
      <p:pic>
        <p:nvPicPr>
          <p:cNvPr id="1026" name="Picture 2" descr="Bandera Alemania De Tela Con Palo 50X70cm - LIRAGRAM">
            <a:extLst>
              <a:ext uri="{FF2B5EF4-FFF2-40B4-BE49-F238E27FC236}">
                <a16:creationId xmlns:a16="http://schemas.microsoft.com/office/drawing/2014/main" id="{3CAACE71-C459-D750-8EBE-6665991E0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18001">
            <a:off x="3411009" y="2045312"/>
            <a:ext cx="1197028" cy="1417922"/>
          </a:xfrm>
          <a:prstGeom prst="rect">
            <a:avLst/>
          </a:prstGeom>
          <a:noFill/>
          <a:extLst>
            <a:ext uri="{909E8E84-426E-40DD-AFC4-6F175D3DCCD1}">
              <a14:hiddenFill xmlns:a14="http://schemas.microsoft.com/office/drawing/2010/main">
                <a:solidFill>
                  <a:srgbClr val="FFFFFF"/>
                </a:solidFill>
              </a14:hiddenFill>
            </a:ext>
          </a:extLst>
        </p:spPr>
      </p:pic>
      <p:pic>
        <p:nvPicPr>
          <p:cNvPr id="7" name="Gráfico 6">
            <a:extLst>
              <a:ext uri="{FF2B5EF4-FFF2-40B4-BE49-F238E27FC236}">
                <a16:creationId xmlns:a16="http://schemas.microsoft.com/office/drawing/2014/main" id="{9217FAC4-F68B-7500-5CB5-43C0069BB1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2283" y="1918802"/>
            <a:ext cx="2355266" cy="1748942"/>
          </a:xfrm>
          <a:prstGeom prst="rect">
            <a:avLst/>
          </a:prstGeom>
        </p:spPr>
      </p:pic>
    </p:spTree>
    <p:extLst>
      <p:ext uri="{BB962C8B-B14F-4D97-AF65-F5344CB8AC3E}">
        <p14:creationId xmlns:p14="http://schemas.microsoft.com/office/powerpoint/2010/main" val="307455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Dibujo de un edificio&#10;&#10;Descripción generada automáticamente con confianza baja">
            <a:extLst>
              <a:ext uri="{FF2B5EF4-FFF2-40B4-BE49-F238E27FC236}">
                <a16:creationId xmlns:a16="http://schemas.microsoft.com/office/drawing/2014/main" id="{5D7B9104-108B-4C23-BFC4-1B36914C68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13"/>
            <a:ext cx="12192000" cy="6854573"/>
          </a:xfrm>
          <a:prstGeom prst="rect">
            <a:avLst/>
          </a:prstGeom>
        </p:spPr>
      </p:pic>
      <p:pic>
        <p:nvPicPr>
          <p:cNvPr id="3" name="Imagen 2">
            <a:extLst>
              <a:ext uri="{FF2B5EF4-FFF2-40B4-BE49-F238E27FC236}">
                <a16:creationId xmlns:a16="http://schemas.microsoft.com/office/drawing/2014/main" id="{4C7D5D5A-7769-D84F-AA2A-FA19753B579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23079" y="0"/>
            <a:ext cx="7025016" cy="6862272"/>
          </a:xfrm>
          <a:prstGeom prst="rect">
            <a:avLst/>
          </a:prstGeom>
        </p:spPr>
      </p:pic>
      <p:pic>
        <p:nvPicPr>
          <p:cNvPr id="7" name="Imagen 6" descr="Imagen que contiene Logotipo&#10;&#10;Descripción generada automáticamente">
            <a:extLst>
              <a:ext uri="{FF2B5EF4-FFF2-40B4-BE49-F238E27FC236}">
                <a16:creationId xmlns:a16="http://schemas.microsoft.com/office/drawing/2014/main" id="{CCAA3D3D-7E5E-421D-9355-49C9F453F0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9" name="Google Shape;104;p17">
            <a:extLst>
              <a:ext uri="{FF2B5EF4-FFF2-40B4-BE49-F238E27FC236}">
                <a16:creationId xmlns:a16="http://schemas.microsoft.com/office/drawing/2014/main" id="{0343A91F-28A6-4EC3-B13C-F8A300EE2C65}"/>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DEL HOSPEDAJE</a:t>
            </a:r>
            <a:endParaRPr lang="en-US" sz="2800" b="1" i="0" u="none" strike="noStrike" cap="none" spc="100">
              <a:solidFill>
                <a:srgbClr val="FAA21A"/>
              </a:solidFill>
              <a:latin typeface="Trebuchet MS" panose="020B0603020202020204" pitchFamily="34" charset="0"/>
              <a:sym typeface="Arial"/>
            </a:endParaRPr>
          </a:p>
        </p:txBody>
      </p:sp>
      <p:pic>
        <p:nvPicPr>
          <p:cNvPr id="10" name="Imagen 9" descr="Logotipo&#10;&#10;Descripción generada automáticamente">
            <a:extLst>
              <a:ext uri="{FF2B5EF4-FFF2-40B4-BE49-F238E27FC236}">
                <a16:creationId xmlns:a16="http://schemas.microsoft.com/office/drawing/2014/main" id="{96C7C902-3A71-4462-AA13-98F928E782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007A1D06-DF69-0240-525E-2F4224A7AB9E}"/>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3792783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03293CD-A400-154F-F0E2-54B0BE98C1C4}"/>
              </a:ext>
            </a:extLst>
          </p:cNvPr>
          <p:cNvSpPr/>
          <p:nvPr/>
        </p:nvSpPr>
        <p:spPr>
          <a:xfrm>
            <a:off x="67183" y="5681724"/>
            <a:ext cx="12124817"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P17. Ahora le pediría que calificáramos diversos de su estancia en (MENCIONAR RESPUESTA P.12) utilizando la misma escala del 1 al 5, donde 1 es muy malo y 5 muy bueno. ¿Cómo califica…?</a:t>
            </a:r>
          </a:p>
        </p:txBody>
      </p:sp>
      <p:pic>
        <p:nvPicPr>
          <p:cNvPr id="3" name="Gráfico 2">
            <a:extLst>
              <a:ext uri="{FF2B5EF4-FFF2-40B4-BE49-F238E27FC236}">
                <a16:creationId xmlns:a16="http://schemas.microsoft.com/office/drawing/2014/main" id="{6A618FAF-5B73-4C1D-BD5F-051FD12B838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6585" y="2950337"/>
            <a:ext cx="1384770" cy="1047858"/>
          </a:xfrm>
          <a:prstGeom prst="rect">
            <a:avLst/>
          </a:prstGeom>
        </p:spPr>
      </p:pic>
      <p:graphicFrame>
        <p:nvGraphicFramePr>
          <p:cNvPr id="36" name="Gráfico 35">
            <a:extLst>
              <a:ext uri="{FF2B5EF4-FFF2-40B4-BE49-F238E27FC236}">
                <a16:creationId xmlns:a16="http://schemas.microsoft.com/office/drawing/2014/main" id="{7FF64049-5E08-254B-A9E3-A0A0383B1C06}"/>
              </a:ext>
            </a:extLst>
          </p:cNvPr>
          <p:cNvGraphicFramePr/>
          <p:nvPr>
            <p:extLst>
              <p:ext uri="{D42A27DB-BD31-4B8C-83A1-F6EECF244321}">
                <p14:modId xmlns:p14="http://schemas.microsoft.com/office/powerpoint/2010/main" val="1233063600"/>
              </p:ext>
            </p:extLst>
          </p:nvPr>
        </p:nvGraphicFramePr>
        <p:xfrm>
          <a:off x="5157009" y="2151557"/>
          <a:ext cx="1490861" cy="2901056"/>
        </p:xfrm>
        <a:graphic>
          <a:graphicData uri="http://schemas.openxmlformats.org/drawingml/2006/chart">
            <c:chart xmlns:c="http://schemas.openxmlformats.org/drawingml/2006/chart" xmlns:r="http://schemas.openxmlformats.org/officeDocument/2006/relationships" r:id="rId5"/>
          </a:graphicData>
        </a:graphic>
      </p:graphicFrame>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hospedaje</a:t>
            </a:r>
          </a:p>
        </p:txBody>
      </p:sp>
      <p:graphicFrame>
        <p:nvGraphicFramePr>
          <p:cNvPr id="15" name="Tabla 14">
            <a:extLst>
              <a:ext uri="{FF2B5EF4-FFF2-40B4-BE49-F238E27FC236}">
                <a16:creationId xmlns:a16="http://schemas.microsoft.com/office/drawing/2014/main" id="{980B187C-CF63-9F44-9326-501E8E5CA980}"/>
              </a:ext>
            </a:extLst>
          </p:cNvPr>
          <p:cNvGraphicFramePr>
            <a:graphicFrameLocks noGrp="1"/>
          </p:cNvGraphicFramePr>
          <p:nvPr>
            <p:extLst>
              <p:ext uri="{D42A27DB-BD31-4B8C-83A1-F6EECF244321}">
                <p14:modId xmlns:p14="http://schemas.microsoft.com/office/powerpoint/2010/main" val="288791297"/>
              </p:ext>
            </p:extLst>
          </p:nvPr>
        </p:nvGraphicFramePr>
        <p:xfrm>
          <a:off x="791501" y="2173431"/>
          <a:ext cx="4283194" cy="2879182"/>
        </p:xfrm>
        <a:graphic>
          <a:graphicData uri="http://schemas.openxmlformats.org/drawingml/2006/table">
            <a:tbl>
              <a:tblPr>
                <a:tableStyleId>{5C22544A-7EE6-4342-B048-85BDC9FD1C3A}</a:tableStyleId>
              </a:tblPr>
              <a:tblGrid>
                <a:gridCol w="4283194">
                  <a:extLst>
                    <a:ext uri="{9D8B030D-6E8A-4147-A177-3AD203B41FA5}">
                      <a16:colId xmlns:a16="http://schemas.microsoft.com/office/drawing/2014/main" val="1648297433"/>
                    </a:ext>
                  </a:extLst>
                </a:gridCol>
              </a:tblGrid>
              <a:tr h="84890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estancia donde se hospedó en general</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115200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relación calidad / precio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878277">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El precio pagado por el hospedaje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bl>
          </a:graphicData>
        </a:graphic>
      </p:graphicFrame>
      <p:graphicFrame>
        <p:nvGraphicFramePr>
          <p:cNvPr id="17" name="Gráfico 16">
            <a:extLst>
              <a:ext uri="{FF2B5EF4-FFF2-40B4-BE49-F238E27FC236}">
                <a16:creationId xmlns:a16="http://schemas.microsoft.com/office/drawing/2014/main" id="{C4B98917-5518-8940-8ECD-48A99C5BB488}"/>
              </a:ext>
            </a:extLst>
          </p:cNvPr>
          <p:cNvGraphicFramePr/>
          <p:nvPr>
            <p:extLst>
              <p:ext uri="{D42A27DB-BD31-4B8C-83A1-F6EECF244321}">
                <p14:modId xmlns:p14="http://schemas.microsoft.com/office/powerpoint/2010/main" val="749347099"/>
              </p:ext>
            </p:extLst>
          </p:nvPr>
        </p:nvGraphicFramePr>
        <p:xfrm>
          <a:off x="8172088" y="2156169"/>
          <a:ext cx="1490861" cy="29010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Tabla 13">
            <a:extLst>
              <a:ext uri="{FF2B5EF4-FFF2-40B4-BE49-F238E27FC236}">
                <a16:creationId xmlns:a16="http://schemas.microsoft.com/office/drawing/2014/main" id="{C0FE0A3D-E426-BEB2-F633-AEBB7E9DBD32}"/>
              </a:ext>
            </a:extLst>
          </p:cNvPr>
          <p:cNvGraphicFramePr>
            <a:graphicFrameLocks noGrp="1"/>
          </p:cNvGraphicFramePr>
          <p:nvPr>
            <p:extLst>
              <p:ext uri="{D42A27DB-BD31-4B8C-83A1-F6EECF244321}">
                <p14:modId xmlns:p14="http://schemas.microsoft.com/office/powerpoint/2010/main" val="3898828360"/>
              </p:ext>
            </p:extLst>
          </p:nvPr>
        </p:nvGraphicFramePr>
        <p:xfrm>
          <a:off x="5452778" y="1603719"/>
          <a:ext cx="1286443" cy="524979"/>
        </p:xfrm>
        <a:graphic>
          <a:graphicData uri="http://schemas.openxmlformats.org/drawingml/2006/table">
            <a:tbl>
              <a:tblPr firstRow="1" bandRow="1"/>
              <a:tblGrid>
                <a:gridCol w="1286443">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NPS (A) Alemania</a:t>
                      </a:r>
                    </a:p>
                    <a:p>
                      <a:pPr algn="ctr" rtl="0" fontAlgn="ctr"/>
                      <a:r>
                        <a:rPr lang="es-MX" sz="1100" b="0" i="0" u="none" strike="noStrike">
                          <a:solidFill>
                            <a:srgbClr val="10213B"/>
                          </a:solidFill>
                          <a:effectLst/>
                          <a:latin typeface="Trebuchet MS" panose="020B0603020202020204" pitchFamily="34" charset="0"/>
                        </a:rPr>
                        <a:t>Promedio: 58%</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8" name="Tabla 17">
            <a:extLst>
              <a:ext uri="{FF2B5EF4-FFF2-40B4-BE49-F238E27FC236}">
                <a16:creationId xmlns:a16="http://schemas.microsoft.com/office/drawing/2014/main" id="{30BC0C5F-FD87-7AAC-42A0-2B7AAADE9B45}"/>
              </a:ext>
            </a:extLst>
          </p:cNvPr>
          <p:cNvGraphicFramePr>
            <a:graphicFrameLocks noGrp="1"/>
          </p:cNvGraphicFramePr>
          <p:nvPr>
            <p:extLst>
              <p:ext uri="{D42A27DB-BD31-4B8C-83A1-F6EECF244321}">
                <p14:modId xmlns:p14="http://schemas.microsoft.com/office/powerpoint/2010/main" val="4098468074"/>
              </p:ext>
            </p:extLst>
          </p:nvPr>
        </p:nvGraphicFramePr>
        <p:xfrm>
          <a:off x="8038124" y="1608332"/>
          <a:ext cx="1596460" cy="524979"/>
        </p:xfrm>
        <a:graphic>
          <a:graphicData uri="http://schemas.openxmlformats.org/drawingml/2006/table">
            <a:tbl>
              <a:tblPr firstRow="1" bandRow="1"/>
              <a:tblGrid>
                <a:gridCol w="1596460">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dirty="0">
                          <a:solidFill>
                            <a:srgbClr val="FFC000"/>
                          </a:solidFill>
                          <a:effectLst/>
                          <a:latin typeface="Trebuchet MS" panose="020B0603020202020204" pitchFamily="34" charset="0"/>
                        </a:rPr>
                        <a:t>NPS (B) Otros orígenes </a:t>
                      </a:r>
                    </a:p>
                    <a:p>
                      <a:pPr algn="ctr" rtl="0" fontAlgn="ctr"/>
                      <a:r>
                        <a:rPr lang="es-MX" sz="1100" b="0" i="0" u="none" strike="noStrike" dirty="0">
                          <a:solidFill>
                            <a:srgbClr val="FFC000"/>
                          </a:solidFill>
                          <a:effectLst/>
                          <a:latin typeface="Trebuchet MS" panose="020B0603020202020204" pitchFamily="34" charset="0"/>
                        </a:rPr>
                        <a:t>Promedio: 83%</a:t>
                      </a:r>
                      <a:endParaRPr lang="es-MX" sz="1200" b="0" i="0" u="none" strike="noStrike" dirty="0">
                        <a:solidFill>
                          <a:srgbClr val="FFC000"/>
                        </a:solidFill>
                        <a:effectLst/>
                        <a:latin typeface="Trebuchet MS" panose="020B0603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4" name="CuadroTexto 23">
            <a:extLst>
              <a:ext uri="{FF2B5EF4-FFF2-40B4-BE49-F238E27FC236}">
                <a16:creationId xmlns:a16="http://schemas.microsoft.com/office/drawing/2014/main" id="{C9463DDC-8EC7-EC00-71C5-50E1E02EB347}"/>
              </a:ext>
            </a:extLst>
          </p:cNvPr>
          <p:cNvSpPr txBox="1"/>
          <p:nvPr/>
        </p:nvSpPr>
        <p:spPr>
          <a:xfrm>
            <a:off x="9455733" y="2477395"/>
            <a:ext cx="41443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27" name="CuadroTexto 26">
            <a:extLst>
              <a:ext uri="{FF2B5EF4-FFF2-40B4-BE49-F238E27FC236}">
                <a16:creationId xmlns:a16="http://schemas.microsoft.com/office/drawing/2014/main" id="{CAB0C432-4B82-7ED1-67E8-8E870233D9D0}"/>
              </a:ext>
            </a:extLst>
          </p:cNvPr>
          <p:cNvSpPr txBox="1"/>
          <p:nvPr/>
        </p:nvSpPr>
        <p:spPr>
          <a:xfrm>
            <a:off x="9302053" y="3474266"/>
            <a:ext cx="541550"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29" name="CuadroTexto 28">
            <a:extLst>
              <a:ext uri="{FF2B5EF4-FFF2-40B4-BE49-F238E27FC236}">
                <a16:creationId xmlns:a16="http://schemas.microsoft.com/office/drawing/2014/main" id="{67125AF6-ED6C-C0FC-3319-2D8BB28D1B1D}"/>
              </a:ext>
            </a:extLst>
          </p:cNvPr>
          <p:cNvSpPr txBox="1"/>
          <p:nvPr/>
        </p:nvSpPr>
        <p:spPr>
          <a:xfrm>
            <a:off x="9225007" y="4466389"/>
            <a:ext cx="541550"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5" name="CuadroTexto 4">
            <a:extLst>
              <a:ext uri="{FF2B5EF4-FFF2-40B4-BE49-F238E27FC236}">
                <a16:creationId xmlns:a16="http://schemas.microsoft.com/office/drawing/2014/main" id="{1A288AE8-20C3-DD6A-E2E7-FEF3E6F43C49}"/>
              </a:ext>
            </a:extLst>
          </p:cNvPr>
          <p:cNvSpPr txBox="1"/>
          <p:nvPr/>
        </p:nvSpPr>
        <p:spPr>
          <a:xfrm>
            <a:off x="7089321" y="5435111"/>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28" name="Rectángulo: esquinas redondeadas 27">
            <a:extLst>
              <a:ext uri="{FF2B5EF4-FFF2-40B4-BE49-F238E27FC236}">
                <a16:creationId xmlns:a16="http://schemas.microsoft.com/office/drawing/2014/main" id="{2E72F4A2-5D9D-C509-DE78-339A6F0ADD9A}"/>
              </a:ext>
            </a:extLst>
          </p:cNvPr>
          <p:cNvSpPr/>
          <p:nvPr/>
        </p:nvSpPr>
        <p:spPr>
          <a:xfrm>
            <a:off x="5138509" y="1548757"/>
            <a:ext cx="2253401" cy="3431806"/>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BD48D939-FBC7-14D7-73C8-C5E356C7C72B}"/>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grpSp>
        <p:nvGrpSpPr>
          <p:cNvPr id="2" name="Grupo 1">
            <a:extLst>
              <a:ext uri="{FF2B5EF4-FFF2-40B4-BE49-F238E27FC236}">
                <a16:creationId xmlns:a16="http://schemas.microsoft.com/office/drawing/2014/main" id="{3BE1941E-C857-FC6A-EB72-390906573BAC}"/>
              </a:ext>
            </a:extLst>
          </p:cNvPr>
          <p:cNvGrpSpPr/>
          <p:nvPr/>
        </p:nvGrpSpPr>
        <p:grpSpPr>
          <a:xfrm>
            <a:off x="6341638" y="2499373"/>
            <a:ext cx="555054" cy="276999"/>
            <a:chOff x="11868272" y="4093189"/>
            <a:chExt cx="641254" cy="328687"/>
          </a:xfrm>
        </p:grpSpPr>
        <p:grpSp>
          <p:nvGrpSpPr>
            <p:cNvPr id="9" name="Grupo 8">
              <a:extLst>
                <a:ext uri="{FF2B5EF4-FFF2-40B4-BE49-F238E27FC236}">
                  <a16:creationId xmlns:a16="http://schemas.microsoft.com/office/drawing/2014/main" id="{9ED74E40-683D-534F-A28B-C7428F932F1A}"/>
                </a:ext>
              </a:extLst>
            </p:cNvPr>
            <p:cNvGrpSpPr/>
            <p:nvPr/>
          </p:nvGrpSpPr>
          <p:grpSpPr>
            <a:xfrm>
              <a:off x="11868272" y="4183754"/>
              <a:ext cx="216000" cy="180000"/>
              <a:chOff x="10974076" y="3320651"/>
              <a:chExt cx="1996322" cy="1830879"/>
            </a:xfrm>
          </p:grpSpPr>
          <p:sp>
            <p:nvSpPr>
              <p:cNvPr id="11" name="Triángulo isósceles 10">
                <a:extLst>
                  <a:ext uri="{FF2B5EF4-FFF2-40B4-BE49-F238E27FC236}">
                    <a16:creationId xmlns:a16="http://schemas.microsoft.com/office/drawing/2014/main" id="{5845827B-7B6A-5F23-CF1B-2664BBFA23A5}"/>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2" name="Trapecio 11">
                <a:extLst>
                  <a:ext uri="{FF2B5EF4-FFF2-40B4-BE49-F238E27FC236}">
                    <a16:creationId xmlns:a16="http://schemas.microsoft.com/office/drawing/2014/main" id="{0C0DF391-6CAB-9672-E94A-E08DEDE0ECF0}"/>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0" name="CuadroTexto 9">
              <a:extLst>
                <a:ext uri="{FF2B5EF4-FFF2-40B4-BE49-F238E27FC236}">
                  <a16:creationId xmlns:a16="http://schemas.microsoft.com/office/drawing/2014/main" id="{16C2BE0F-005B-5A76-47B4-3EEA4C90087E}"/>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84%</a:t>
              </a:r>
            </a:p>
          </p:txBody>
        </p:sp>
      </p:grpSp>
      <p:grpSp>
        <p:nvGrpSpPr>
          <p:cNvPr id="16" name="Grupo 15">
            <a:extLst>
              <a:ext uri="{FF2B5EF4-FFF2-40B4-BE49-F238E27FC236}">
                <a16:creationId xmlns:a16="http://schemas.microsoft.com/office/drawing/2014/main" id="{3EB94102-2B65-FF3E-87DB-1998F237A6F6}"/>
              </a:ext>
            </a:extLst>
          </p:cNvPr>
          <p:cNvGrpSpPr/>
          <p:nvPr/>
        </p:nvGrpSpPr>
        <p:grpSpPr>
          <a:xfrm>
            <a:off x="10911384" y="5675582"/>
            <a:ext cx="698839" cy="276999"/>
            <a:chOff x="11868272" y="4125579"/>
            <a:chExt cx="698839" cy="276999"/>
          </a:xfrm>
        </p:grpSpPr>
        <p:grpSp>
          <p:nvGrpSpPr>
            <p:cNvPr id="19" name="Grupo 18">
              <a:extLst>
                <a:ext uri="{FF2B5EF4-FFF2-40B4-BE49-F238E27FC236}">
                  <a16:creationId xmlns:a16="http://schemas.microsoft.com/office/drawing/2014/main" id="{69769BFB-D6F4-AA71-1E9A-0F2EBAA48FB9}"/>
                </a:ext>
              </a:extLst>
            </p:cNvPr>
            <p:cNvGrpSpPr/>
            <p:nvPr/>
          </p:nvGrpSpPr>
          <p:grpSpPr>
            <a:xfrm>
              <a:off x="11868272" y="4183754"/>
              <a:ext cx="216000" cy="180000"/>
              <a:chOff x="10974076" y="3320651"/>
              <a:chExt cx="1996322" cy="1830879"/>
            </a:xfrm>
          </p:grpSpPr>
          <p:sp>
            <p:nvSpPr>
              <p:cNvPr id="21" name="Triángulo isósceles 20">
                <a:extLst>
                  <a:ext uri="{FF2B5EF4-FFF2-40B4-BE49-F238E27FC236}">
                    <a16:creationId xmlns:a16="http://schemas.microsoft.com/office/drawing/2014/main" id="{1F8E9C87-D361-BAE7-0A00-D413638C8610}"/>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2" name="Trapecio 21">
                <a:extLst>
                  <a:ext uri="{FF2B5EF4-FFF2-40B4-BE49-F238E27FC236}">
                    <a16:creationId xmlns:a16="http://schemas.microsoft.com/office/drawing/2014/main" id="{8F9903DB-7715-47B4-F90B-1442EAD91833}"/>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0" name="CuadroTexto 19">
              <a:extLst>
                <a:ext uri="{FF2B5EF4-FFF2-40B4-BE49-F238E27FC236}">
                  <a16:creationId xmlns:a16="http://schemas.microsoft.com/office/drawing/2014/main" id="{5224B55D-44AE-34C8-4E13-94C5CF154694}"/>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4" name="CuadroTexto 3">
            <a:extLst>
              <a:ext uri="{FF2B5EF4-FFF2-40B4-BE49-F238E27FC236}">
                <a16:creationId xmlns:a16="http://schemas.microsoft.com/office/drawing/2014/main" id="{FF596C93-4B95-CC93-467F-1F9E7D8AADDB}"/>
              </a:ext>
            </a:extLst>
          </p:cNvPr>
          <p:cNvSpPr txBox="1"/>
          <p:nvPr/>
        </p:nvSpPr>
        <p:spPr>
          <a:xfrm>
            <a:off x="603670" y="383160"/>
            <a:ext cx="11218739" cy="830997"/>
          </a:xfrm>
          <a:prstGeom prst="rect">
            <a:avLst/>
          </a:prstGeom>
          <a:noFill/>
        </p:spPr>
        <p:txBody>
          <a:bodyPr wrap="square" lIns="91440" tIns="45720" rIns="91440" bIns="45720" anchor="t">
            <a:spAutoFit/>
          </a:bodyPr>
          <a:lstStyle/>
          <a:p>
            <a:pPr algn="just">
              <a:defRPr/>
            </a:pPr>
            <a:r>
              <a:rPr lang="es-ES" sz="1600" dirty="0">
                <a:solidFill>
                  <a:srgbClr val="000000"/>
                </a:solidFill>
                <a:latin typeface="Trebuchet MS"/>
                <a:cs typeface="Calibri"/>
              </a:rPr>
              <a:t>Para ambos segmentos la estancia donde se hospedó en general es el atributo mejor evaluado de la categoría, particularmente en el segmento de turistas que abordaron un vuelo a Alemania destaca la valoración de quienes pertenecen a un nivel socioeconómico alto y medio.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6" name="Grupo 5">
            <a:extLst>
              <a:ext uri="{FF2B5EF4-FFF2-40B4-BE49-F238E27FC236}">
                <a16:creationId xmlns:a16="http://schemas.microsoft.com/office/drawing/2014/main" id="{1AFD30EC-F4C4-9862-217F-0C2234518686}"/>
              </a:ext>
            </a:extLst>
          </p:cNvPr>
          <p:cNvGrpSpPr/>
          <p:nvPr/>
        </p:nvGrpSpPr>
        <p:grpSpPr>
          <a:xfrm>
            <a:off x="11556764" y="5675582"/>
            <a:ext cx="588232" cy="276999"/>
            <a:chOff x="11868272" y="4590274"/>
            <a:chExt cx="588232" cy="276999"/>
          </a:xfrm>
        </p:grpSpPr>
        <p:grpSp>
          <p:nvGrpSpPr>
            <p:cNvPr id="23" name="Grupo 22">
              <a:extLst>
                <a:ext uri="{FF2B5EF4-FFF2-40B4-BE49-F238E27FC236}">
                  <a16:creationId xmlns:a16="http://schemas.microsoft.com/office/drawing/2014/main" id="{8F948ABA-AB2B-B34A-1FE4-0996C1515673}"/>
                </a:ext>
              </a:extLst>
            </p:cNvPr>
            <p:cNvGrpSpPr/>
            <p:nvPr/>
          </p:nvGrpSpPr>
          <p:grpSpPr>
            <a:xfrm>
              <a:off x="11868272" y="4645258"/>
              <a:ext cx="216000" cy="180000"/>
              <a:chOff x="8925921" y="3320651"/>
              <a:chExt cx="1996322" cy="1830879"/>
            </a:xfrm>
          </p:grpSpPr>
          <p:sp>
            <p:nvSpPr>
              <p:cNvPr id="26" name="Triángulo isósceles 25">
                <a:extLst>
                  <a:ext uri="{FF2B5EF4-FFF2-40B4-BE49-F238E27FC236}">
                    <a16:creationId xmlns:a16="http://schemas.microsoft.com/office/drawing/2014/main" id="{B90C7BF6-8231-6ABE-373C-4C1AB97B8E07}"/>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0" name="Trapecio 29">
                <a:extLst>
                  <a:ext uri="{FF2B5EF4-FFF2-40B4-BE49-F238E27FC236}">
                    <a16:creationId xmlns:a16="http://schemas.microsoft.com/office/drawing/2014/main" id="{94C4BFB1-FE88-5E8E-54AC-79A494B3D16C}"/>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5" name="CuadroTexto 24">
              <a:extLst>
                <a:ext uri="{FF2B5EF4-FFF2-40B4-BE49-F238E27FC236}">
                  <a16:creationId xmlns:a16="http://schemas.microsoft.com/office/drawing/2014/main" id="{A57D2479-8121-4183-CCCD-6FF47E89D8F2}"/>
                </a:ext>
              </a:extLst>
            </p:cNvPr>
            <p:cNvSpPr txBox="1"/>
            <p:nvPr/>
          </p:nvSpPr>
          <p:spPr>
            <a:xfrm>
              <a:off x="12032990" y="4590274"/>
              <a:ext cx="423514" cy="276999"/>
            </a:xfrm>
            <a:prstGeom prst="rect">
              <a:avLst/>
            </a:prstGeom>
            <a:noFill/>
          </p:spPr>
          <p:txBody>
            <a:bodyPr wrap="none" rtlCol="0">
              <a:spAutoFit/>
            </a:bodyPr>
            <a:lstStyle/>
            <a:p>
              <a:r>
                <a:rPr lang="es-MX" sz="1200" dirty="0">
                  <a:solidFill>
                    <a:srgbClr val="5F5F5F"/>
                  </a:solidFill>
                  <a:latin typeface="Trebuchet MS" panose="020B0603020202020204" pitchFamily="34" charset="0"/>
                </a:rPr>
                <a:t>CC-</a:t>
              </a:r>
            </a:p>
          </p:txBody>
        </p:sp>
      </p:grpSp>
      <p:grpSp>
        <p:nvGrpSpPr>
          <p:cNvPr id="31" name="Grupo 30">
            <a:extLst>
              <a:ext uri="{FF2B5EF4-FFF2-40B4-BE49-F238E27FC236}">
                <a16:creationId xmlns:a16="http://schemas.microsoft.com/office/drawing/2014/main" id="{74843F03-3607-5C27-6D94-0072D29222F9}"/>
              </a:ext>
            </a:extLst>
          </p:cNvPr>
          <p:cNvGrpSpPr/>
          <p:nvPr/>
        </p:nvGrpSpPr>
        <p:grpSpPr>
          <a:xfrm>
            <a:off x="6850505" y="2499373"/>
            <a:ext cx="541406" cy="276999"/>
            <a:chOff x="11868272" y="4574079"/>
            <a:chExt cx="625486" cy="328687"/>
          </a:xfrm>
        </p:grpSpPr>
        <p:grpSp>
          <p:nvGrpSpPr>
            <p:cNvPr id="32" name="Grupo 31">
              <a:extLst>
                <a:ext uri="{FF2B5EF4-FFF2-40B4-BE49-F238E27FC236}">
                  <a16:creationId xmlns:a16="http://schemas.microsoft.com/office/drawing/2014/main" id="{DF379181-626D-89A0-38A9-8973A78ACFF5}"/>
                </a:ext>
              </a:extLst>
            </p:cNvPr>
            <p:cNvGrpSpPr/>
            <p:nvPr/>
          </p:nvGrpSpPr>
          <p:grpSpPr>
            <a:xfrm>
              <a:off x="11868272" y="4645258"/>
              <a:ext cx="216000" cy="180000"/>
              <a:chOff x="8925921" y="3320651"/>
              <a:chExt cx="1996322" cy="1830879"/>
            </a:xfrm>
          </p:grpSpPr>
          <p:sp>
            <p:nvSpPr>
              <p:cNvPr id="34" name="Triángulo isósceles 33">
                <a:extLst>
                  <a:ext uri="{FF2B5EF4-FFF2-40B4-BE49-F238E27FC236}">
                    <a16:creationId xmlns:a16="http://schemas.microsoft.com/office/drawing/2014/main" id="{A18D33FE-9AAF-6D5E-BBF2-CEE845E1E62F}"/>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5" name="Trapecio 34">
                <a:extLst>
                  <a:ext uri="{FF2B5EF4-FFF2-40B4-BE49-F238E27FC236}">
                    <a16:creationId xmlns:a16="http://schemas.microsoft.com/office/drawing/2014/main" id="{1AA188A7-4FBA-462A-A5BF-CAED2DA88529}"/>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964A040E-C8E5-6600-740F-A91AE9C7AA2D}"/>
                </a:ext>
              </a:extLst>
            </p:cNvPr>
            <p:cNvSpPr txBox="1"/>
            <p:nvPr/>
          </p:nvSpPr>
          <p:spPr>
            <a:xfrm>
              <a:off x="11987806" y="457407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76%</a:t>
              </a:r>
            </a:p>
          </p:txBody>
        </p:sp>
      </p:grpSp>
    </p:spTree>
    <p:extLst>
      <p:ext uri="{BB962C8B-B14F-4D97-AF65-F5344CB8AC3E}">
        <p14:creationId xmlns:p14="http://schemas.microsoft.com/office/powerpoint/2010/main" val="2599046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DDC9E71-712D-0BFB-FFD6-D6253611BB85}"/>
              </a:ext>
            </a:extLst>
          </p:cNvPr>
          <p:cNvSpPr/>
          <p:nvPr/>
        </p:nvSpPr>
        <p:spPr>
          <a:xfrm>
            <a:off x="67183" y="5681724"/>
            <a:ext cx="12124817"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P17. Ahora le pediría que calificáramos diversos de su estancia en (MENCIONAR RESPUESTA P.12) utilizando la misma escala del 1 al 5, donde 1 es muy malo y 5 muy bueno. ¿Cómo califica…?</a:t>
            </a: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hospedaje</a:t>
            </a:r>
          </a:p>
        </p:txBody>
      </p:sp>
      <p:sp>
        <p:nvSpPr>
          <p:cNvPr id="3" name="CuadroTexto 2">
            <a:extLst>
              <a:ext uri="{FF2B5EF4-FFF2-40B4-BE49-F238E27FC236}">
                <a16:creationId xmlns:a16="http://schemas.microsoft.com/office/drawing/2014/main" id="{AA1DEB8B-B763-75CA-5B1A-3C1A86E9DA81}"/>
              </a:ext>
            </a:extLst>
          </p:cNvPr>
          <p:cNvSpPr txBox="1"/>
          <p:nvPr/>
        </p:nvSpPr>
        <p:spPr>
          <a:xfrm>
            <a:off x="5891269" y="4924308"/>
            <a:ext cx="1169132"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relación calidad / precio.</a:t>
            </a:r>
          </a:p>
        </p:txBody>
      </p:sp>
      <p:sp>
        <p:nvSpPr>
          <p:cNvPr id="5" name="CuadroTexto 4">
            <a:extLst>
              <a:ext uri="{FF2B5EF4-FFF2-40B4-BE49-F238E27FC236}">
                <a16:creationId xmlns:a16="http://schemas.microsoft.com/office/drawing/2014/main" id="{02408D99-90CD-9BED-F429-49D8B38A38BC}"/>
              </a:ext>
            </a:extLst>
          </p:cNvPr>
          <p:cNvSpPr txBox="1"/>
          <p:nvPr/>
        </p:nvSpPr>
        <p:spPr>
          <a:xfrm>
            <a:off x="2027830" y="4921470"/>
            <a:ext cx="1445082"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estancia donde se hospedó en general.</a:t>
            </a:r>
          </a:p>
        </p:txBody>
      </p:sp>
      <p:sp>
        <p:nvSpPr>
          <p:cNvPr id="10" name="CuadroTexto 9">
            <a:extLst>
              <a:ext uri="{FF2B5EF4-FFF2-40B4-BE49-F238E27FC236}">
                <a16:creationId xmlns:a16="http://schemas.microsoft.com/office/drawing/2014/main" id="{FA3002CB-0C23-08B6-FE14-D52CD74832F6}"/>
              </a:ext>
            </a:extLst>
          </p:cNvPr>
          <p:cNvSpPr txBox="1"/>
          <p:nvPr/>
        </p:nvSpPr>
        <p:spPr>
          <a:xfrm>
            <a:off x="9478758" y="4924308"/>
            <a:ext cx="1026276"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El precio pagado.</a:t>
            </a:r>
          </a:p>
        </p:txBody>
      </p:sp>
      <p:grpSp>
        <p:nvGrpSpPr>
          <p:cNvPr id="18" name="Grupo 17">
            <a:extLst>
              <a:ext uri="{FF2B5EF4-FFF2-40B4-BE49-F238E27FC236}">
                <a16:creationId xmlns:a16="http://schemas.microsoft.com/office/drawing/2014/main" id="{E4924B6E-1076-76AB-EDC4-E65C763D5D59}"/>
              </a:ext>
            </a:extLst>
          </p:cNvPr>
          <p:cNvGrpSpPr/>
          <p:nvPr/>
        </p:nvGrpSpPr>
        <p:grpSpPr>
          <a:xfrm>
            <a:off x="781461" y="1823247"/>
            <a:ext cx="11076159" cy="3101049"/>
            <a:chOff x="944217" y="1590260"/>
            <a:chExt cx="11076159" cy="3101049"/>
          </a:xfrm>
        </p:grpSpPr>
        <p:sp>
          <p:nvSpPr>
            <p:cNvPr id="19" name="Rectángulo 18">
              <a:extLst>
                <a:ext uri="{FF2B5EF4-FFF2-40B4-BE49-F238E27FC236}">
                  <a16:creationId xmlns:a16="http://schemas.microsoft.com/office/drawing/2014/main" id="{0DB448BC-4B52-1D85-E5A5-DEE469301C48}"/>
                </a:ext>
              </a:extLst>
            </p:cNvPr>
            <p:cNvSpPr/>
            <p:nvPr/>
          </p:nvSpPr>
          <p:spPr>
            <a:xfrm>
              <a:off x="944218" y="3147149"/>
              <a:ext cx="11076158" cy="1544160"/>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20" name="Rectángulo 19">
              <a:extLst>
                <a:ext uri="{FF2B5EF4-FFF2-40B4-BE49-F238E27FC236}">
                  <a16:creationId xmlns:a16="http://schemas.microsoft.com/office/drawing/2014/main" id="{8F046420-754C-CE48-496D-AD2ECB58F5D4}"/>
                </a:ext>
              </a:extLst>
            </p:cNvPr>
            <p:cNvSpPr/>
            <p:nvPr/>
          </p:nvSpPr>
          <p:spPr>
            <a:xfrm>
              <a:off x="944217" y="2659780"/>
              <a:ext cx="11076159" cy="48152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21" name="Rectángulo 20">
              <a:extLst>
                <a:ext uri="{FF2B5EF4-FFF2-40B4-BE49-F238E27FC236}">
                  <a16:creationId xmlns:a16="http://schemas.microsoft.com/office/drawing/2014/main" id="{A5F5970E-AC02-B33B-57F0-4EE7B8CE6361}"/>
                </a:ext>
              </a:extLst>
            </p:cNvPr>
            <p:cNvSpPr/>
            <p:nvPr/>
          </p:nvSpPr>
          <p:spPr>
            <a:xfrm>
              <a:off x="944217" y="1590260"/>
              <a:ext cx="11076159" cy="1070674"/>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grpSp>
      <p:graphicFrame>
        <p:nvGraphicFramePr>
          <p:cNvPr id="22" name="Gráfico 21">
            <a:extLst>
              <a:ext uri="{FF2B5EF4-FFF2-40B4-BE49-F238E27FC236}">
                <a16:creationId xmlns:a16="http://schemas.microsoft.com/office/drawing/2014/main" id="{7AD83567-A150-6075-8A3E-C0715E575762}"/>
              </a:ext>
            </a:extLst>
          </p:cNvPr>
          <p:cNvGraphicFramePr/>
          <p:nvPr>
            <p:extLst>
              <p:ext uri="{D42A27DB-BD31-4B8C-83A1-F6EECF244321}">
                <p14:modId xmlns:p14="http://schemas.microsoft.com/office/powerpoint/2010/main" val="4088373860"/>
              </p:ext>
            </p:extLst>
          </p:nvPr>
        </p:nvGraphicFramePr>
        <p:xfrm>
          <a:off x="494399" y="1333776"/>
          <a:ext cx="11270386" cy="3689872"/>
        </p:xfrm>
        <a:graphic>
          <a:graphicData uri="http://schemas.openxmlformats.org/drawingml/2006/chart">
            <c:chart xmlns:c="http://schemas.openxmlformats.org/drawingml/2006/chart" xmlns:r="http://schemas.openxmlformats.org/officeDocument/2006/relationships" r:id="rId3"/>
          </a:graphicData>
        </a:graphic>
      </p:graphicFrame>
      <p:sp>
        <p:nvSpPr>
          <p:cNvPr id="41" name="CuadroTexto 40">
            <a:extLst>
              <a:ext uri="{FF2B5EF4-FFF2-40B4-BE49-F238E27FC236}">
                <a16:creationId xmlns:a16="http://schemas.microsoft.com/office/drawing/2014/main" id="{4F61FF0E-03B2-F2DB-8B42-DAC0CB1D8231}"/>
              </a:ext>
            </a:extLst>
          </p:cNvPr>
          <p:cNvSpPr txBox="1"/>
          <p:nvPr/>
        </p:nvSpPr>
        <p:spPr>
          <a:xfrm>
            <a:off x="796910" y="3983483"/>
            <a:ext cx="795410" cy="246221"/>
          </a:xfrm>
          <a:prstGeom prst="rect">
            <a:avLst/>
          </a:prstGeom>
          <a:noFill/>
        </p:spPr>
        <p:txBody>
          <a:bodyPr wrap="square" rtlCol="0">
            <a:spAutoFit/>
          </a:bodyPr>
          <a:lstStyle/>
          <a:p>
            <a:pPr algn="ctr"/>
            <a:r>
              <a:rPr lang="es-MX" sz="1000" b="1">
                <a:solidFill>
                  <a:srgbClr val="CFBACE"/>
                </a:solidFill>
                <a:latin typeface="Trebuchet MS" panose="020B0603020202020204" pitchFamily="34" charset="0"/>
              </a:rPr>
              <a:t>NEGATIVO</a:t>
            </a:r>
          </a:p>
        </p:txBody>
      </p:sp>
      <p:sp>
        <p:nvSpPr>
          <p:cNvPr id="43" name="CuadroTexto 42">
            <a:extLst>
              <a:ext uri="{FF2B5EF4-FFF2-40B4-BE49-F238E27FC236}">
                <a16:creationId xmlns:a16="http://schemas.microsoft.com/office/drawing/2014/main" id="{648EA789-051A-4ACC-86A9-ECEE10AC9A0F}"/>
              </a:ext>
            </a:extLst>
          </p:cNvPr>
          <p:cNvSpPr txBox="1"/>
          <p:nvPr/>
        </p:nvSpPr>
        <p:spPr>
          <a:xfrm>
            <a:off x="780752" y="2272964"/>
            <a:ext cx="734495" cy="246221"/>
          </a:xfrm>
          <a:prstGeom prst="rect">
            <a:avLst/>
          </a:prstGeom>
          <a:noFill/>
        </p:spPr>
        <p:txBody>
          <a:bodyPr wrap="none" rtlCol="0">
            <a:spAutoFit/>
          </a:bodyPr>
          <a:lstStyle/>
          <a:p>
            <a:pPr algn="ctr"/>
            <a:r>
              <a:rPr lang="es-MX" sz="1000" b="1">
                <a:solidFill>
                  <a:srgbClr val="96AB95"/>
                </a:solidFill>
                <a:latin typeface="Trebuchet MS" panose="020B0603020202020204" pitchFamily="34" charset="0"/>
              </a:rPr>
              <a:t>POSITIVO</a:t>
            </a:r>
          </a:p>
        </p:txBody>
      </p:sp>
      <p:sp>
        <p:nvSpPr>
          <p:cNvPr id="44" name="CuadroTexto 43">
            <a:extLst>
              <a:ext uri="{FF2B5EF4-FFF2-40B4-BE49-F238E27FC236}">
                <a16:creationId xmlns:a16="http://schemas.microsoft.com/office/drawing/2014/main" id="{BE44CBA1-7C6F-5438-848A-8381906D3DE4}"/>
              </a:ext>
            </a:extLst>
          </p:cNvPr>
          <p:cNvSpPr txBox="1"/>
          <p:nvPr/>
        </p:nvSpPr>
        <p:spPr>
          <a:xfrm>
            <a:off x="755365" y="2987451"/>
            <a:ext cx="764953" cy="253916"/>
          </a:xfrm>
          <a:prstGeom prst="rect">
            <a:avLst/>
          </a:prstGeom>
          <a:noFill/>
        </p:spPr>
        <p:txBody>
          <a:bodyPr wrap="none" rtlCol="0">
            <a:spAutoFit/>
          </a:bodyPr>
          <a:lstStyle/>
          <a:p>
            <a:pPr algn="ctr"/>
            <a:r>
              <a:rPr lang="es-MX" sz="1000" b="1">
                <a:solidFill>
                  <a:schemeClr val="tx1">
                    <a:lumMod val="50000"/>
                    <a:lumOff val="50000"/>
                  </a:schemeClr>
                </a:solidFill>
                <a:latin typeface="Trebuchet MS" panose="020B0603020202020204" pitchFamily="34" charset="0"/>
              </a:rPr>
              <a:t>NEUTRAL</a:t>
            </a:r>
          </a:p>
        </p:txBody>
      </p:sp>
      <p:sp>
        <p:nvSpPr>
          <p:cNvPr id="6" name="CuadroTexto 5">
            <a:extLst>
              <a:ext uri="{FF2B5EF4-FFF2-40B4-BE49-F238E27FC236}">
                <a16:creationId xmlns:a16="http://schemas.microsoft.com/office/drawing/2014/main" id="{69DAC223-C133-0A99-B52D-61D1B8092781}"/>
              </a:ext>
            </a:extLst>
          </p:cNvPr>
          <p:cNvSpPr txBox="1"/>
          <p:nvPr/>
        </p:nvSpPr>
        <p:spPr>
          <a:xfrm>
            <a:off x="7089321" y="5823338"/>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8" name="CuadroTexto 7">
            <a:extLst>
              <a:ext uri="{FF2B5EF4-FFF2-40B4-BE49-F238E27FC236}">
                <a16:creationId xmlns:a16="http://schemas.microsoft.com/office/drawing/2014/main" id="{C6DE30C9-5E22-38AE-2B31-872372D0282B}"/>
              </a:ext>
            </a:extLst>
          </p:cNvPr>
          <p:cNvSpPr txBox="1"/>
          <p:nvPr/>
        </p:nvSpPr>
        <p:spPr>
          <a:xfrm>
            <a:off x="603670" y="383160"/>
            <a:ext cx="11218739" cy="830997"/>
          </a:xfrm>
          <a:prstGeom prst="rect">
            <a:avLst/>
          </a:prstGeom>
          <a:noFill/>
        </p:spPr>
        <p:txBody>
          <a:bodyPr wrap="square" lIns="91440" tIns="45720" rIns="91440" bIns="45720" anchor="t">
            <a:spAutoFit/>
          </a:bodyPr>
          <a:lstStyle/>
          <a:p>
            <a:pPr algn="ju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un vuelo a Alemania fueron más estrictos al evaluar la categoría, especialmente con la relación calidad / precio y el precio pagado por el hospedaje, siendo este último atributo resaltado por los visitantes de otros orígenes.</a:t>
            </a:r>
          </a:p>
        </p:txBody>
      </p:sp>
    </p:spTree>
    <p:extLst>
      <p:ext uri="{BB962C8B-B14F-4D97-AF65-F5344CB8AC3E}">
        <p14:creationId xmlns:p14="http://schemas.microsoft.com/office/powerpoint/2010/main" val="1526978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ersonas en frente de agua&#10;&#10;Descripción generada automáticamente con confianza media">
            <a:extLst>
              <a:ext uri="{FF2B5EF4-FFF2-40B4-BE49-F238E27FC236}">
                <a16:creationId xmlns:a16="http://schemas.microsoft.com/office/drawing/2014/main" id="{2D87B323-2F41-45E1-99DB-87B8A32FC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 y="0"/>
            <a:ext cx="12189969" cy="6858000"/>
          </a:xfrm>
          <a:prstGeom prst="rect">
            <a:avLst/>
          </a:prstGeom>
        </p:spPr>
      </p:pic>
      <p:pic>
        <p:nvPicPr>
          <p:cNvPr id="228354" name="Picture 2" descr="Blog | Hoteles City Express | La Gastronomía de La Paz...">
            <a:extLst>
              <a:ext uri="{FF2B5EF4-FFF2-40B4-BE49-F238E27FC236}">
                <a16:creationId xmlns:a16="http://schemas.microsoft.com/office/drawing/2014/main" id="{1C5DE5C3-7439-E54A-8879-31D01334C262}"/>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07089" y="0"/>
            <a:ext cx="67838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Logotipo&#10;&#10;Descripción generada automáticamente">
            <a:extLst>
              <a:ext uri="{FF2B5EF4-FFF2-40B4-BE49-F238E27FC236}">
                <a16:creationId xmlns:a16="http://schemas.microsoft.com/office/drawing/2014/main" id="{1F6ED66D-FCF2-4D93-8DC5-5D4CB96020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8" name="Google Shape;104;p17">
            <a:extLst>
              <a:ext uri="{FF2B5EF4-FFF2-40B4-BE49-F238E27FC236}">
                <a16:creationId xmlns:a16="http://schemas.microsoft.com/office/drawing/2014/main" id="{4972E8CC-8577-4896-9DEC-1D06ECD39B38}"/>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 LOS ALIMENTOS</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48B422BD-B002-4236-A72F-4916A8F128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241C1C59-5FDE-80C9-C878-E2F2A312BF43}"/>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1976666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Visita a restaurantes</a:t>
            </a:r>
          </a:p>
        </p:txBody>
      </p:sp>
      <p:pic>
        <p:nvPicPr>
          <p:cNvPr id="4" name="Imagen 3">
            <a:extLst>
              <a:ext uri="{FF2B5EF4-FFF2-40B4-BE49-F238E27FC236}">
                <a16:creationId xmlns:a16="http://schemas.microsoft.com/office/drawing/2014/main" id="{AB21FD17-36C1-D34D-A95D-92978AA55CD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58161" y="2231771"/>
            <a:ext cx="2959147" cy="2230116"/>
          </a:xfrm>
          <a:prstGeom prst="rect">
            <a:avLst/>
          </a:prstGeom>
        </p:spPr>
      </p:pic>
      <p:graphicFrame>
        <p:nvGraphicFramePr>
          <p:cNvPr id="14" name="Tabla 13">
            <a:extLst>
              <a:ext uri="{FF2B5EF4-FFF2-40B4-BE49-F238E27FC236}">
                <a16:creationId xmlns:a16="http://schemas.microsoft.com/office/drawing/2014/main" id="{F1AEC0FE-7C69-3C4A-A543-287083710BB8}"/>
              </a:ext>
            </a:extLst>
          </p:cNvPr>
          <p:cNvGraphicFramePr>
            <a:graphicFrameLocks noGrp="1"/>
          </p:cNvGraphicFramePr>
          <p:nvPr>
            <p:extLst>
              <p:ext uri="{D42A27DB-BD31-4B8C-83A1-F6EECF244321}">
                <p14:modId xmlns:p14="http://schemas.microsoft.com/office/powerpoint/2010/main" val="4148023043"/>
              </p:ext>
            </p:extLst>
          </p:nvPr>
        </p:nvGraphicFramePr>
        <p:xfrm>
          <a:off x="1521162" y="2167029"/>
          <a:ext cx="3820627" cy="2852734"/>
        </p:xfrm>
        <a:graphic>
          <a:graphicData uri="http://schemas.openxmlformats.org/drawingml/2006/table">
            <a:tbl>
              <a:tblPr>
                <a:tableStyleId>{5C22544A-7EE6-4342-B048-85BDC9FD1C3A}</a:tableStyleId>
              </a:tblPr>
              <a:tblGrid>
                <a:gridCol w="3820627">
                  <a:extLst>
                    <a:ext uri="{9D8B030D-6E8A-4147-A177-3AD203B41FA5}">
                      <a16:colId xmlns:a16="http://schemas.microsoft.com/office/drawing/2014/main" val="372155872"/>
                    </a:ext>
                  </a:extLst>
                </a:gridCol>
              </a:tblGrid>
              <a:tr h="410506">
                <a:tc>
                  <a:txBody>
                    <a:bodyPr/>
                    <a:lstStyle/>
                    <a:p>
                      <a:pPr marL="0" algn="r" defTabSz="914400" rtl="0" eaLnBrk="1" fontAlgn="ctr" latinLnBrk="0" hangingPunct="1"/>
                      <a:r>
                        <a:rPr lang="es-MX" sz="1200" b="0" i="0" u="none" strike="noStrike" kern="1200">
                          <a:solidFill>
                            <a:schemeClr val="tx1">
                              <a:lumMod val="65000"/>
                              <a:lumOff val="35000"/>
                            </a:schemeClr>
                          </a:solidFill>
                          <a:effectLst/>
                          <a:latin typeface="Trebuchet MS" panose="020B0703020202090204" pitchFamily="34" charset="0"/>
                          <a:ea typeface="+mn-ea"/>
                          <a:cs typeface="+mn-cs"/>
                        </a:rPr>
                        <a:t>Una vez</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410506">
                <a:tc>
                  <a:txBody>
                    <a:bodyPr/>
                    <a:lstStyle/>
                    <a:p>
                      <a:pPr marL="0" algn="r" defTabSz="914400" rtl="0" eaLnBrk="1" fontAlgn="ctr" latinLnBrk="0" hangingPunct="1"/>
                      <a:r>
                        <a:rPr lang="es-MX" sz="1200" b="0" i="0" u="none" strike="noStrike" kern="1200" dirty="0">
                          <a:solidFill>
                            <a:schemeClr val="tx1">
                              <a:lumMod val="65000"/>
                              <a:lumOff val="35000"/>
                            </a:schemeClr>
                          </a:solidFill>
                          <a:effectLst/>
                          <a:latin typeface="Trebuchet MS" panose="020B0703020202090204" pitchFamily="34" charset="0"/>
                          <a:ea typeface="+mn-ea"/>
                          <a:cs typeface="+mn-cs"/>
                        </a:rPr>
                        <a:t>2 a 3 veces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410506">
                <a:tc>
                  <a:txBody>
                    <a:bodyPr/>
                    <a:lstStyle/>
                    <a:p>
                      <a:pPr marL="0" algn="r" defTabSz="914400" rtl="0" eaLnBrk="1" fontAlgn="ctr" latinLnBrk="0" hangingPunct="1"/>
                      <a:r>
                        <a:rPr lang="es-MX" sz="1200" b="0" i="0" u="none" strike="noStrike" kern="1200" dirty="0">
                          <a:solidFill>
                            <a:schemeClr val="tx1">
                              <a:lumMod val="65000"/>
                              <a:lumOff val="35000"/>
                            </a:schemeClr>
                          </a:solidFill>
                          <a:effectLst/>
                          <a:latin typeface="Trebuchet MS" panose="020B0703020202090204" pitchFamily="34" charset="0"/>
                          <a:ea typeface="+mn-ea"/>
                          <a:cs typeface="+mn-cs"/>
                        </a:rPr>
                        <a:t>4 a 5 veces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89698">
                <a:tc>
                  <a:txBody>
                    <a:bodyPr/>
                    <a:lstStyle/>
                    <a:p>
                      <a:pPr marL="0" algn="r" defTabSz="914400" rtl="0" eaLnBrk="1" fontAlgn="ctr" latinLnBrk="0" hangingPunct="1"/>
                      <a:r>
                        <a:rPr lang="es-MX" sz="1200" b="0" i="0" u="none" strike="noStrike" kern="1200">
                          <a:solidFill>
                            <a:schemeClr val="tx1">
                              <a:lumMod val="65000"/>
                              <a:lumOff val="35000"/>
                            </a:schemeClr>
                          </a:solidFill>
                          <a:effectLst/>
                          <a:latin typeface="Trebuchet MS" panose="020B0703020202090204" pitchFamily="34" charset="0"/>
                          <a:ea typeface="+mn-ea"/>
                          <a:cs typeface="+mn-cs"/>
                        </a:rPr>
                        <a:t>6 a 7 veces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03407"/>
                  </a:ext>
                </a:extLst>
              </a:tr>
              <a:tr h="410506">
                <a:tc>
                  <a:txBody>
                    <a:bodyPr/>
                    <a:lstStyle/>
                    <a:p>
                      <a:pPr marL="0" algn="r" defTabSz="914400" rtl="0" eaLnBrk="1" fontAlgn="ctr" latinLnBrk="0" hangingPunct="1"/>
                      <a:r>
                        <a:rPr lang="es-MX" sz="1200" b="0" i="0" u="none" strike="noStrike" kern="1200">
                          <a:solidFill>
                            <a:schemeClr val="tx1">
                              <a:lumMod val="65000"/>
                              <a:lumOff val="35000"/>
                            </a:schemeClr>
                          </a:solidFill>
                          <a:effectLst/>
                          <a:latin typeface="Trebuchet MS" panose="020B0703020202090204" pitchFamily="34" charset="0"/>
                          <a:ea typeface="+mn-ea"/>
                          <a:cs typeface="+mn-cs"/>
                        </a:rPr>
                        <a:t>8 veces o más</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657419"/>
                  </a:ext>
                </a:extLst>
              </a:tr>
              <a:tr h="410506">
                <a:tc>
                  <a:txBody>
                    <a:bodyPr/>
                    <a:lstStyle/>
                    <a:p>
                      <a:pPr marL="0" algn="r" defTabSz="914400" rtl="0" eaLnBrk="1" fontAlgn="ctr" latinLnBrk="0" hangingPunct="1"/>
                      <a:r>
                        <a:rPr lang="es-MX" sz="1200" b="0" i="0" u="none" strike="noStrike" kern="1200">
                          <a:solidFill>
                            <a:schemeClr val="tx1">
                              <a:lumMod val="65000"/>
                              <a:lumOff val="35000"/>
                            </a:schemeClr>
                          </a:solidFill>
                          <a:effectLst/>
                          <a:latin typeface="Trebuchet MS" panose="020B0703020202090204" pitchFamily="34" charset="0"/>
                          <a:ea typeface="+mn-ea"/>
                          <a:cs typeface="+mn-cs"/>
                        </a:rPr>
                        <a:t>Ninguna</a:t>
                      </a: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595438"/>
                  </a:ext>
                </a:extLst>
              </a:tr>
              <a:tr h="41050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1200" b="0" i="0" u="none" strike="noStrike" kern="1200" dirty="0">
                          <a:solidFill>
                            <a:schemeClr val="tx1">
                              <a:lumMod val="65000"/>
                              <a:lumOff val="35000"/>
                            </a:schemeClr>
                          </a:solidFill>
                          <a:effectLst/>
                          <a:latin typeface="Trebuchet MS" panose="020B0703020202090204" pitchFamily="34" charset="0"/>
                          <a:ea typeface="+mn-ea"/>
                          <a:cs typeface="+mn-cs"/>
                        </a:rPr>
                        <a:t>Visitó restaurantes FUERA de su lugar de alojamiento</a:t>
                      </a:r>
                      <a:endParaRPr lang="es-MX" sz="1200" b="0" i="0" u="none" strike="noStrike" kern="1200" dirty="0">
                        <a:solidFill>
                          <a:schemeClr val="tx1">
                            <a:lumMod val="65000"/>
                            <a:lumOff val="35000"/>
                          </a:schemeClr>
                        </a:solidFill>
                        <a:effectLst/>
                        <a:latin typeface="Trebuchet MS" panose="020B0703020202090204" pitchFamily="34" charset="0"/>
                        <a:ea typeface="+mn-ea"/>
                        <a:cs typeface="+mn-cs"/>
                      </a:endParaRPr>
                    </a:p>
                  </a:txBody>
                  <a:tcPr marL="9525" marR="9525" marT="9525" marB="0" anchor="ctr">
                    <a:lnL w="12700" cmpd="sng">
                      <a:noFill/>
                    </a:lnL>
                    <a:lnR w="12700" cmpd="sng">
                      <a:noFill/>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3886992"/>
                  </a:ext>
                </a:extLst>
              </a:tr>
            </a:tbl>
          </a:graphicData>
        </a:graphic>
      </p:graphicFrame>
      <p:graphicFrame>
        <p:nvGraphicFramePr>
          <p:cNvPr id="16" name="Gráfico 15">
            <a:extLst>
              <a:ext uri="{FF2B5EF4-FFF2-40B4-BE49-F238E27FC236}">
                <a16:creationId xmlns:a16="http://schemas.microsoft.com/office/drawing/2014/main" id="{4F3FEDAF-A9A3-D341-B856-4FDD42DEBEFF}"/>
              </a:ext>
            </a:extLst>
          </p:cNvPr>
          <p:cNvGraphicFramePr/>
          <p:nvPr>
            <p:extLst>
              <p:ext uri="{D42A27DB-BD31-4B8C-83A1-F6EECF244321}">
                <p14:modId xmlns:p14="http://schemas.microsoft.com/office/powerpoint/2010/main" val="863892865"/>
              </p:ext>
            </p:extLst>
          </p:nvPr>
        </p:nvGraphicFramePr>
        <p:xfrm>
          <a:off x="5490122" y="2170317"/>
          <a:ext cx="1582012" cy="28657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Gráfico 34">
            <a:extLst>
              <a:ext uri="{FF2B5EF4-FFF2-40B4-BE49-F238E27FC236}">
                <a16:creationId xmlns:a16="http://schemas.microsoft.com/office/drawing/2014/main" id="{9AD7995E-69F6-4CB6-AABC-C99C1E508BE4}"/>
              </a:ext>
            </a:extLst>
          </p:cNvPr>
          <p:cNvGraphicFramePr/>
          <p:nvPr>
            <p:extLst>
              <p:ext uri="{D42A27DB-BD31-4B8C-83A1-F6EECF244321}">
                <p14:modId xmlns:p14="http://schemas.microsoft.com/office/powerpoint/2010/main" val="3254163352"/>
              </p:ext>
            </p:extLst>
          </p:nvPr>
        </p:nvGraphicFramePr>
        <p:xfrm>
          <a:off x="8012333" y="2170317"/>
          <a:ext cx="1582012" cy="2865754"/>
        </p:xfrm>
        <a:graphic>
          <a:graphicData uri="http://schemas.openxmlformats.org/drawingml/2006/chart">
            <c:chart xmlns:c="http://schemas.openxmlformats.org/drawingml/2006/chart" xmlns:r="http://schemas.openxmlformats.org/officeDocument/2006/relationships" r:id="rId5"/>
          </a:graphicData>
        </a:graphic>
      </p:graphicFrame>
      <p:sp>
        <p:nvSpPr>
          <p:cNvPr id="5" name="CuadroTexto 4">
            <a:extLst>
              <a:ext uri="{FF2B5EF4-FFF2-40B4-BE49-F238E27FC236}">
                <a16:creationId xmlns:a16="http://schemas.microsoft.com/office/drawing/2014/main" id="{B2EF5F50-8FBA-251C-8008-9A4F6B4FD49B}"/>
              </a:ext>
            </a:extLst>
          </p:cNvPr>
          <p:cNvSpPr txBox="1"/>
          <p:nvPr/>
        </p:nvSpPr>
        <p:spPr>
          <a:xfrm>
            <a:off x="6035025" y="3071781"/>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25" name="Rectángulo 24">
            <a:extLst>
              <a:ext uri="{FF2B5EF4-FFF2-40B4-BE49-F238E27FC236}">
                <a16:creationId xmlns:a16="http://schemas.microsoft.com/office/drawing/2014/main" id="{187E71FE-7A81-41CC-8D96-A774A7F9D93E}"/>
              </a:ext>
            </a:extLst>
          </p:cNvPr>
          <p:cNvSpPr/>
          <p:nvPr/>
        </p:nvSpPr>
        <p:spPr>
          <a:xfrm>
            <a:off x="858961" y="4718198"/>
            <a:ext cx="9024628" cy="26161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20" name="Tabla 19">
            <a:extLst>
              <a:ext uri="{FF2B5EF4-FFF2-40B4-BE49-F238E27FC236}">
                <a16:creationId xmlns:a16="http://schemas.microsoft.com/office/drawing/2014/main" id="{4DCFFD04-2CD8-0B13-4157-E375716AB903}"/>
              </a:ext>
            </a:extLst>
          </p:cNvPr>
          <p:cNvGraphicFramePr>
            <a:graphicFrameLocks noGrp="1"/>
          </p:cNvGraphicFramePr>
          <p:nvPr>
            <p:extLst>
              <p:ext uri="{D42A27DB-BD31-4B8C-83A1-F6EECF244321}">
                <p14:modId xmlns:p14="http://schemas.microsoft.com/office/powerpoint/2010/main" val="3024954783"/>
              </p:ext>
            </p:extLst>
          </p:nvPr>
        </p:nvGraphicFramePr>
        <p:xfrm>
          <a:off x="5270772" y="1732267"/>
          <a:ext cx="1897524" cy="37849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378499">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1" name="Tabla 20">
            <a:extLst>
              <a:ext uri="{FF2B5EF4-FFF2-40B4-BE49-F238E27FC236}">
                <a16:creationId xmlns:a16="http://schemas.microsoft.com/office/drawing/2014/main" id="{DEC9D987-D897-7336-E56F-66CC8CA1B4EB}"/>
              </a:ext>
            </a:extLst>
          </p:cNvPr>
          <p:cNvGraphicFramePr>
            <a:graphicFrameLocks noGrp="1"/>
          </p:cNvGraphicFramePr>
          <p:nvPr>
            <p:extLst>
              <p:ext uri="{D42A27DB-BD31-4B8C-83A1-F6EECF244321}">
                <p14:modId xmlns:p14="http://schemas.microsoft.com/office/powerpoint/2010/main" val="2737592563"/>
              </p:ext>
            </p:extLst>
          </p:nvPr>
        </p:nvGraphicFramePr>
        <p:xfrm>
          <a:off x="7861423" y="1732267"/>
          <a:ext cx="1741381" cy="378499"/>
        </p:xfrm>
        <a:graphic>
          <a:graphicData uri="http://schemas.openxmlformats.org/drawingml/2006/table">
            <a:tbl>
              <a:tblPr firstRow="1" bandRow="1"/>
              <a:tblGrid>
                <a:gridCol w="1741381">
                  <a:extLst>
                    <a:ext uri="{9D8B030D-6E8A-4147-A177-3AD203B41FA5}">
                      <a16:colId xmlns:a16="http://schemas.microsoft.com/office/drawing/2014/main" val="1036894873"/>
                    </a:ext>
                  </a:extLst>
                </a:gridCol>
              </a:tblGrid>
              <a:tr h="378499">
                <a:tc>
                  <a:txBody>
                    <a:bodyPr/>
                    <a:lstStyle/>
                    <a:p>
                      <a:pPr algn="ctr" rtl="0" fontAlgn="ctr"/>
                      <a:r>
                        <a:rPr lang="es-MX" sz="1200" b="0" i="0" u="none" strike="noStrike" dirty="0">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4" name="CuadroTexto 23">
            <a:extLst>
              <a:ext uri="{FF2B5EF4-FFF2-40B4-BE49-F238E27FC236}">
                <a16:creationId xmlns:a16="http://schemas.microsoft.com/office/drawing/2014/main" id="{3977DDC3-DCFB-E36F-DFA8-767D2864C537}"/>
              </a:ext>
            </a:extLst>
          </p:cNvPr>
          <p:cNvSpPr txBox="1"/>
          <p:nvPr/>
        </p:nvSpPr>
        <p:spPr>
          <a:xfrm>
            <a:off x="5908648" y="347660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29" name="CuadroTexto 28">
            <a:extLst>
              <a:ext uri="{FF2B5EF4-FFF2-40B4-BE49-F238E27FC236}">
                <a16:creationId xmlns:a16="http://schemas.microsoft.com/office/drawing/2014/main" id="{50B2218E-9E1D-6691-FC11-D797DF980C63}"/>
              </a:ext>
            </a:extLst>
          </p:cNvPr>
          <p:cNvSpPr txBox="1"/>
          <p:nvPr/>
        </p:nvSpPr>
        <p:spPr>
          <a:xfrm>
            <a:off x="8499178" y="225156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703020202090204" pitchFamily="34" charset="0"/>
              </a:rPr>
              <a:t>A</a:t>
            </a:r>
            <a:endPar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endParaRPr>
          </a:p>
        </p:txBody>
      </p:sp>
      <p:sp>
        <p:nvSpPr>
          <p:cNvPr id="30" name="CuadroTexto 29">
            <a:extLst>
              <a:ext uri="{FF2B5EF4-FFF2-40B4-BE49-F238E27FC236}">
                <a16:creationId xmlns:a16="http://schemas.microsoft.com/office/drawing/2014/main" id="{46B6C07B-1466-0B20-5234-EE62B9F01BF4}"/>
              </a:ext>
            </a:extLst>
          </p:cNvPr>
          <p:cNvSpPr txBox="1"/>
          <p:nvPr/>
        </p:nvSpPr>
        <p:spPr>
          <a:xfrm>
            <a:off x="8607585" y="429083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703020202090204" pitchFamily="34" charset="0"/>
              </a:rPr>
              <a:t>A</a:t>
            </a:r>
            <a:endPar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endParaRPr>
          </a:p>
        </p:txBody>
      </p:sp>
      <p:sp>
        <p:nvSpPr>
          <p:cNvPr id="33" name="CuadroTexto 32">
            <a:extLst>
              <a:ext uri="{FF2B5EF4-FFF2-40B4-BE49-F238E27FC236}">
                <a16:creationId xmlns:a16="http://schemas.microsoft.com/office/drawing/2014/main" id="{42A75885-F9C6-7EBA-8B74-1821691AE549}"/>
              </a:ext>
            </a:extLst>
          </p:cNvPr>
          <p:cNvSpPr txBox="1"/>
          <p:nvPr/>
        </p:nvSpPr>
        <p:spPr>
          <a:xfrm>
            <a:off x="6178779" y="3883805"/>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7" name="Rectángulo: esquinas redondeadas 6">
            <a:extLst>
              <a:ext uri="{FF2B5EF4-FFF2-40B4-BE49-F238E27FC236}">
                <a16:creationId xmlns:a16="http://schemas.microsoft.com/office/drawing/2014/main" id="{70D7356E-2857-4067-F823-B758CE4A1933}"/>
              </a:ext>
            </a:extLst>
          </p:cNvPr>
          <p:cNvSpPr/>
          <p:nvPr/>
        </p:nvSpPr>
        <p:spPr>
          <a:xfrm>
            <a:off x="5402077" y="1814431"/>
            <a:ext cx="1848998" cy="3329830"/>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4A4B4316-01C6-74BF-5346-BC87D3CEFB89}"/>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0" name="CuadroTexto 9">
            <a:extLst>
              <a:ext uri="{FF2B5EF4-FFF2-40B4-BE49-F238E27FC236}">
                <a16:creationId xmlns:a16="http://schemas.microsoft.com/office/drawing/2014/main" id="{650ABE15-6F5D-5016-1F06-27012175374A}"/>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un vuelo a Alemania registraron una mayor disponibilidad por acudir a restaurantes fuera de su lugar de alojamiento, pues un porcentaje importante mencionó que acudió más de 8 veces a dichos establecimientos; no obstante, los visitantes de nivel socioeconómico medio y alto son quienes mayormente mencionaron haber acudido a restaurantes entre 1 y 3 veces.</a:t>
            </a:r>
          </a:p>
        </p:txBody>
      </p:sp>
      <p:sp>
        <p:nvSpPr>
          <p:cNvPr id="12" name="Rectángulo 11">
            <a:extLst>
              <a:ext uri="{FF2B5EF4-FFF2-40B4-BE49-F238E27FC236}">
                <a16:creationId xmlns:a16="http://schemas.microsoft.com/office/drawing/2014/main" id="{139AFFF8-94BC-EA6D-8F0A-B178C7627A1C}"/>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P18. ¿</a:t>
            </a:r>
            <a:r>
              <a:rPr lang="es-ES" sz="1100">
                <a:solidFill>
                  <a:srgbClr val="414141"/>
                </a:solidFill>
                <a:latin typeface="Trebuchet MS" panose="020B0603020202020204" pitchFamily="34" charset="0"/>
              </a:rPr>
              <a:t>Cuántas veces visitó restaurantes FUERA de su lugar de alojamiento?</a:t>
            </a:r>
            <a:r>
              <a:rPr lang="es-MX" sz="1100">
                <a:solidFill>
                  <a:srgbClr val="414141"/>
                </a:solidFill>
                <a:latin typeface="Trebuchet MS" panose="020B0603020202020204" pitchFamily="34" charset="0"/>
              </a:rPr>
              <a:t> </a:t>
            </a:r>
          </a:p>
        </p:txBody>
      </p:sp>
      <p:grpSp>
        <p:nvGrpSpPr>
          <p:cNvPr id="36" name="Grupo 35">
            <a:extLst>
              <a:ext uri="{FF2B5EF4-FFF2-40B4-BE49-F238E27FC236}">
                <a16:creationId xmlns:a16="http://schemas.microsoft.com/office/drawing/2014/main" id="{9C6699A2-AA99-E6E7-D3CA-9F8227B89EED}"/>
              </a:ext>
            </a:extLst>
          </p:cNvPr>
          <p:cNvGrpSpPr/>
          <p:nvPr/>
        </p:nvGrpSpPr>
        <p:grpSpPr>
          <a:xfrm>
            <a:off x="11494474" y="5744537"/>
            <a:ext cx="588232" cy="276999"/>
            <a:chOff x="11868272" y="4590274"/>
            <a:chExt cx="588232" cy="276999"/>
          </a:xfrm>
        </p:grpSpPr>
        <p:grpSp>
          <p:nvGrpSpPr>
            <p:cNvPr id="38" name="Grupo 37">
              <a:extLst>
                <a:ext uri="{FF2B5EF4-FFF2-40B4-BE49-F238E27FC236}">
                  <a16:creationId xmlns:a16="http://schemas.microsoft.com/office/drawing/2014/main" id="{49C25FD9-3D37-61A6-6DC5-C0AF1C9C6254}"/>
                </a:ext>
              </a:extLst>
            </p:cNvPr>
            <p:cNvGrpSpPr/>
            <p:nvPr/>
          </p:nvGrpSpPr>
          <p:grpSpPr>
            <a:xfrm>
              <a:off x="11868272" y="4645258"/>
              <a:ext cx="216000" cy="180000"/>
              <a:chOff x="8925921" y="3320651"/>
              <a:chExt cx="1996322" cy="1830879"/>
            </a:xfrm>
          </p:grpSpPr>
          <p:sp>
            <p:nvSpPr>
              <p:cNvPr id="40" name="Triángulo isósceles 39">
                <a:extLst>
                  <a:ext uri="{FF2B5EF4-FFF2-40B4-BE49-F238E27FC236}">
                    <a16:creationId xmlns:a16="http://schemas.microsoft.com/office/drawing/2014/main" id="{683D7C98-4451-134C-E095-FF3212EA28A0}"/>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1" name="Trapecio 40">
                <a:extLst>
                  <a:ext uri="{FF2B5EF4-FFF2-40B4-BE49-F238E27FC236}">
                    <a16:creationId xmlns:a16="http://schemas.microsoft.com/office/drawing/2014/main" id="{4F92B475-03D4-023A-A43F-2CA6EDA1B7ED}"/>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9" name="CuadroTexto 38">
              <a:extLst>
                <a:ext uri="{FF2B5EF4-FFF2-40B4-BE49-F238E27FC236}">
                  <a16:creationId xmlns:a16="http://schemas.microsoft.com/office/drawing/2014/main" id="{D0C66F89-874A-AEF6-287F-83BBE7438E1B}"/>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47" name="Grupo 46">
            <a:extLst>
              <a:ext uri="{FF2B5EF4-FFF2-40B4-BE49-F238E27FC236}">
                <a16:creationId xmlns:a16="http://schemas.microsoft.com/office/drawing/2014/main" id="{B03F1CE6-CCAA-677A-99AE-606483998C17}"/>
              </a:ext>
            </a:extLst>
          </p:cNvPr>
          <p:cNvGrpSpPr/>
          <p:nvPr/>
        </p:nvGrpSpPr>
        <p:grpSpPr>
          <a:xfrm>
            <a:off x="5871108" y="2243819"/>
            <a:ext cx="576840" cy="276999"/>
            <a:chOff x="11868272" y="4576014"/>
            <a:chExt cx="666423" cy="328687"/>
          </a:xfrm>
        </p:grpSpPr>
        <p:grpSp>
          <p:nvGrpSpPr>
            <p:cNvPr id="48" name="Grupo 47">
              <a:extLst>
                <a:ext uri="{FF2B5EF4-FFF2-40B4-BE49-F238E27FC236}">
                  <a16:creationId xmlns:a16="http://schemas.microsoft.com/office/drawing/2014/main" id="{2276E228-81BE-364E-F4F5-086F7776A81A}"/>
                </a:ext>
              </a:extLst>
            </p:cNvPr>
            <p:cNvGrpSpPr/>
            <p:nvPr/>
          </p:nvGrpSpPr>
          <p:grpSpPr>
            <a:xfrm>
              <a:off x="11868272" y="4645258"/>
              <a:ext cx="216000" cy="180000"/>
              <a:chOff x="8925921" y="3320651"/>
              <a:chExt cx="1996322" cy="1830879"/>
            </a:xfrm>
          </p:grpSpPr>
          <p:sp>
            <p:nvSpPr>
              <p:cNvPr id="50" name="Triángulo isósceles 49">
                <a:extLst>
                  <a:ext uri="{FF2B5EF4-FFF2-40B4-BE49-F238E27FC236}">
                    <a16:creationId xmlns:a16="http://schemas.microsoft.com/office/drawing/2014/main" id="{7FD69DFF-3486-6590-EF4B-028FA9646B89}"/>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1" name="Trapecio 50">
                <a:extLst>
                  <a:ext uri="{FF2B5EF4-FFF2-40B4-BE49-F238E27FC236}">
                    <a16:creationId xmlns:a16="http://schemas.microsoft.com/office/drawing/2014/main" id="{70322786-642E-A273-FDCD-A71FFBFD2003}"/>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9" name="CuadroTexto 48">
              <a:extLst>
                <a:ext uri="{FF2B5EF4-FFF2-40B4-BE49-F238E27FC236}">
                  <a16:creationId xmlns:a16="http://schemas.microsoft.com/office/drawing/2014/main" id="{6C5F9392-2B37-FD2D-B15C-E35AB902D1E6}"/>
                </a:ext>
              </a:extLst>
            </p:cNvPr>
            <p:cNvSpPr txBox="1"/>
            <p:nvPr/>
          </p:nvSpPr>
          <p:spPr>
            <a:xfrm>
              <a:off x="12028743" y="4576014"/>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10%</a:t>
              </a:r>
            </a:p>
          </p:txBody>
        </p:sp>
      </p:grpSp>
      <p:grpSp>
        <p:nvGrpSpPr>
          <p:cNvPr id="52" name="Grupo 51">
            <a:extLst>
              <a:ext uri="{FF2B5EF4-FFF2-40B4-BE49-F238E27FC236}">
                <a16:creationId xmlns:a16="http://schemas.microsoft.com/office/drawing/2014/main" id="{14B678CE-357A-C343-DAFE-4ED4302F59CF}"/>
              </a:ext>
            </a:extLst>
          </p:cNvPr>
          <p:cNvGrpSpPr/>
          <p:nvPr/>
        </p:nvGrpSpPr>
        <p:grpSpPr>
          <a:xfrm>
            <a:off x="6096902" y="2643933"/>
            <a:ext cx="555024" cy="276999"/>
            <a:chOff x="11868272" y="4112158"/>
            <a:chExt cx="641219" cy="328687"/>
          </a:xfrm>
        </p:grpSpPr>
        <p:grpSp>
          <p:nvGrpSpPr>
            <p:cNvPr id="53" name="Grupo 52">
              <a:extLst>
                <a:ext uri="{FF2B5EF4-FFF2-40B4-BE49-F238E27FC236}">
                  <a16:creationId xmlns:a16="http://schemas.microsoft.com/office/drawing/2014/main" id="{F5ACB51D-EBCB-E10B-4308-125865526963}"/>
                </a:ext>
              </a:extLst>
            </p:cNvPr>
            <p:cNvGrpSpPr/>
            <p:nvPr/>
          </p:nvGrpSpPr>
          <p:grpSpPr>
            <a:xfrm>
              <a:off x="11868272" y="4183754"/>
              <a:ext cx="216000" cy="180000"/>
              <a:chOff x="10974076" y="3320651"/>
              <a:chExt cx="1996322" cy="1830879"/>
            </a:xfrm>
          </p:grpSpPr>
          <p:sp>
            <p:nvSpPr>
              <p:cNvPr id="55" name="Triángulo isósceles 54">
                <a:extLst>
                  <a:ext uri="{FF2B5EF4-FFF2-40B4-BE49-F238E27FC236}">
                    <a16:creationId xmlns:a16="http://schemas.microsoft.com/office/drawing/2014/main" id="{D317E0B3-4325-EFA7-7B7B-38B4A41DE14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6" name="Trapecio 55">
                <a:extLst>
                  <a:ext uri="{FF2B5EF4-FFF2-40B4-BE49-F238E27FC236}">
                    <a16:creationId xmlns:a16="http://schemas.microsoft.com/office/drawing/2014/main" id="{00296784-4658-B3B7-DBF0-3F7D6707DB41}"/>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4" name="CuadroTexto 53">
              <a:extLst>
                <a:ext uri="{FF2B5EF4-FFF2-40B4-BE49-F238E27FC236}">
                  <a16:creationId xmlns:a16="http://schemas.microsoft.com/office/drawing/2014/main" id="{F46C631E-FCE2-5F28-D4EB-20FBBC6DD04B}"/>
                </a:ext>
              </a:extLst>
            </p:cNvPr>
            <p:cNvSpPr txBox="1"/>
            <p:nvPr/>
          </p:nvSpPr>
          <p:spPr>
            <a:xfrm>
              <a:off x="12003539" y="4112158"/>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28%</a:t>
              </a:r>
            </a:p>
          </p:txBody>
        </p:sp>
      </p:grpSp>
      <p:grpSp>
        <p:nvGrpSpPr>
          <p:cNvPr id="57" name="Grupo 56">
            <a:extLst>
              <a:ext uri="{FF2B5EF4-FFF2-40B4-BE49-F238E27FC236}">
                <a16:creationId xmlns:a16="http://schemas.microsoft.com/office/drawing/2014/main" id="{9374418D-C2CA-8B67-25E0-9E2D1E89A800}"/>
              </a:ext>
            </a:extLst>
          </p:cNvPr>
          <p:cNvGrpSpPr/>
          <p:nvPr/>
        </p:nvGrpSpPr>
        <p:grpSpPr>
          <a:xfrm>
            <a:off x="10842661" y="5744536"/>
            <a:ext cx="698839" cy="276999"/>
            <a:chOff x="11868272" y="4125579"/>
            <a:chExt cx="698839" cy="276999"/>
          </a:xfrm>
        </p:grpSpPr>
        <p:grpSp>
          <p:nvGrpSpPr>
            <p:cNvPr id="58" name="Grupo 57">
              <a:extLst>
                <a:ext uri="{FF2B5EF4-FFF2-40B4-BE49-F238E27FC236}">
                  <a16:creationId xmlns:a16="http://schemas.microsoft.com/office/drawing/2014/main" id="{8C4ADEB0-9592-A936-0617-2FF85E90A60D}"/>
                </a:ext>
              </a:extLst>
            </p:cNvPr>
            <p:cNvGrpSpPr/>
            <p:nvPr/>
          </p:nvGrpSpPr>
          <p:grpSpPr>
            <a:xfrm>
              <a:off x="11868272" y="4183754"/>
              <a:ext cx="216000" cy="180000"/>
              <a:chOff x="10974076" y="3320651"/>
              <a:chExt cx="1996322" cy="1830879"/>
            </a:xfrm>
          </p:grpSpPr>
          <p:sp>
            <p:nvSpPr>
              <p:cNvPr id="60" name="Triángulo isósceles 59">
                <a:extLst>
                  <a:ext uri="{FF2B5EF4-FFF2-40B4-BE49-F238E27FC236}">
                    <a16:creationId xmlns:a16="http://schemas.microsoft.com/office/drawing/2014/main" id="{3B8B2576-EBB3-007C-23EA-264FDD76D65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1" name="Trapecio 60">
                <a:extLst>
                  <a:ext uri="{FF2B5EF4-FFF2-40B4-BE49-F238E27FC236}">
                    <a16:creationId xmlns:a16="http://schemas.microsoft.com/office/drawing/2014/main" id="{CD609D31-7ED1-3272-0C60-6AD13F8EF107}"/>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9" name="CuadroTexto 58">
              <a:extLst>
                <a:ext uri="{FF2B5EF4-FFF2-40B4-BE49-F238E27FC236}">
                  <a16:creationId xmlns:a16="http://schemas.microsoft.com/office/drawing/2014/main" id="{26DB10DD-A3D1-F5E8-55BA-2BD604683EDB}"/>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2" name="CuadroTexto 1">
            <a:extLst>
              <a:ext uri="{FF2B5EF4-FFF2-40B4-BE49-F238E27FC236}">
                <a16:creationId xmlns:a16="http://schemas.microsoft.com/office/drawing/2014/main" id="{75DFBA0F-CE0D-53C1-CD4E-91ABF49D079A}"/>
              </a:ext>
            </a:extLst>
          </p:cNvPr>
          <p:cNvSpPr txBox="1"/>
          <p:nvPr/>
        </p:nvSpPr>
        <p:spPr>
          <a:xfrm>
            <a:off x="6880266" y="4696750"/>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B</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415801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 los alimentos</a:t>
            </a:r>
          </a:p>
        </p:txBody>
      </p:sp>
      <p:pic>
        <p:nvPicPr>
          <p:cNvPr id="6" name="Imagen 5">
            <a:extLst>
              <a:ext uri="{FF2B5EF4-FFF2-40B4-BE49-F238E27FC236}">
                <a16:creationId xmlns:a16="http://schemas.microsoft.com/office/drawing/2014/main" id="{B38208CC-B0F1-A548-A98A-9908F1C5AA8C}"/>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8553"/>
          <a:stretch/>
        </p:blipFill>
        <p:spPr>
          <a:xfrm>
            <a:off x="379252" y="2946934"/>
            <a:ext cx="1922722" cy="1194418"/>
          </a:xfrm>
          <a:prstGeom prst="rect">
            <a:avLst/>
          </a:prstGeom>
        </p:spPr>
      </p:pic>
      <p:graphicFrame>
        <p:nvGraphicFramePr>
          <p:cNvPr id="19" name="Tabla 18">
            <a:extLst>
              <a:ext uri="{FF2B5EF4-FFF2-40B4-BE49-F238E27FC236}">
                <a16:creationId xmlns:a16="http://schemas.microsoft.com/office/drawing/2014/main" id="{860A95B8-0447-BB43-8F53-722055ACECD8}"/>
              </a:ext>
            </a:extLst>
          </p:cNvPr>
          <p:cNvGraphicFramePr>
            <a:graphicFrameLocks noGrp="1"/>
          </p:cNvGraphicFramePr>
          <p:nvPr>
            <p:extLst>
              <p:ext uri="{D42A27DB-BD31-4B8C-83A1-F6EECF244321}">
                <p14:modId xmlns:p14="http://schemas.microsoft.com/office/powerpoint/2010/main" val="1819146538"/>
              </p:ext>
            </p:extLst>
          </p:nvPr>
        </p:nvGraphicFramePr>
        <p:xfrm>
          <a:off x="1932428" y="2163273"/>
          <a:ext cx="3403322" cy="3007344"/>
        </p:xfrm>
        <a:graphic>
          <a:graphicData uri="http://schemas.openxmlformats.org/drawingml/2006/table">
            <a:tbl>
              <a:tblPr>
                <a:tableStyleId>{5C22544A-7EE6-4342-B048-85BDC9FD1C3A}</a:tableStyleId>
              </a:tblPr>
              <a:tblGrid>
                <a:gridCol w="3403322">
                  <a:extLst>
                    <a:ext uri="{9D8B030D-6E8A-4147-A177-3AD203B41FA5}">
                      <a16:colId xmlns:a16="http://schemas.microsoft.com/office/drawing/2014/main" val="1648297433"/>
                    </a:ext>
                  </a:extLst>
                </a:gridCol>
              </a:tblGrid>
              <a:tr h="7518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experiencia general en sus comidas y bebidas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7518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calidad de los alimentos y bebidas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7518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relación calidad / precio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75183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El precio pagado por alimentos y bebidas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bl>
          </a:graphicData>
        </a:graphic>
      </p:graphicFrame>
      <p:graphicFrame>
        <p:nvGraphicFramePr>
          <p:cNvPr id="15" name="Gráfico 14">
            <a:extLst>
              <a:ext uri="{FF2B5EF4-FFF2-40B4-BE49-F238E27FC236}">
                <a16:creationId xmlns:a16="http://schemas.microsoft.com/office/drawing/2014/main" id="{5C858B75-1371-BE73-3924-10219F7E7A3E}"/>
              </a:ext>
            </a:extLst>
          </p:cNvPr>
          <p:cNvGraphicFramePr/>
          <p:nvPr>
            <p:extLst>
              <p:ext uri="{D42A27DB-BD31-4B8C-83A1-F6EECF244321}">
                <p14:modId xmlns:p14="http://schemas.microsoft.com/office/powerpoint/2010/main" val="3658560001"/>
              </p:ext>
            </p:extLst>
          </p:nvPr>
        </p:nvGraphicFramePr>
        <p:xfrm>
          <a:off x="7940600" y="2192457"/>
          <a:ext cx="1462119" cy="3007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a:extLst>
              <a:ext uri="{FF2B5EF4-FFF2-40B4-BE49-F238E27FC236}">
                <a16:creationId xmlns:a16="http://schemas.microsoft.com/office/drawing/2014/main" id="{AFB0E0B4-2B0D-4602-13A5-AE7DABC490BA}"/>
              </a:ext>
            </a:extLst>
          </p:cNvPr>
          <p:cNvGraphicFramePr/>
          <p:nvPr>
            <p:extLst>
              <p:ext uri="{D42A27DB-BD31-4B8C-83A1-F6EECF244321}">
                <p14:modId xmlns:p14="http://schemas.microsoft.com/office/powerpoint/2010/main" val="828114375"/>
              </p:ext>
            </p:extLst>
          </p:nvPr>
        </p:nvGraphicFramePr>
        <p:xfrm>
          <a:off x="5550801" y="2192457"/>
          <a:ext cx="1462119" cy="30073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Tabla 26">
            <a:extLst>
              <a:ext uri="{FF2B5EF4-FFF2-40B4-BE49-F238E27FC236}">
                <a16:creationId xmlns:a16="http://schemas.microsoft.com/office/drawing/2014/main" id="{BF547DC5-7D40-30AD-8DC5-2715192C7687}"/>
              </a:ext>
            </a:extLst>
          </p:cNvPr>
          <p:cNvGraphicFramePr>
            <a:graphicFrameLocks noGrp="1"/>
          </p:cNvGraphicFramePr>
          <p:nvPr>
            <p:extLst>
              <p:ext uri="{D42A27DB-BD31-4B8C-83A1-F6EECF244321}">
                <p14:modId xmlns:p14="http://schemas.microsoft.com/office/powerpoint/2010/main" val="3834654256"/>
              </p:ext>
            </p:extLst>
          </p:nvPr>
        </p:nvGraphicFramePr>
        <p:xfrm>
          <a:off x="5887824" y="1634864"/>
          <a:ext cx="1286443" cy="524979"/>
        </p:xfrm>
        <a:graphic>
          <a:graphicData uri="http://schemas.openxmlformats.org/drawingml/2006/table">
            <a:tbl>
              <a:tblPr firstRow="1" bandRow="1"/>
              <a:tblGrid>
                <a:gridCol w="1286443">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NPS (A) Alemania</a:t>
                      </a:r>
                    </a:p>
                    <a:p>
                      <a:pPr algn="ctr" rtl="0" fontAlgn="ctr"/>
                      <a:r>
                        <a:rPr lang="es-MX" sz="1100" b="0" i="0" u="none" strike="noStrike">
                          <a:solidFill>
                            <a:srgbClr val="10213B"/>
                          </a:solidFill>
                          <a:effectLst/>
                          <a:latin typeface="Trebuchet MS" panose="020B0603020202020204" pitchFamily="34" charset="0"/>
                        </a:rPr>
                        <a:t>Promedio: 60%</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9" name="Tabla 28">
            <a:extLst>
              <a:ext uri="{FF2B5EF4-FFF2-40B4-BE49-F238E27FC236}">
                <a16:creationId xmlns:a16="http://schemas.microsoft.com/office/drawing/2014/main" id="{03AB282B-1C50-9B3C-C458-C8112691D1C7}"/>
              </a:ext>
            </a:extLst>
          </p:cNvPr>
          <p:cNvGraphicFramePr>
            <a:graphicFrameLocks noGrp="1"/>
          </p:cNvGraphicFramePr>
          <p:nvPr>
            <p:extLst>
              <p:ext uri="{D42A27DB-BD31-4B8C-83A1-F6EECF244321}">
                <p14:modId xmlns:p14="http://schemas.microsoft.com/office/powerpoint/2010/main" val="2795218422"/>
              </p:ext>
            </p:extLst>
          </p:nvPr>
        </p:nvGraphicFramePr>
        <p:xfrm>
          <a:off x="7818547" y="1634864"/>
          <a:ext cx="1596460" cy="524979"/>
        </p:xfrm>
        <a:graphic>
          <a:graphicData uri="http://schemas.openxmlformats.org/drawingml/2006/table">
            <a:tbl>
              <a:tblPr firstRow="1" bandRow="1"/>
              <a:tblGrid>
                <a:gridCol w="1596460">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a:solidFill>
                            <a:srgbClr val="FFC000"/>
                          </a:solidFill>
                          <a:effectLst/>
                          <a:latin typeface="Trebuchet MS" panose="020B0603020202020204" pitchFamily="34" charset="0"/>
                        </a:rPr>
                        <a:t>NPS (B) Otros orígenes </a:t>
                      </a:r>
                    </a:p>
                    <a:p>
                      <a:pPr algn="ctr" rtl="0" fontAlgn="ctr"/>
                      <a:r>
                        <a:rPr lang="es-MX" sz="1100" b="0" i="0" u="none" strike="noStrike">
                          <a:solidFill>
                            <a:srgbClr val="FFC000"/>
                          </a:solidFill>
                          <a:effectLst/>
                          <a:latin typeface="Trebuchet MS" panose="020B0603020202020204" pitchFamily="34" charset="0"/>
                        </a:rPr>
                        <a:t>Promedio: 79%</a:t>
                      </a:r>
                      <a:endParaRPr lang="es-MX" sz="1200" b="0" i="0" u="none" strike="noStrike">
                        <a:solidFill>
                          <a:srgbClr val="FFC000"/>
                        </a:solidFill>
                        <a:effectLst/>
                        <a:latin typeface="Trebuchet MS" panose="020B0603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4" name="CuadroTexto 3">
            <a:extLst>
              <a:ext uri="{FF2B5EF4-FFF2-40B4-BE49-F238E27FC236}">
                <a16:creationId xmlns:a16="http://schemas.microsoft.com/office/drawing/2014/main" id="{98992C37-DEC2-66F3-48F1-8B35C665D112}"/>
              </a:ext>
            </a:extLst>
          </p:cNvPr>
          <p:cNvSpPr txBox="1"/>
          <p:nvPr/>
        </p:nvSpPr>
        <p:spPr>
          <a:xfrm>
            <a:off x="8957271" y="4714970"/>
            <a:ext cx="257710" cy="253916"/>
          </a:xfrm>
          <a:prstGeom prst="rect">
            <a:avLst/>
          </a:prstGeom>
          <a:noFill/>
        </p:spPr>
        <p:txBody>
          <a:bodyPr wrap="square" rtlCol="0">
            <a:spAutoFit/>
          </a:bodyPr>
          <a:lstStyle/>
          <a:p>
            <a:pPr algn="ctr"/>
            <a:r>
              <a:rPr lang="es-MX" sz="1050" b="1" dirty="0">
                <a:solidFill>
                  <a:srgbClr val="C00000"/>
                </a:solidFill>
                <a:latin typeface="Trebuchet MS" panose="020B0603020202020204" pitchFamily="34" charset="0"/>
              </a:rPr>
              <a:t>A</a:t>
            </a:r>
          </a:p>
        </p:txBody>
      </p:sp>
      <p:sp>
        <p:nvSpPr>
          <p:cNvPr id="31" name="CuadroTexto 30">
            <a:extLst>
              <a:ext uri="{FF2B5EF4-FFF2-40B4-BE49-F238E27FC236}">
                <a16:creationId xmlns:a16="http://schemas.microsoft.com/office/drawing/2014/main" id="{8421A329-23A9-1DD5-57DE-723C00D16859}"/>
              </a:ext>
            </a:extLst>
          </p:cNvPr>
          <p:cNvSpPr txBox="1"/>
          <p:nvPr/>
        </p:nvSpPr>
        <p:spPr>
          <a:xfrm>
            <a:off x="9276813" y="2432036"/>
            <a:ext cx="257710" cy="253916"/>
          </a:xfrm>
          <a:prstGeom prst="rect">
            <a:avLst/>
          </a:prstGeom>
          <a:noFill/>
        </p:spPr>
        <p:txBody>
          <a:bodyPr wrap="square" rtlCol="0">
            <a:spAutoFit/>
          </a:bodyPr>
          <a:lstStyle/>
          <a:p>
            <a:pPr algn="ctr"/>
            <a:r>
              <a:rPr lang="es-MX" sz="1050" b="1">
                <a:solidFill>
                  <a:srgbClr val="C00000"/>
                </a:solidFill>
                <a:latin typeface="Trebuchet MS" panose="020B0603020202020204" pitchFamily="34" charset="0"/>
              </a:rPr>
              <a:t>A</a:t>
            </a:r>
          </a:p>
        </p:txBody>
      </p:sp>
      <p:sp>
        <p:nvSpPr>
          <p:cNvPr id="33" name="CuadroTexto 32">
            <a:extLst>
              <a:ext uri="{FF2B5EF4-FFF2-40B4-BE49-F238E27FC236}">
                <a16:creationId xmlns:a16="http://schemas.microsoft.com/office/drawing/2014/main" id="{5DBDD12B-D35B-D4A2-580E-8FC7EB93490C}"/>
              </a:ext>
            </a:extLst>
          </p:cNvPr>
          <p:cNvSpPr txBox="1"/>
          <p:nvPr/>
        </p:nvSpPr>
        <p:spPr>
          <a:xfrm>
            <a:off x="9250049" y="3197558"/>
            <a:ext cx="257710" cy="253916"/>
          </a:xfrm>
          <a:prstGeom prst="rect">
            <a:avLst/>
          </a:prstGeom>
          <a:noFill/>
        </p:spPr>
        <p:txBody>
          <a:bodyPr wrap="square" rtlCol="0">
            <a:spAutoFit/>
          </a:bodyPr>
          <a:lstStyle/>
          <a:p>
            <a:pPr algn="ctr"/>
            <a:r>
              <a:rPr lang="es-MX" sz="1050" b="1">
                <a:solidFill>
                  <a:srgbClr val="C00000"/>
                </a:solidFill>
                <a:latin typeface="Trebuchet MS" panose="020B0603020202020204" pitchFamily="34" charset="0"/>
              </a:rPr>
              <a:t>A</a:t>
            </a:r>
          </a:p>
        </p:txBody>
      </p:sp>
      <p:sp>
        <p:nvSpPr>
          <p:cNvPr id="35" name="CuadroTexto 34">
            <a:extLst>
              <a:ext uri="{FF2B5EF4-FFF2-40B4-BE49-F238E27FC236}">
                <a16:creationId xmlns:a16="http://schemas.microsoft.com/office/drawing/2014/main" id="{9A5F75F9-5DE7-09F1-43D4-5ED4FF6437A9}"/>
              </a:ext>
            </a:extLst>
          </p:cNvPr>
          <p:cNvSpPr txBox="1"/>
          <p:nvPr/>
        </p:nvSpPr>
        <p:spPr>
          <a:xfrm>
            <a:off x="9055988" y="3945988"/>
            <a:ext cx="257710" cy="253916"/>
          </a:xfrm>
          <a:prstGeom prst="rect">
            <a:avLst/>
          </a:prstGeom>
          <a:noFill/>
        </p:spPr>
        <p:txBody>
          <a:bodyPr wrap="square" rtlCol="0">
            <a:spAutoFit/>
          </a:bodyPr>
          <a:lstStyle/>
          <a:p>
            <a:pPr algn="ctr"/>
            <a:r>
              <a:rPr lang="es-MX" sz="1050" b="1">
                <a:solidFill>
                  <a:srgbClr val="C00000"/>
                </a:solidFill>
                <a:latin typeface="Trebuchet MS" panose="020B0603020202020204" pitchFamily="34" charset="0"/>
              </a:rPr>
              <a:t>A</a:t>
            </a:r>
          </a:p>
        </p:txBody>
      </p:sp>
      <p:grpSp>
        <p:nvGrpSpPr>
          <p:cNvPr id="69" name="Grupo 68">
            <a:extLst>
              <a:ext uri="{FF2B5EF4-FFF2-40B4-BE49-F238E27FC236}">
                <a16:creationId xmlns:a16="http://schemas.microsoft.com/office/drawing/2014/main" id="{319E23E6-9B19-7060-8EDE-4720305AE5E0}"/>
              </a:ext>
            </a:extLst>
          </p:cNvPr>
          <p:cNvGrpSpPr/>
          <p:nvPr/>
        </p:nvGrpSpPr>
        <p:grpSpPr>
          <a:xfrm>
            <a:off x="11515494" y="5661104"/>
            <a:ext cx="588232" cy="276999"/>
            <a:chOff x="11868272" y="4590274"/>
            <a:chExt cx="588232" cy="276999"/>
          </a:xfrm>
        </p:grpSpPr>
        <p:grpSp>
          <p:nvGrpSpPr>
            <p:cNvPr id="70" name="Grupo 69">
              <a:extLst>
                <a:ext uri="{FF2B5EF4-FFF2-40B4-BE49-F238E27FC236}">
                  <a16:creationId xmlns:a16="http://schemas.microsoft.com/office/drawing/2014/main" id="{B597709B-A94A-F05F-93DD-1EFB1FDB9B21}"/>
                </a:ext>
              </a:extLst>
            </p:cNvPr>
            <p:cNvGrpSpPr/>
            <p:nvPr/>
          </p:nvGrpSpPr>
          <p:grpSpPr>
            <a:xfrm>
              <a:off x="11868272" y="4645258"/>
              <a:ext cx="216000" cy="180000"/>
              <a:chOff x="8925921" y="3320651"/>
              <a:chExt cx="1996322" cy="1830879"/>
            </a:xfrm>
          </p:grpSpPr>
          <p:sp>
            <p:nvSpPr>
              <p:cNvPr id="72" name="Triángulo isósceles 71">
                <a:extLst>
                  <a:ext uri="{FF2B5EF4-FFF2-40B4-BE49-F238E27FC236}">
                    <a16:creationId xmlns:a16="http://schemas.microsoft.com/office/drawing/2014/main" id="{FCDDA49D-5F20-1BCF-BE77-A8362FCE50C0}"/>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73" name="Trapecio 72">
                <a:extLst>
                  <a:ext uri="{FF2B5EF4-FFF2-40B4-BE49-F238E27FC236}">
                    <a16:creationId xmlns:a16="http://schemas.microsoft.com/office/drawing/2014/main" id="{1C5F3812-1E60-DD83-1579-E43FEBE09F64}"/>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1" name="CuadroTexto 70">
              <a:extLst>
                <a:ext uri="{FF2B5EF4-FFF2-40B4-BE49-F238E27FC236}">
                  <a16:creationId xmlns:a16="http://schemas.microsoft.com/office/drawing/2014/main" id="{7DA90830-3C70-3E60-C3C8-B6567F6A0757}"/>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79" name="Grupo 78">
            <a:extLst>
              <a:ext uri="{FF2B5EF4-FFF2-40B4-BE49-F238E27FC236}">
                <a16:creationId xmlns:a16="http://schemas.microsoft.com/office/drawing/2014/main" id="{CB9B0EB1-96D4-DA87-D0DE-42F9CD43AF2D}"/>
              </a:ext>
            </a:extLst>
          </p:cNvPr>
          <p:cNvGrpSpPr/>
          <p:nvPr/>
        </p:nvGrpSpPr>
        <p:grpSpPr>
          <a:xfrm>
            <a:off x="6599821" y="4683651"/>
            <a:ext cx="568702" cy="276999"/>
            <a:chOff x="11868272" y="4557884"/>
            <a:chExt cx="657021" cy="328687"/>
          </a:xfrm>
        </p:grpSpPr>
        <p:grpSp>
          <p:nvGrpSpPr>
            <p:cNvPr id="80" name="Grupo 79">
              <a:extLst>
                <a:ext uri="{FF2B5EF4-FFF2-40B4-BE49-F238E27FC236}">
                  <a16:creationId xmlns:a16="http://schemas.microsoft.com/office/drawing/2014/main" id="{314B87B5-A4BC-1786-EC3A-92B90273D434}"/>
                </a:ext>
              </a:extLst>
            </p:cNvPr>
            <p:cNvGrpSpPr/>
            <p:nvPr/>
          </p:nvGrpSpPr>
          <p:grpSpPr>
            <a:xfrm>
              <a:off x="11868272" y="4645258"/>
              <a:ext cx="216000" cy="180000"/>
              <a:chOff x="8925921" y="3320651"/>
              <a:chExt cx="1996322" cy="1830879"/>
            </a:xfrm>
          </p:grpSpPr>
          <p:sp>
            <p:nvSpPr>
              <p:cNvPr id="82" name="Triángulo isósceles 81">
                <a:extLst>
                  <a:ext uri="{FF2B5EF4-FFF2-40B4-BE49-F238E27FC236}">
                    <a16:creationId xmlns:a16="http://schemas.microsoft.com/office/drawing/2014/main" id="{B844080E-2826-C84E-91A0-5F7BF963E522}"/>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83" name="Trapecio 82">
                <a:extLst>
                  <a:ext uri="{FF2B5EF4-FFF2-40B4-BE49-F238E27FC236}">
                    <a16:creationId xmlns:a16="http://schemas.microsoft.com/office/drawing/2014/main" id="{817360D3-3334-3420-59C2-F2A7831E6077}"/>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81" name="CuadroTexto 80">
              <a:extLst>
                <a:ext uri="{FF2B5EF4-FFF2-40B4-BE49-F238E27FC236}">
                  <a16:creationId xmlns:a16="http://schemas.microsoft.com/office/drawing/2014/main" id="{662EBA59-981F-235A-E6E7-52A86F315618}"/>
                </a:ext>
              </a:extLst>
            </p:cNvPr>
            <p:cNvSpPr txBox="1"/>
            <p:nvPr/>
          </p:nvSpPr>
          <p:spPr>
            <a:xfrm>
              <a:off x="12019341" y="4557884"/>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39%</a:t>
              </a:r>
            </a:p>
          </p:txBody>
        </p:sp>
      </p:grpSp>
      <p:sp>
        <p:nvSpPr>
          <p:cNvPr id="5" name="CuadroTexto 4">
            <a:extLst>
              <a:ext uri="{FF2B5EF4-FFF2-40B4-BE49-F238E27FC236}">
                <a16:creationId xmlns:a16="http://schemas.microsoft.com/office/drawing/2014/main" id="{D01B0F90-F321-FB2F-9956-C194DE94E72F}"/>
              </a:ext>
            </a:extLst>
          </p:cNvPr>
          <p:cNvSpPr txBox="1"/>
          <p:nvPr/>
        </p:nvSpPr>
        <p:spPr>
          <a:xfrm>
            <a:off x="7089321" y="5435111"/>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8" name="Rectángulo: esquinas redondeadas 7">
            <a:extLst>
              <a:ext uri="{FF2B5EF4-FFF2-40B4-BE49-F238E27FC236}">
                <a16:creationId xmlns:a16="http://schemas.microsoft.com/office/drawing/2014/main" id="{8F8C35FD-368D-7425-3138-5B5BA879C45E}"/>
              </a:ext>
            </a:extLst>
          </p:cNvPr>
          <p:cNvSpPr/>
          <p:nvPr/>
        </p:nvSpPr>
        <p:spPr>
          <a:xfrm>
            <a:off x="5508512" y="1583800"/>
            <a:ext cx="2004781" cy="3523509"/>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ángulo 9">
            <a:extLst>
              <a:ext uri="{FF2B5EF4-FFF2-40B4-BE49-F238E27FC236}">
                <a16:creationId xmlns:a16="http://schemas.microsoft.com/office/drawing/2014/main" id="{C124F5E4-6329-1E19-83C8-E8721ECD9261}"/>
              </a:ext>
            </a:extLst>
          </p:cNvPr>
          <p:cNvSpPr/>
          <p:nvPr/>
        </p:nvSpPr>
        <p:spPr>
          <a:xfrm>
            <a:off x="67183" y="5681724"/>
            <a:ext cx="8480587"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P19. </a:t>
            </a:r>
            <a:r>
              <a:rPr lang="es-ES" sz="1100">
                <a:solidFill>
                  <a:srgbClr val="414141"/>
                </a:solidFill>
                <a:latin typeface="Trebuchet MS" panose="020B0603020202020204" pitchFamily="34" charset="0"/>
              </a:rPr>
              <a:t>Ahora vamos a calificar diversos aspectos de los servicios de alimentos utilizando la misma escala del 1 al 5. ¿Cómo califica…?</a:t>
            </a:r>
            <a:endParaRPr lang="es-MX" sz="1100">
              <a:solidFill>
                <a:srgbClr val="414141"/>
              </a:solidFill>
              <a:latin typeface="Trebuchet MS" panose="020B0603020202020204" pitchFamily="34" charset="0"/>
            </a:endParaRPr>
          </a:p>
        </p:txBody>
      </p:sp>
      <p:sp>
        <p:nvSpPr>
          <p:cNvPr id="11" name="CuadroTexto 10">
            <a:extLst>
              <a:ext uri="{FF2B5EF4-FFF2-40B4-BE49-F238E27FC236}">
                <a16:creationId xmlns:a16="http://schemas.microsoft.com/office/drawing/2014/main" id="{06592E2B-0E64-FD1A-949B-707ED84A5942}"/>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grpSp>
        <p:nvGrpSpPr>
          <p:cNvPr id="2" name="Grupo 1">
            <a:extLst>
              <a:ext uri="{FF2B5EF4-FFF2-40B4-BE49-F238E27FC236}">
                <a16:creationId xmlns:a16="http://schemas.microsoft.com/office/drawing/2014/main" id="{990EF2CA-A8D4-4110-3F7D-550555154B6A}"/>
              </a:ext>
            </a:extLst>
          </p:cNvPr>
          <p:cNvGrpSpPr/>
          <p:nvPr/>
        </p:nvGrpSpPr>
        <p:grpSpPr>
          <a:xfrm>
            <a:off x="6342592" y="3913335"/>
            <a:ext cx="555054" cy="276999"/>
            <a:chOff x="11868272" y="4093189"/>
            <a:chExt cx="641254" cy="328687"/>
          </a:xfrm>
        </p:grpSpPr>
        <p:grpSp>
          <p:nvGrpSpPr>
            <p:cNvPr id="3" name="Grupo 2">
              <a:extLst>
                <a:ext uri="{FF2B5EF4-FFF2-40B4-BE49-F238E27FC236}">
                  <a16:creationId xmlns:a16="http://schemas.microsoft.com/office/drawing/2014/main" id="{9EDE5B3C-5F20-5CB9-2C02-8C9F761001D7}"/>
                </a:ext>
              </a:extLst>
            </p:cNvPr>
            <p:cNvGrpSpPr/>
            <p:nvPr/>
          </p:nvGrpSpPr>
          <p:grpSpPr>
            <a:xfrm>
              <a:off x="11868272" y="4183754"/>
              <a:ext cx="216000" cy="180000"/>
              <a:chOff x="10974076" y="3320651"/>
              <a:chExt cx="1996322" cy="1830879"/>
            </a:xfrm>
          </p:grpSpPr>
          <p:sp>
            <p:nvSpPr>
              <p:cNvPr id="12" name="Triángulo isósceles 11">
                <a:extLst>
                  <a:ext uri="{FF2B5EF4-FFF2-40B4-BE49-F238E27FC236}">
                    <a16:creationId xmlns:a16="http://schemas.microsoft.com/office/drawing/2014/main" id="{8F88E484-ED3E-C47D-A817-4AB766C6B1DA}"/>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4" name="Trapecio 13">
                <a:extLst>
                  <a:ext uri="{FF2B5EF4-FFF2-40B4-BE49-F238E27FC236}">
                    <a16:creationId xmlns:a16="http://schemas.microsoft.com/office/drawing/2014/main" id="{BC1C53E8-4E20-63A7-FFF1-CCEEBA1060A5}"/>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 name="CuadroTexto 6">
              <a:extLst>
                <a:ext uri="{FF2B5EF4-FFF2-40B4-BE49-F238E27FC236}">
                  <a16:creationId xmlns:a16="http://schemas.microsoft.com/office/drawing/2014/main" id="{2CE7F9FC-026C-CFC4-0136-78D7698CB946}"/>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56%</a:t>
              </a:r>
            </a:p>
          </p:txBody>
        </p:sp>
      </p:grpSp>
      <p:grpSp>
        <p:nvGrpSpPr>
          <p:cNvPr id="17" name="Grupo 16">
            <a:extLst>
              <a:ext uri="{FF2B5EF4-FFF2-40B4-BE49-F238E27FC236}">
                <a16:creationId xmlns:a16="http://schemas.microsoft.com/office/drawing/2014/main" id="{3ADF2C98-3F6A-49F2-7DBB-CEFD28E80485}"/>
              </a:ext>
            </a:extLst>
          </p:cNvPr>
          <p:cNvGrpSpPr/>
          <p:nvPr/>
        </p:nvGrpSpPr>
        <p:grpSpPr>
          <a:xfrm>
            <a:off x="10864937" y="5667089"/>
            <a:ext cx="698839" cy="276999"/>
            <a:chOff x="11868272" y="4125579"/>
            <a:chExt cx="698839" cy="276999"/>
          </a:xfrm>
        </p:grpSpPr>
        <p:grpSp>
          <p:nvGrpSpPr>
            <p:cNvPr id="18" name="Grupo 17">
              <a:extLst>
                <a:ext uri="{FF2B5EF4-FFF2-40B4-BE49-F238E27FC236}">
                  <a16:creationId xmlns:a16="http://schemas.microsoft.com/office/drawing/2014/main" id="{2B4EE147-02FA-8F23-13C0-2E9000F0184E}"/>
                </a:ext>
              </a:extLst>
            </p:cNvPr>
            <p:cNvGrpSpPr/>
            <p:nvPr/>
          </p:nvGrpSpPr>
          <p:grpSpPr>
            <a:xfrm>
              <a:off x="11868272" y="4183754"/>
              <a:ext cx="216000" cy="180000"/>
              <a:chOff x="10974076" y="3320651"/>
              <a:chExt cx="1996322" cy="1830879"/>
            </a:xfrm>
          </p:grpSpPr>
          <p:sp>
            <p:nvSpPr>
              <p:cNvPr id="21" name="Triángulo isósceles 20">
                <a:extLst>
                  <a:ext uri="{FF2B5EF4-FFF2-40B4-BE49-F238E27FC236}">
                    <a16:creationId xmlns:a16="http://schemas.microsoft.com/office/drawing/2014/main" id="{85D17560-981B-0258-1FBE-1C83C6433AA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2" name="Trapecio 21">
                <a:extLst>
                  <a:ext uri="{FF2B5EF4-FFF2-40B4-BE49-F238E27FC236}">
                    <a16:creationId xmlns:a16="http://schemas.microsoft.com/office/drawing/2014/main" id="{43763E2D-3B7C-B36B-CB24-BBC572B220CD}"/>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0" name="CuadroTexto 19">
              <a:extLst>
                <a:ext uri="{FF2B5EF4-FFF2-40B4-BE49-F238E27FC236}">
                  <a16:creationId xmlns:a16="http://schemas.microsoft.com/office/drawing/2014/main" id="{5E1E4D29-6575-C479-4FBD-0C1B5EFF120D}"/>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26" name="CuadroTexto 25">
            <a:extLst>
              <a:ext uri="{FF2B5EF4-FFF2-40B4-BE49-F238E27FC236}">
                <a16:creationId xmlns:a16="http://schemas.microsoft.com/office/drawing/2014/main" id="{41F37C19-86E3-B305-C6EB-D3B9634359AB}"/>
              </a:ext>
            </a:extLst>
          </p:cNvPr>
          <p:cNvSpPr txBox="1"/>
          <p:nvPr/>
        </p:nvSpPr>
        <p:spPr>
          <a:xfrm>
            <a:off x="603670" y="383160"/>
            <a:ext cx="11218739" cy="1077218"/>
          </a:xfrm>
          <a:prstGeom prst="rect">
            <a:avLst/>
          </a:prstGeom>
          <a:noFill/>
        </p:spPr>
        <p:txBody>
          <a:bodyPr wrap="square" lIns="91440" tIns="45720" rIns="91440" bIns="45720" anchor="t">
            <a:spAutoFit/>
          </a:bodyPr>
          <a:lstStyle/>
          <a:p>
            <a:pPr algn="ju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experiencia general en sus comidas y bebidas, así como la calidad de estos se posicionan como los atributos más importantes para los turistas y en donde se encuentran mayormente satisfechos; no obstante, los visitantes que abordaron un vuelo a Alemania y que</a:t>
            </a:r>
            <a:r>
              <a:rPr lang="es-ES" sz="1600" dirty="0">
                <a:solidFill>
                  <a:srgbClr val="000000"/>
                </a:solidFill>
                <a:latin typeface="Trebuchet MS"/>
                <a:cs typeface="Calibri"/>
              </a:rPr>
              <a:t> pertenecen a un nivel socioeconómico alto tuvieron una mejor opinión sobre la relación calidad / precio y el precio pagado por alimentos y bebidas.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40" name="Grupo 39">
            <a:extLst>
              <a:ext uri="{FF2B5EF4-FFF2-40B4-BE49-F238E27FC236}">
                <a16:creationId xmlns:a16="http://schemas.microsoft.com/office/drawing/2014/main" id="{73C1F118-EF5E-FC62-5702-E1DCAB2B9F19}"/>
              </a:ext>
            </a:extLst>
          </p:cNvPr>
          <p:cNvGrpSpPr/>
          <p:nvPr/>
        </p:nvGrpSpPr>
        <p:grpSpPr>
          <a:xfrm>
            <a:off x="6124611" y="4683651"/>
            <a:ext cx="555054" cy="276999"/>
            <a:chOff x="11868272" y="4093189"/>
            <a:chExt cx="641254" cy="328687"/>
          </a:xfrm>
        </p:grpSpPr>
        <p:grpSp>
          <p:nvGrpSpPr>
            <p:cNvPr id="41" name="Grupo 40">
              <a:extLst>
                <a:ext uri="{FF2B5EF4-FFF2-40B4-BE49-F238E27FC236}">
                  <a16:creationId xmlns:a16="http://schemas.microsoft.com/office/drawing/2014/main" id="{CEBA24ED-2BE2-E038-3551-8AD195CFD8F3}"/>
                </a:ext>
              </a:extLst>
            </p:cNvPr>
            <p:cNvGrpSpPr/>
            <p:nvPr/>
          </p:nvGrpSpPr>
          <p:grpSpPr>
            <a:xfrm>
              <a:off x="11868272" y="4183754"/>
              <a:ext cx="216000" cy="180000"/>
              <a:chOff x="10974076" y="3320651"/>
              <a:chExt cx="1996322" cy="1830879"/>
            </a:xfrm>
          </p:grpSpPr>
          <p:sp>
            <p:nvSpPr>
              <p:cNvPr id="43" name="Triángulo isósceles 42">
                <a:extLst>
                  <a:ext uri="{FF2B5EF4-FFF2-40B4-BE49-F238E27FC236}">
                    <a16:creationId xmlns:a16="http://schemas.microsoft.com/office/drawing/2014/main" id="{FC8E2FB4-F352-C64F-3F2F-CEBD24169F02}"/>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4" name="Trapecio 43">
                <a:extLst>
                  <a:ext uri="{FF2B5EF4-FFF2-40B4-BE49-F238E27FC236}">
                    <a16:creationId xmlns:a16="http://schemas.microsoft.com/office/drawing/2014/main" id="{FA1CCBE2-E4E7-038B-FF47-C68BBF8DEFAC}"/>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2" name="CuadroTexto 41">
              <a:extLst>
                <a:ext uri="{FF2B5EF4-FFF2-40B4-BE49-F238E27FC236}">
                  <a16:creationId xmlns:a16="http://schemas.microsoft.com/office/drawing/2014/main" id="{008C9690-5A90-DB71-8D80-24CDE7C7BF0A}"/>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38%</a:t>
              </a:r>
            </a:p>
          </p:txBody>
        </p:sp>
      </p:grpSp>
    </p:spTree>
    <p:extLst>
      <p:ext uri="{BB962C8B-B14F-4D97-AF65-F5344CB8AC3E}">
        <p14:creationId xmlns:p14="http://schemas.microsoft.com/office/powerpoint/2010/main" val="35395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 los alimentos</a:t>
            </a:r>
          </a:p>
        </p:txBody>
      </p:sp>
      <p:sp>
        <p:nvSpPr>
          <p:cNvPr id="3" name="CuadroTexto 2">
            <a:extLst>
              <a:ext uri="{FF2B5EF4-FFF2-40B4-BE49-F238E27FC236}">
                <a16:creationId xmlns:a16="http://schemas.microsoft.com/office/drawing/2014/main" id="{AC0BCA13-24D0-2296-AECB-6896EAE26226}"/>
              </a:ext>
            </a:extLst>
          </p:cNvPr>
          <p:cNvSpPr txBox="1"/>
          <p:nvPr/>
        </p:nvSpPr>
        <p:spPr>
          <a:xfrm>
            <a:off x="1418710" y="4923886"/>
            <a:ext cx="1378913"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experiencia general en sus comidas y bebidas.</a:t>
            </a:r>
          </a:p>
        </p:txBody>
      </p:sp>
      <p:sp>
        <p:nvSpPr>
          <p:cNvPr id="6" name="CuadroTexto 5">
            <a:extLst>
              <a:ext uri="{FF2B5EF4-FFF2-40B4-BE49-F238E27FC236}">
                <a16:creationId xmlns:a16="http://schemas.microsoft.com/office/drawing/2014/main" id="{91FD5654-4758-4F88-7766-E5CDB60E6C8E}"/>
              </a:ext>
            </a:extLst>
          </p:cNvPr>
          <p:cNvSpPr txBox="1"/>
          <p:nvPr/>
        </p:nvSpPr>
        <p:spPr>
          <a:xfrm>
            <a:off x="4291946" y="4933079"/>
            <a:ext cx="1232450"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calidad de los alimentos y bebidas.</a:t>
            </a:r>
          </a:p>
        </p:txBody>
      </p:sp>
      <p:sp>
        <p:nvSpPr>
          <p:cNvPr id="7" name="CuadroTexto 6">
            <a:extLst>
              <a:ext uri="{FF2B5EF4-FFF2-40B4-BE49-F238E27FC236}">
                <a16:creationId xmlns:a16="http://schemas.microsoft.com/office/drawing/2014/main" id="{51337415-2A40-6305-9326-2524183F23E8}"/>
              </a:ext>
            </a:extLst>
          </p:cNvPr>
          <p:cNvSpPr txBox="1"/>
          <p:nvPr/>
        </p:nvSpPr>
        <p:spPr>
          <a:xfrm>
            <a:off x="7047597" y="4933079"/>
            <a:ext cx="1229520"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relación calidad / precio.</a:t>
            </a:r>
          </a:p>
        </p:txBody>
      </p:sp>
      <p:sp>
        <p:nvSpPr>
          <p:cNvPr id="8" name="CuadroTexto 7">
            <a:extLst>
              <a:ext uri="{FF2B5EF4-FFF2-40B4-BE49-F238E27FC236}">
                <a16:creationId xmlns:a16="http://schemas.microsoft.com/office/drawing/2014/main" id="{B9868A10-81FC-A17F-C697-7B481F83B1D5}"/>
              </a:ext>
            </a:extLst>
          </p:cNvPr>
          <p:cNvSpPr txBox="1"/>
          <p:nvPr/>
        </p:nvSpPr>
        <p:spPr>
          <a:xfrm>
            <a:off x="9736926" y="4933079"/>
            <a:ext cx="1345261"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El precio pagado por alimentos y bebidas.</a:t>
            </a:r>
          </a:p>
        </p:txBody>
      </p:sp>
      <p:grpSp>
        <p:nvGrpSpPr>
          <p:cNvPr id="17" name="Grupo 16">
            <a:extLst>
              <a:ext uri="{FF2B5EF4-FFF2-40B4-BE49-F238E27FC236}">
                <a16:creationId xmlns:a16="http://schemas.microsoft.com/office/drawing/2014/main" id="{02BC0E9E-0CF7-4B4A-0471-1E203FF07B54}"/>
              </a:ext>
            </a:extLst>
          </p:cNvPr>
          <p:cNvGrpSpPr/>
          <p:nvPr/>
        </p:nvGrpSpPr>
        <p:grpSpPr>
          <a:xfrm>
            <a:off x="675864" y="1804255"/>
            <a:ext cx="11076159" cy="3147425"/>
            <a:chOff x="944217" y="1576192"/>
            <a:chExt cx="11076159" cy="3147425"/>
          </a:xfrm>
        </p:grpSpPr>
        <p:sp>
          <p:nvSpPr>
            <p:cNvPr id="18" name="Rectángulo 17">
              <a:extLst>
                <a:ext uri="{FF2B5EF4-FFF2-40B4-BE49-F238E27FC236}">
                  <a16:creationId xmlns:a16="http://schemas.microsoft.com/office/drawing/2014/main" id="{EEF58889-B212-1C78-85E1-83C07547361C}"/>
                </a:ext>
              </a:extLst>
            </p:cNvPr>
            <p:cNvSpPr/>
            <p:nvPr/>
          </p:nvSpPr>
          <p:spPr>
            <a:xfrm>
              <a:off x="944218" y="2725111"/>
              <a:ext cx="11076158" cy="1998506"/>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19" name="Rectángulo 18">
              <a:extLst>
                <a:ext uri="{FF2B5EF4-FFF2-40B4-BE49-F238E27FC236}">
                  <a16:creationId xmlns:a16="http://schemas.microsoft.com/office/drawing/2014/main" id="{BE48AC57-78B3-49D3-BFA6-9297BABB1E2F}"/>
                </a:ext>
              </a:extLst>
            </p:cNvPr>
            <p:cNvSpPr/>
            <p:nvPr/>
          </p:nvSpPr>
          <p:spPr>
            <a:xfrm>
              <a:off x="944217" y="2364358"/>
              <a:ext cx="11076159" cy="361648"/>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20" name="Rectángulo 19">
              <a:extLst>
                <a:ext uri="{FF2B5EF4-FFF2-40B4-BE49-F238E27FC236}">
                  <a16:creationId xmlns:a16="http://schemas.microsoft.com/office/drawing/2014/main" id="{4416DBCC-1377-30A6-38BD-A4B9594AA8F1}"/>
                </a:ext>
              </a:extLst>
            </p:cNvPr>
            <p:cNvSpPr/>
            <p:nvPr/>
          </p:nvSpPr>
          <p:spPr>
            <a:xfrm>
              <a:off x="944217" y="1576192"/>
              <a:ext cx="11076159" cy="784053"/>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grpSp>
      <p:graphicFrame>
        <p:nvGraphicFramePr>
          <p:cNvPr id="21" name="Gráfico 20">
            <a:extLst>
              <a:ext uri="{FF2B5EF4-FFF2-40B4-BE49-F238E27FC236}">
                <a16:creationId xmlns:a16="http://schemas.microsoft.com/office/drawing/2014/main" id="{57D7EED4-A6F8-2E67-A787-29E12005CD03}"/>
              </a:ext>
            </a:extLst>
          </p:cNvPr>
          <p:cNvGraphicFramePr/>
          <p:nvPr>
            <p:extLst>
              <p:ext uri="{D42A27DB-BD31-4B8C-83A1-F6EECF244321}">
                <p14:modId xmlns:p14="http://schemas.microsoft.com/office/powerpoint/2010/main" val="995151060"/>
              </p:ext>
            </p:extLst>
          </p:nvPr>
        </p:nvGraphicFramePr>
        <p:xfrm>
          <a:off x="388802" y="1328852"/>
          <a:ext cx="11270386" cy="3707235"/>
        </p:xfrm>
        <a:graphic>
          <a:graphicData uri="http://schemas.openxmlformats.org/drawingml/2006/chart">
            <c:chart xmlns:c="http://schemas.openxmlformats.org/drawingml/2006/chart" xmlns:r="http://schemas.openxmlformats.org/officeDocument/2006/relationships" r:id="rId3"/>
          </a:graphicData>
        </a:graphic>
      </p:graphicFrame>
      <p:sp>
        <p:nvSpPr>
          <p:cNvPr id="22" name="CuadroTexto 21">
            <a:extLst>
              <a:ext uri="{FF2B5EF4-FFF2-40B4-BE49-F238E27FC236}">
                <a16:creationId xmlns:a16="http://schemas.microsoft.com/office/drawing/2014/main" id="{E5829018-3DFD-D516-ED02-B2870F749B25}"/>
              </a:ext>
            </a:extLst>
          </p:cNvPr>
          <p:cNvSpPr txBox="1"/>
          <p:nvPr/>
        </p:nvSpPr>
        <p:spPr>
          <a:xfrm>
            <a:off x="691313" y="3978559"/>
            <a:ext cx="795410" cy="246221"/>
          </a:xfrm>
          <a:prstGeom prst="rect">
            <a:avLst/>
          </a:prstGeom>
          <a:noFill/>
        </p:spPr>
        <p:txBody>
          <a:bodyPr wrap="square" rtlCol="0">
            <a:spAutoFit/>
          </a:bodyPr>
          <a:lstStyle/>
          <a:p>
            <a:pPr algn="ctr"/>
            <a:r>
              <a:rPr lang="es-MX" sz="1000" b="1">
                <a:solidFill>
                  <a:srgbClr val="CFBACE"/>
                </a:solidFill>
                <a:latin typeface="Trebuchet MS" panose="020B0603020202020204" pitchFamily="34" charset="0"/>
              </a:rPr>
              <a:t>NEGATIVO</a:t>
            </a:r>
          </a:p>
        </p:txBody>
      </p:sp>
      <p:sp>
        <p:nvSpPr>
          <p:cNvPr id="47" name="CuadroTexto 46">
            <a:extLst>
              <a:ext uri="{FF2B5EF4-FFF2-40B4-BE49-F238E27FC236}">
                <a16:creationId xmlns:a16="http://schemas.microsoft.com/office/drawing/2014/main" id="{B40B5D73-1D6F-FE38-F72E-7FCF5D999F56}"/>
              </a:ext>
            </a:extLst>
          </p:cNvPr>
          <p:cNvSpPr txBox="1"/>
          <p:nvPr/>
        </p:nvSpPr>
        <p:spPr>
          <a:xfrm>
            <a:off x="675155" y="2085157"/>
            <a:ext cx="734495" cy="246221"/>
          </a:xfrm>
          <a:prstGeom prst="rect">
            <a:avLst/>
          </a:prstGeom>
          <a:noFill/>
        </p:spPr>
        <p:txBody>
          <a:bodyPr wrap="none" rtlCol="0">
            <a:spAutoFit/>
          </a:bodyPr>
          <a:lstStyle/>
          <a:p>
            <a:pPr algn="ctr"/>
            <a:r>
              <a:rPr lang="es-MX" sz="1000" b="1">
                <a:solidFill>
                  <a:srgbClr val="96AB95"/>
                </a:solidFill>
                <a:latin typeface="Trebuchet MS" panose="020B0603020202020204" pitchFamily="34" charset="0"/>
              </a:rPr>
              <a:t>POSITIVO</a:t>
            </a:r>
          </a:p>
        </p:txBody>
      </p:sp>
      <p:sp>
        <p:nvSpPr>
          <p:cNvPr id="48" name="CuadroTexto 47">
            <a:extLst>
              <a:ext uri="{FF2B5EF4-FFF2-40B4-BE49-F238E27FC236}">
                <a16:creationId xmlns:a16="http://schemas.microsoft.com/office/drawing/2014/main" id="{FF873CBE-93EC-F786-F69A-731721FA5176}"/>
              </a:ext>
            </a:extLst>
          </p:cNvPr>
          <p:cNvSpPr txBox="1"/>
          <p:nvPr/>
        </p:nvSpPr>
        <p:spPr>
          <a:xfrm>
            <a:off x="649768" y="2658967"/>
            <a:ext cx="764953" cy="253916"/>
          </a:xfrm>
          <a:prstGeom prst="rect">
            <a:avLst/>
          </a:prstGeom>
          <a:noFill/>
        </p:spPr>
        <p:txBody>
          <a:bodyPr wrap="none" rtlCol="0">
            <a:spAutoFit/>
          </a:bodyPr>
          <a:lstStyle/>
          <a:p>
            <a:pPr algn="ctr"/>
            <a:r>
              <a:rPr lang="es-MX" sz="1000" b="1">
                <a:solidFill>
                  <a:schemeClr val="tx1">
                    <a:lumMod val="50000"/>
                    <a:lumOff val="50000"/>
                  </a:schemeClr>
                </a:solidFill>
                <a:latin typeface="Trebuchet MS" panose="020B0603020202020204" pitchFamily="34" charset="0"/>
              </a:rPr>
              <a:t>NEUTRAL</a:t>
            </a:r>
          </a:p>
        </p:txBody>
      </p:sp>
      <p:sp>
        <p:nvSpPr>
          <p:cNvPr id="5" name="CuadroTexto 4">
            <a:extLst>
              <a:ext uri="{FF2B5EF4-FFF2-40B4-BE49-F238E27FC236}">
                <a16:creationId xmlns:a16="http://schemas.microsoft.com/office/drawing/2014/main" id="{427E6F08-3A9D-595C-2C8A-4AD97B432B64}"/>
              </a:ext>
            </a:extLst>
          </p:cNvPr>
          <p:cNvSpPr txBox="1"/>
          <p:nvPr/>
        </p:nvSpPr>
        <p:spPr>
          <a:xfrm>
            <a:off x="7089321" y="5823338"/>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9" name="Rectángulo 8">
            <a:extLst>
              <a:ext uri="{FF2B5EF4-FFF2-40B4-BE49-F238E27FC236}">
                <a16:creationId xmlns:a16="http://schemas.microsoft.com/office/drawing/2014/main" id="{02A45157-0901-1631-2136-5851764E05D5}"/>
              </a:ext>
            </a:extLst>
          </p:cNvPr>
          <p:cNvSpPr/>
          <p:nvPr/>
        </p:nvSpPr>
        <p:spPr>
          <a:xfrm>
            <a:off x="67183" y="5681724"/>
            <a:ext cx="8480587"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P19. </a:t>
            </a:r>
            <a:r>
              <a:rPr lang="es-ES" sz="1100">
                <a:solidFill>
                  <a:srgbClr val="414141"/>
                </a:solidFill>
                <a:latin typeface="Trebuchet MS" panose="020B0603020202020204" pitchFamily="34" charset="0"/>
              </a:rPr>
              <a:t>Ahora vamos a calificar diversos aspectos de los servicios de alimentos utilizando la misma escala del 1 al 5. ¿Cómo califica…?</a:t>
            </a:r>
            <a:endParaRPr lang="es-MX" sz="1100">
              <a:solidFill>
                <a:srgbClr val="414141"/>
              </a:solidFill>
              <a:latin typeface="Trebuchet MS" panose="020B0603020202020204" pitchFamily="34" charset="0"/>
            </a:endParaRPr>
          </a:p>
        </p:txBody>
      </p:sp>
      <p:sp>
        <p:nvSpPr>
          <p:cNvPr id="10" name="CuadroTexto 9">
            <a:extLst>
              <a:ext uri="{FF2B5EF4-FFF2-40B4-BE49-F238E27FC236}">
                <a16:creationId xmlns:a16="http://schemas.microsoft.com/office/drawing/2014/main" id="{8DB4516E-4875-5606-195E-7C56AF951436}"/>
              </a:ext>
            </a:extLst>
          </p:cNvPr>
          <p:cNvSpPr txBox="1"/>
          <p:nvPr/>
        </p:nvSpPr>
        <p:spPr>
          <a:xfrm>
            <a:off x="603670" y="383160"/>
            <a:ext cx="11218739" cy="830997"/>
          </a:xfrm>
          <a:prstGeom prst="rect">
            <a:avLst/>
          </a:prstGeom>
          <a:noFill/>
        </p:spPr>
        <p:txBody>
          <a:bodyPr wrap="square" lIns="91440" tIns="45720" rIns="91440" bIns="45720" anchor="t">
            <a:spAutoFit/>
          </a:bodyPr>
          <a:lstStyle/>
          <a:p>
            <a:pPr algn="just">
              <a:defRPr/>
            </a:pPr>
            <a:r>
              <a:rPr lang="es-ES" sz="1600" dirty="0">
                <a:solidFill>
                  <a:srgbClr val="000000"/>
                </a:solidFill>
                <a:latin typeface="Trebuchet MS"/>
                <a:cs typeface="Calibri"/>
              </a:rPr>
              <a:t>De manera general se nota que los turistas de otros orígenes fueron más flexibles con la evaluación de la categoría; no obstante, coinciden con los visitantes que abordaron un vuelo a Alemania en que la relación calidad / precio, así como el precio pagado por alimentos y bebidas puede mejorar.</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Tree>
    <p:extLst>
      <p:ext uri="{BB962C8B-B14F-4D97-AF65-F5344CB8AC3E}">
        <p14:creationId xmlns:p14="http://schemas.microsoft.com/office/powerpoint/2010/main" val="33246549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EA5E22E-6ECE-4CD2-906B-DB94E6E2C80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5" y="0"/>
            <a:ext cx="12189969" cy="6857999"/>
          </a:xfrm>
          <a:prstGeom prst="rect">
            <a:avLst/>
          </a:prstGeom>
        </p:spPr>
      </p:pic>
      <p:pic>
        <p:nvPicPr>
          <p:cNvPr id="3" name="Imagen 2">
            <a:extLst>
              <a:ext uri="{FF2B5EF4-FFF2-40B4-BE49-F238E27FC236}">
                <a16:creationId xmlns:a16="http://schemas.microsoft.com/office/drawing/2014/main" id="{A1ED7316-B8F0-8149-90C2-E3E23433147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07089" y="-1"/>
            <a:ext cx="6783895" cy="6858000"/>
          </a:xfrm>
          <a:prstGeom prst="rect">
            <a:avLst/>
          </a:prstGeom>
        </p:spPr>
      </p:pic>
      <p:pic>
        <p:nvPicPr>
          <p:cNvPr id="6" name="Imagen 5" descr="Imagen que contiene Logotipo&#10;&#10;Descripción generada automáticamente">
            <a:extLst>
              <a:ext uri="{FF2B5EF4-FFF2-40B4-BE49-F238E27FC236}">
                <a16:creationId xmlns:a16="http://schemas.microsoft.com/office/drawing/2014/main" id="{11400685-6A32-40B7-8184-70669A99C7B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8" name="Google Shape;104;p17">
            <a:extLst>
              <a:ext uri="{FF2B5EF4-FFF2-40B4-BE49-F238E27FC236}">
                <a16:creationId xmlns:a16="http://schemas.microsoft.com/office/drawing/2014/main" id="{C25D688D-B7E8-40D4-8400-DEAC184B83D8}"/>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 TRANSPORTE</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A4AB3B0D-2D0F-4D42-8B84-A12B6E17D9C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4C7E8696-17C8-D8F4-5AFC-D69B54743D2C}"/>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3599168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665B01DE-9D8B-F6BC-54D1-A1B3222CB796}"/>
              </a:ext>
            </a:extLst>
          </p:cNvPr>
          <p:cNvGraphicFramePr/>
          <p:nvPr>
            <p:extLst>
              <p:ext uri="{D42A27DB-BD31-4B8C-83A1-F6EECF244321}">
                <p14:modId xmlns:p14="http://schemas.microsoft.com/office/powerpoint/2010/main" val="490462331"/>
              </p:ext>
            </p:extLst>
          </p:nvPr>
        </p:nvGraphicFramePr>
        <p:xfrm>
          <a:off x="4907880" y="2188582"/>
          <a:ext cx="2231315" cy="2893060"/>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1">
            <a:extLst>
              <a:ext uri="{FF2B5EF4-FFF2-40B4-BE49-F238E27FC236}">
                <a16:creationId xmlns:a16="http://schemas.microsoft.com/office/drawing/2014/main" id="{6AA749E2-1314-6CED-71A7-6F3C44A23FA5}"/>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Medios de transporte utilizados </a:t>
            </a:r>
            <a:r>
              <a:rPr kumimoji="0" lang="es-MX" sz="16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(Opción múltiple)</a:t>
            </a:r>
            <a:endPar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endParaRPr>
          </a:p>
        </p:txBody>
      </p:sp>
      <p:sp>
        <p:nvSpPr>
          <p:cNvPr id="5" name="CuadroTexto 4">
            <a:extLst>
              <a:ext uri="{FF2B5EF4-FFF2-40B4-BE49-F238E27FC236}">
                <a16:creationId xmlns:a16="http://schemas.microsoft.com/office/drawing/2014/main" id="{D0B7B6E4-B01C-BB13-5857-3568B1B622FD}"/>
              </a:ext>
            </a:extLst>
          </p:cNvPr>
          <p:cNvSpPr txBox="1"/>
          <p:nvPr/>
        </p:nvSpPr>
        <p:spPr>
          <a:xfrm>
            <a:off x="7813958" y="5106522"/>
            <a:ext cx="522630"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a:ln>
                  <a:noFill/>
                </a:ln>
                <a:solidFill>
                  <a:srgbClr val="000000">
                    <a:lumMod val="75000"/>
                    <a:lumOff val="25000"/>
                  </a:srgbClr>
                </a:solidFill>
                <a:effectLst/>
                <a:uLnTx/>
                <a:uFillTx/>
                <a:latin typeface="Trebuchet MS" panose="020B0603020202020204" pitchFamily="34" charset="0"/>
                <a:ea typeface="+mn-ea"/>
                <a:cs typeface="+mn-cs"/>
              </a:rPr>
              <a:t>1.23</a:t>
            </a:r>
          </a:p>
        </p:txBody>
      </p:sp>
      <p:sp>
        <p:nvSpPr>
          <p:cNvPr id="6" name="Rectángulo 5">
            <a:extLst>
              <a:ext uri="{FF2B5EF4-FFF2-40B4-BE49-F238E27FC236}">
                <a16:creationId xmlns:a16="http://schemas.microsoft.com/office/drawing/2014/main" id="{3C7673EF-4AD6-866B-361A-0BAE40AA23E1}"/>
              </a:ext>
            </a:extLst>
          </p:cNvPr>
          <p:cNvSpPr/>
          <p:nvPr/>
        </p:nvSpPr>
        <p:spPr>
          <a:xfrm>
            <a:off x="5931180" y="2245012"/>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a:solidFill>
                  <a:srgbClr val="C00000"/>
                </a:solidFill>
                <a:latin typeface="Trebuchet MS" panose="020B0603020202020204" pitchFamily="34" charset="0"/>
              </a:rPr>
              <a:t>B</a:t>
            </a:r>
            <a:endParaRPr kumimoji="0" lang="es-MX" sz="1050" b="1"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sp>
        <p:nvSpPr>
          <p:cNvPr id="7" name="Rectángulo 6">
            <a:extLst>
              <a:ext uri="{FF2B5EF4-FFF2-40B4-BE49-F238E27FC236}">
                <a16:creationId xmlns:a16="http://schemas.microsoft.com/office/drawing/2014/main" id="{0CBFB735-B43A-B9D2-FDF5-706C8A0C6648}"/>
              </a:ext>
            </a:extLst>
          </p:cNvPr>
          <p:cNvSpPr/>
          <p:nvPr/>
        </p:nvSpPr>
        <p:spPr>
          <a:xfrm>
            <a:off x="5409406" y="3342843"/>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a:ln>
                  <a:noFill/>
                </a:ln>
                <a:solidFill>
                  <a:srgbClr val="C00000"/>
                </a:solidFill>
                <a:effectLst/>
                <a:uLnTx/>
                <a:uFillTx/>
                <a:latin typeface="Trebuchet MS" panose="020B0603020202020204" pitchFamily="34" charset="0"/>
                <a:ea typeface="+mn-ea"/>
                <a:cs typeface="+mn-cs"/>
              </a:rPr>
              <a:t>B</a:t>
            </a:r>
          </a:p>
        </p:txBody>
      </p:sp>
      <p:sp>
        <p:nvSpPr>
          <p:cNvPr id="9" name="Rectángulo 8">
            <a:extLst>
              <a:ext uri="{FF2B5EF4-FFF2-40B4-BE49-F238E27FC236}">
                <a16:creationId xmlns:a16="http://schemas.microsoft.com/office/drawing/2014/main" id="{AFF07C3D-F593-AA7D-CB2D-95ED550C9F85}"/>
              </a:ext>
            </a:extLst>
          </p:cNvPr>
          <p:cNvSpPr/>
          <p:nvPr/>
        </p:nvSpPr>
        <p:spPr>
          <a:xfrm>
            <a:off x="8267151" y="4444623"/>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a:solidFill>
                  <a:srgbClr val="C00000"/>
                </a:solidFill>
                <a:latin typeface="Trebuchet MS" panose="020B0603020202020204" pitchFamily="34" charset="0"/>
              </a:rPr>
              <a:t>A</a:t>
            </a:r>
            <a:endParaRPr kumimoji="0" lang="es-MX" sz="1050" b="1" i="0" u="none" strike="noStrike" kern="1200" cap="none" spc="0" normalizeH="0" baseline="0" noProof="0">
              <a:ln>
                <a:noFill/>
              </a:ln>
              <a:solidFill>
                <a:srgbClr val="C00000"/>
              </a:solidFill>
              <a:effectLst/>
              <a:uLnTx/>
              <a:uFillTx/>
              <a:latin typeface="Trebuchet MS" panose="020B0603020202020204" pitchFamily="34" charset="0"/>
              <a:ea typeface="+mn-ea"/>
              <a:cs typeface="+mn-cs"/>
            </a:endParaRPr>
          </a:p>
        </p:txBody>
      </p:sp>
      <p:sp>
        <p:nvSpPr>
          <p:cNvPr id="11" name="CuadroTexto 10">
            <a:extLst>
              <a:ext uri="{FF2B5EF4-FFF2-40B4-BE49-F238E27FC236}">
                <a16:creationId xmlns:a16="http://schemas.microsoft.com/office/drawing/2014/main" id="{30DE0607-34BD-B2A3-64FC-616ED5C869F1}"/>
              </a:ext>
            </a:extLst>
          </p:cNvPr>
          <p:cNvSpPr txBox="1"/>
          <p:nvPr/>
        </p:nvSpPr>
        <p:spPr>
          <a:xfrm>
            <a:off x="3780228" y="5083546"/>
            <a:ext cx="1448723" cy="25391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050" b="0" i="1" u="none" strike="noStrike" kern="1200" cap="none" spc="0" normalizeH="0" baseline="0" noProof="0">
                <a:ln>
                  <a:noFill/>
                </a:ln>
                <a:solidFill>
                  <a:srgbClr val="000000">
                    <a:lumMod val="75000"/>
                    <a:lumOff val="25000"/>
                  </a:srgbClr>
                </a:solidFill>
                <a:effectLst/>
                <a:uLnTx/>
                <a:uFillTx/>
                <a:latin typeface="Trebuchet MS" panose="020B0603020202020204" pitchFamily="34" charset="0"/>
                <a:ea typeface="+mn-ea"/>
                <a:cs typeface="+mn-cs"/>
              </a:rPr>
              <a:t>Multiplicidad:  1.34</a:t>
            </a:r>
          </a:p>
        </p:txBody>
      </p:sp>
      <p:graphicFrame>
        <p:nvGraphicFramePr>
          <p:cNvPr id="12" name="Gráfico 11">
            <a:extLst>
              <a:ext uri="{FF2B5EF4-FFF2-40B4-BE49-F238E27FC236}">
                <a16:creationId xmlns:a16="http://schemas.microsoft.com/office/drawing/2014/main" id="{38381EE5-4924-6D40-DAEA-C04D0FC0CF21}"/>
              </a:ext>
            </a:extLst>
          </p:cNvPr>
          <p:cNvGraphicFramePr/>
          <p:nvPr>
            <p:extLst>
              <p:ext uri="{D42A27DB-BD31-4B8C-83A1-F6EECF244321}">
                <p14:modId xmlns:p14="http://schemas.microsoft.com/office/powerpoint/2010/main" val="3002937533"/>
              </p:ext>
            </p:extLst>
          </p:nvPr>
        </p:nvGraphicFramePr>
        <p:xfrm>
          <a:off x="7865670" y="2211558"/>
          <a:ext cx="2231315" cy="28930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a 12">
            <a:extLst>
              <a:ext uri="{FF2B5EF4-FFF2-40B4-BE49-F238E27FC236}">
                <a16:creationId xmlns:a16="http://schemas.microsoft.com/office/drawing/2014/main" id="{C621547F-AAF9-D5C4-98EC-D78CE2891497}"/>
              </a:ext>
            </a:extLst>
          </p:cNvPr>
          <p:cNvGraphicFramePr>
            <a:graphicFrameLocks noGrp="1"/>
          </p:cNvGraphicFramePr>
          <p:nvPr>
            <p:extLst>
              <p:ext uri="{D42A27DB-BD31-4B8C-83A1-F6EECF244321}">
                <p14:modId xmlns:p14="http://schemas.microsoft.com/office/powerpoint/2010/main" val="1630355151"/>
              </p:ext>
            </p:extLst>
          </p:nvPr>
        </p:nvGraphicFramePr>
        <p:xfrm>
          <a:off x="5058393" y="1896134"/>
          <a:ext cx="1335518" cy="340024"/>
        </p:xfrm>
        <a:graphic>
          <a:graphicData uri="http://schemas.openxmlformats.org/drawingml/2006/table">
            <a:tbl>
              <a:tblPr firstRow="1" bandRow="1"/>
              <a:tblGrid>
                <a:gridCol w="1335518">
                  <a:extLst>
                    <a:ext uri="{9D8B030D-6E8A-4147-A177-3AD203B41FA5}">
                      <a16:colId xmlns:a16="http://schemas.microsoft.com/office/drawing/2014/main" val="1566861337"/>
                    </a:ext>
                  </a:extLst>
                </a:gridCol>
              </a:tblGrid>
              <a:tr h="340024">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4" name="Tabla 13">
            <a:extLst>
              <a:ext uri="{FF2B5EF4-FFF2-40B4-BE49-F238E27FC236}">
                <a16:creationId xmlns:a16="http://schemas.microsoft.com/office/drawing/2014/main" id="{E939AFCE-95C1-1535-0DAD-80B791920889}"/>
              </a:ext>
            </a:extLst>
          </p:cNvPr>
          <p:cNvGraphicFramePr>
            <a:graphicFrameLocks noGrp="1"/>
          </p:cNvGraphicFramePr>
          <p:nvPr>
            <p:extLst>
              <p:ext uri="{D42A27DB-BD31-4B8C-83A1-F6EECF244321}">
                <p14:modId xmlns:p14="http://schemas.microsoft.com/office/powerpoint/2010/main" val="2648635540"/>
              </p:ext>
            </p:extLst>
          </p:nvPr>
        </p:nvGraphicFramePr>
        <p:xfrm>
          <a:off x="7835554" y="1898929"/>
          <a:ext cx="1395996" cy="340024"/>
        </p:xfrm>
        <a:graphic>
          <a:graphicData uri="http://schemas.openxmlformats.org/drawingml/2006/table">
            <a:tbl>
              <a:tblPr firstRow="1" bandRow="1"/>
              <a:tblGrid>
                <a:gridCol w="1395996">
                  <a:extLst>
                    <a:ext uri="{9D8B030D-6E8A-4147-A177-3AD203B41FA5}">
                      <a16:colId xmlns:a16="http://schemas.microsoft.com/office/drawing/2014/main" val="1036894873"/>
                    </a:ext>
                  </a:extLst>
                </a:gridCol>
              </a:tblGrid>
              <a:tr h="340024">
                <a:tc>
                  <a:txBody>
                    <a:bodyPr/>
                    <a:lstStyle/>
                    <a:p>
                      <a:pPr algn="ctr" rtl="0" fontAlgn="ctr"/>
                      <a:r>
                        <a:rPr lang="es-MX" sz="120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15" name="Rectángulo 14">
            <a:extLst>
              <a:ext uri="{FF2B5EF4-FFF2-40B4-BE49-F238E27FC236}">
                <a16:creationId xmlns:a16="http://schemas.microsoft.com/office/drawing/2014/main" id="{666F3D9F-F7DC-4D77-585B-8C2C949D1F0D}"/>
              </a:ext>
            </a:extLst>
          </p:cNvPr>
          <p:cNvSpPr/>
          <p:nvPr/>
        </p:nvSpPr>
        <p:spPr>
          <a:xfrm>
            <a:off x="5144188" y="4058562"/>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B</a:t>
            </a:r>
          </a:p>
        </p:txBody>
      </p:sp>
      <p:sp>
        <p:nvSpPr>
          <p:cNvPr id="17" name="Rectángulo 16">
            <a:extLst>
              <a:ext uri="{FF2B5EF4-FFF2-40B4-BE49-F238E27FC236}">
                <a16:creationId xmlns:a16="http://schemas.microsoft.com/office/drawing/2014/main" id="{F10F149A-FA9E-32AB-B25E-29B2A08EB979}"/>
              </a:ext>
            </a:extLst>
          </p:cNvPr>
          <p:cNvSpPr/>
          <p:nvPr/>
        </p:nvSpPr>
        <p:spPr>
          <a:xfrm>
            <a:off x="8595448" y="2988653"/>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rPr>
              <a:t>A</a:t>
            </a:r>
          </a:p>
        </p:txBody>
      </p:sp>
      <p:grpSp>
        <p:nvGrpSpPr>
          <p:cNvPr id="24" name="Grupo 23">
            <a:extLst>
              <a:ext uri="{FF2B5EF4-FFF2-40B4-BE49-F238E27FC236}">
                <a16:creationId xmlns:a16="http://schemas.microsoft.com/office/drawing/2014/main" id="{3A194FE9-3EB8-84D2-C16F-1B0794D79BE3}"/>
              </a:ext>
            </a:extLst>
          </p:cNvPr>
          <p:cNvGrpSpPr/>
          <p:nvPr/>
        </p:nvGrpSpPr>
        <p:grpSpPr>
          <a:xfrm>
            <a:off x="5715591" y="3331302"/>
            <a:ext cx="621133" cy="276999"/>
            <a:chOff x="11865538" y="5443508"/>
            <a:chExt cx="717595" cy="328688"/>
          </a:xfrm>
        </p:grpSpPr>
        <p:pic>
          <p:nvPicPr>
            <p:cNvPr id="25" name="Picture 36" descr="bosque">
              <a:extLst>
                <a:ext uri="{FF2B5EF4-FFF2-40B4-BE49-F238E27FC236}">
                  <a16:creationId xmlns:a16="http://schemas.microsoft.com/office/drawing/2014/main" id="{D4E74DEC-E759-E92A-32BE-B047642E8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6" name="CuadroTexto 25">
              <a:extLst>
                <a:ext uri="{FF2B5EF4-FFF2-40B4-BE49-F238E27FC236}">
                  <a16:creationId xmlns:a16="http://schemas.microsoft.com/office/drawing/2014/main" id="{3999CB15-4942-9529-B648-5390449E7046}"/>
                </a:ext>
              </a:extLst>
            </p:cNvPr>
            <p:cNvSpPr txBox="1"/>
            <p:nvPr/>
          </p:nvSpPr>
          <p:spPr>
            <a:xfrm>
              <a:off x="12077181" y="5443508"/>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27%</a:t>
              </a:r>
            </a:p>
          </p:txBody>
        </p:sp>
      </p:grpSp>
      <p:graphicFrame>
        <p:nvGraphicFramePr>
          <p:cNvPr id="27" name="Tabla 26">
            <a:extLst>
              <a:ext uri="{FF2B5EF4-FFF2-40B4-BE49-F238E27FC236}">
                <a16:creationId xmlns:a16="http://schemas.microsoft.com/office/drawing/2014/main" id="{559485FD-1381-51C8-C2F1-C1DA91D76953}"/>
              </a:ext>
            </a:extLst>
          </p:cNvPr>
          <p:cNvGraphicFramePr>
            <a:graphicFrameLocks noGrp="1"/>
          </p:cNvGraphicFramePr>
          <p:nvPr>
            <p:extLst>
              <p:ext uri="{D42A27DB-BD31-4B8C-83A1-F6EECF244321}">
                <p14:modId xmlns:p14="http://schemas.microsoft.com/office/powerpoint/2010/main" val="2434611113"/>
              </p:ext>
            </p:extLst>
          </p:nvPr>
        </p:nvGraphicFramePr>
        <p:xfrm>
          <a:off x="2434303" y="2188582"/>
          <a:ext cx="2358462" cy="2893064"/>
        </p:xfrm>
        <a:graphic>
          <a:graphicData uri="http://schemas.openxmlformats.org/drawingml/2006/table">
            <a:tbl>
              <a:tblPr>
                <a:tableStyleId>{5C22544A-7EE6-4342-B048-85BDC9FD1C3A}</a:tableStyleId>
              </a:tblPr>
              <a:tblGrid>
                <a:gridCol w="2358462">
                  <a:extLst>
                    <a:ext uri="{9D8B030D-6E8A-4147-A177-3AD203B41FA5}">
                      <a16:colId xmlns:a16="http://schemas.microsoft.com/office/drawing/2014/main" val="372155872"/>
                    </a:ext>
                  </a:extLst>
                </a:gridCol>
              </a:tblGrid>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Auto rentado</a:t>
                      </a:r>
                    </a:p>
                  </a:txBody>
                  <a:tcPr marL="9525" marR="9525" marT="9525" marB="0" anchor="ctr">
                    <a:lnL w="12700" cmpd="sng">
                      <a:noFill/>
                    </a:lnL>
                    <a:lnR w="12700" cmpd="sng">
                      <a:noFill/>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Uber</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Taxi</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t-BR" sz="1400" b="0" i="0" u="none" strike="noStrike" kern="1200">
                          <a:solidFill>
                            <a:schemeClr val="tx1">
                              <a:lumMod val="65000"/>
                              <a:lumOff val="35000"/>
                            </a:schemeClr>
                          </a:solidFill>
                          <a:effectLst/>
                          <a:latin typeface="Trebuchet MS" panose="020B0703020202090204" pitchFamily="34" charset="0"/>
                          <a:ea typeface="+mn-ea"/>
                          <a:cs typeface="+mn-cs"/>
                        </a:rPr>
                        <a:t>Autos de amigos o família</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03407"/>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Autobuses urbanos</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657419"/>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Auto propio</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595438"/>
                  </a:ext>
                </a:extLst>
              </a:tr>
              <a:tr h="361633">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Transportadora (DMC)</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760806"/>
                  </a:ext>
                </a:extLst>
              </a:tr>
              <a:tr h="361633">
                <a:tc>
                  <a:txBody>
                    <a:bodyPr/>
                    <a:lstStyle/>
                    <a:p>
                      <a:pPr algn="r" fontAlgn="b"/>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Otros</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685064"/>
                  </a:ext>
                </a:extLst>
              </a:tr>
            </a:tbl>
          </a:graphicData>
        </a:graphic>
      </p:graphicFrame>
      <p:grpSp>
        <p:nvGrpSpPr>
          <p:cNvPr id="28" name="Grupo 27">
            <a:extLst>
              <a:ext uri="{FF2B5EF4-FFF2-40B4-BE49-F238E27FC236}">
                <a16:creationId xmlns:a16="http://schemas.microsoft.com/office/drawing/2014/main" id="{6EED595E-72DC-7CEA-913F-D8CA8F771298}"/>
              </a:ext>
            </a:extLst>
          </p:cNvPr>
          <p:cNvGrpSpPr/>
          <p:nvPr/>
        </p:nvGrpSpPr>
        <p:grpSpPr>
          <a:xfrm>
            <a:off x="10962629" y="5772597"/>
            <a:ext cx="1155871" cy="276999"/>
            <a:chOff x="11865538" y="5459703"/>
            <a:chExt cx="1155871" cy="276999"/>
          </a:xfrm>
        </p:grpSpPr>
        <p:pic>
          <p:nvPicPr>
            <p:cNvPr id="29" name="Picture 36" descr="bosque">
              <a:extLst>
                <a:ext uri="{FF2B5EF4-FFF2-40B4-BE49-F238E27FC236}">
                  <a16:creationId xmlns:a16="http://schemas.microsoft.com/office/drawing/2014/main" id="{2CDED6F2-1F71-173D-B2E0-56F52A816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38DFD8D3-9BD4-385F-F7D7-22C077E4D8F9}"/>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
        <p:nvSpPr>
          <p:cNvPr id="36" name="Rectángulo: esquinas redondeadas 35">
            <a:extLst>
              <a:ext uri="{FF2B5EF4-FFF2-40B4-BE49-F238E27FC236}">
                <a16:creationId xmlns:a16="http://schemas.microsoft.com/office/drawing/2014/main" id="{ED3C55C3-5D5C-935A-94E1-3C1A45607A82}"/>
              </a:ext>
            </a:extLst>
          </p:cNvPr>
          <p:cNvSpPr/>
          <p:nvPr/>
        </p:nvSpPr>
        <p:spPr>
          <a:xfrm>
            <a:off x="4841654" y="1816626"/>
            <a:ext cx="1866145" cy="3543812"/>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CuadroTexto 36">
            <a:extLst>
              <a:ext uri="{FF2B5EF4-FFF2-40B4-BE49-F238E27FC236}">
                <a16:creationId xmlns:a16="http://schemas.microsoft.com/office/drawing/2014/main" id="{8E2894C2-4DB6-714A-0B84-EB2168D4DB78}"/>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38" name="CuadroTexto 37">
            <a:extLst>
              <a:ext uri="{FF2B5EF4-FFF2-40B4-BE49-F238E27FC236}">
                <a16:creationId xmlns:a16="http://schemas.microsoft.com/office/drawing/2014/main" id="{7A12432D-0A37-AC60-34AE-B7B8DBB21D6B}"/>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Un porcentaje importante de turistas mencionó haber utilizado Uber y taxis para trasladarse en Los Cabos; no obstante, un alto porcentaje de los visitantes que abordaron un vuelo a Alemania decidieron alquilar un vehículo para moverse en el destino.</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39" name="Rectángulo 38">
            <a:extLst>
              <a:ext uri="{FF2B5EF4-FFF2-40B4-BE49-F238E27FC236}">
                <a16:creationId xmlns:a16="http://schemas.microsoft.com/office/drawing/2014/main" id="{91CF593B-A141-AEB7-665A-DE26849BF06F}"/>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Times New Roman" panose="02020603050405020304" pitchFamily="18" charset="0"/>
                <a:cs typeface="+mn-cs"/>
              </a:rPr>
              <a:t>P</a:t>
            </a:r>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20.¿Cuáles de los siguientes transportes utilizó para moverse en el destino, y cuál de estos utilizó más?</a:t>
            </a:r>
            <a:endParaRPr kumimoji="0" lang="es-MX"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endParaRPr>
          </a:p>
        </p:txBody>
      </p:sp>
      <p:pic>
        <p:nvPicPr>
          <p:cNvPr id="40" name="Gráfico 39">
            <a:extLst>
              <a:ext uri="{FF2B5EF4-FFF2-40B4-BE49-F238E27FC236}">
                <a16:creationId xmlns:a16="http://schemas.microsoft.com/office/drawing/2014/main" id="{049EC2DA-28F0-7A2F-5901-E522A829B2C0}"/>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r="32869"/>
          <a:stretch/>
        </p:blipFill>
        <p:spPr>
          <a:xfrm>
            <a:off x="790329" y="1664961"/>
            <a:ext cx="1643974" cy="1151165"/>
          </a:xfrm>
          <a:prstGeom prst="rect">
            <a:avLst/>
          </a:prstGeom>
        </p:spPr>
      </p:pic>
      <p:grpSp>
        <p:nvGrpSpPr>
          <p:cNvPr id="2" name="Grupo 1">
            <a:extLst>
              <a:ext uri="{FF2B5EF4-FFF2-40B4-BE49-F238E27FC236}">
                <a16:creationId xmlns:a16="http://schemas.microsoft.com/office/drawing/2014/main" id="{D699EA6D-40C1-35FD-7378-E246BB4E47D6}"/>
              </a:ext>
            </a:extLst>
          </p:cNvPr>
          <p:cNvGrpSpPr/>
          <p:nvPr/>
        </p:nvGrpSpPr>
        <p:grpSpPr>
          <a:xfrm>
            <a:off x="9640314" y="5769603"/>
            <a:ext cx="762541" cy="276999"/>
            <a:chOff x="11846248" y="3705855"/>
            <a:chExt cx="762541" cy="276999"/>
          </a:xfrm>
        </p:grpSpPr>
        <p:pic>
          <p:nvPicPr>
            <p:cNvPr id="3" name="Imagen 35">
              <a:extLst>
                <a:ext uri="{FF2B5EF4-FFF2-40B4-BE49-F238E27FC236}">
                  <a16:creationId xmlns:a16="http://schemas.microsoft.com/office/drawing/2014/main" id="{5DB90515-2FA2-5B42-809E-6F1D584AA3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41" name="CuadroTexto 40">
              <a:extLst>
                <a:ext uri="{FF2B5EF4-FFF2-40B4-BE49-F238E27FC236}">
                  <a16:creationId xmlns:a16="http://schemas.microsoft.com/office/drawing/2014/main" id="{92A517AC-358C-599B-AB98-54B1428B4C4A}"/>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42" name="Grupo 41">
            <a:extLst>
              <a:ext uri="{FF2B5EF4-FFF2-40B4-BE49-F238E27FC236}">
                <a16:creationId xmlns:a16="http://schemas.microsoft.com/office/drawing/2014/main" id="{749EB52F-0C5A-B632-0D8E-E4F44D200DEB}"/>
              </a:ext>
            </a:extLst>
          </p:cNvPr>
          <p:cNvGrpSpPr/>
          <p:nvPr/>
        </p:nvGrpSpPr>
        <p:grpSpPr>
          <a:xfrm>
            <a:off x="5499784" y="3680629"/>
            <a:ext cx="560469" cy="276999"/>
            <a:chOff x="11846248" y="3687113"/>
            <a:chExt cx="647510" cy="328687"/>
          </a:xfrm>
        </p:grpSpPr>
        <p:pic>
          <p:nvPicPr>
            <p:cNvPr id="43" name="Imagen 35">
              <a:extLst>
                <a:ext uri="{FF2B5EF4-FFF2-40B4-BE49-F238E27FC236}">
                  <a16:creationId xmlns:a16="http://schemas.microsoft.com/office/drawing/2014/main" id="{F8A29592-3719-4569-1DB3-96A792C3A88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44" name="CuadroTexto 43">
              <a:extLst>
                <a:ext uri="{FF2B5EF4-FFF2-40B4-BE49-F238E27FC236}">
                  <a16:creationId xmlns:a16="http://schemas.microsoft.com/office/drawing/2014/main" id="{16CE8713-62DD-F393-4819-83FD7D1D2BBA}"/>
                </a:ext>
              </a:extLst>
            </p:cNvPr>
            <p:cNvSpPr txBox="1"/>
            <p:nvPr/>
          </p:nvSpPr>
          <p:spPr>
            <a:xfrm>
              <a:off x="11987806" y="3687113"/>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17%</a:t>
              </a:r>
            </a:p>
          </p:txBody>
        </p:sp>
      </p:grpSp>
      <p:grpSp>
        <p:nvGrpSpPr>
          <p:cNvPr id="45" name="Grupo 44">
            <a:extLst>
              <a:ext uri="{FF2B5EF4-FFF2-40B4-BE49-F238E27FC236}">
                <a16:creationId xmlns:a16="http://schemas.microsoft.com/office/drawing/2014/main" id="{2E96F0A0-4803-9D48-6A90-F2D35CFF5E7E}"/>
              </a:ext>
            </a:extLst>
          </p:cNvPr>
          <p:cNvGrpSpPr/>
          <p:nvPr/>
        </p:nvGrpSpPr>
        <p:grpSpPr>
          <a:xfrm>
            <a:off x="5656350" y="2959228"/>
            <a:ext cx="541406" cy="276999"/>
            <a:chOff x="11868272" y="4574079"/>
            <a:chExt cx="625486" cy="328687"/>
          </a:xfrm>
        </p:grpSpPr>
        <p:grpSp>
          <p:nvGrpSpPr>
            <p:cNvPr id="46" name="Grupo 45">
              <a:extLst>
                <a:ext uri="{FF2B5EF4-FFF2-40B4-BE49-F238E27FC236}">
                  <a16:creationId xmlns:a16="http://schemas.microsoft.com/office/drawing/2014/main" id="{844243EB-6BCF-CFAB-E8AE-F6F04EA7EB44}"/>
                </a:ext>
              </a:extLst>
            </p:cNvPr>
            <p:cNvGrpSpPr/>
            <p:nvPr/>
          </p:nvGrpSpPr>
          <p:grpSpPr>
            <a:xfrm>
              <a:off x="11868272" y="4645258"/>
              <a:ext cx="216000" cy="180000"/>
              <a:chOff x="8925921" y="3320651"/>
              <a:chExt cx="1996322" cy="1830879"/>
            </a:xfrm>
          </p:grpSpPr>
          <p:sp>
            <p:nvSpPr>
              <p:cNvPr id="48" name="Triángulo isósceles 47">
                <a:extLst>
                  <a:ext uri="{FF2B5EF4-FFF2-40B4-BE49-F238E27FC236}">
                    <a16:creationId xmlns:a16="http://schemas.microsoft.com/office/drawing/2014/main" id="{8AD3E0EC-C1C8-A37C-99B1-B711EFC97AA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9" name="Trapecio 48">
                <a:extLst>
                  <a:ext uri="{FF2B5EF4-FFF2-40B4-BE49-F238E27FC236}">
                    <a16:creationId xmlns:a16="http://schemas.microsoft.com/office/drawing/2014/main" id="{8B460FA3-BEAA-BBE3-6FFF-FF495A838736}"/>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7" name="CuadroTexto 46">
              <a:extLst>
                <a:ext uri="{FF2B5EF4-FFF2-40B4-BE49-F238E27FC236}">
                  <a16:creationId xmlns:a16="http://schemas.microsoft.com/office/drawing/2014/main" id="{BB052A1C-6DB2-1D61-D084-84527C2AB1F7}"/>
                </a:ext>
              </a:extLst>
            </p:cNvPr>
            <p:cNvSpPr txBox="1"/>
            <p:nvPr/>
          </p:nvSpPr>
          <p:spPr>
            <a:xfrm>
              <a:off x="11987806" y="457407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23%</a:t>
              </a:r>
            </a:p>
          </p:txBody>
        </p:sp>
      </p:grpSp>
      <p:grpSp>
        <p:nvGrpSpPr>
          <p:cNvPr id="50" name="Grupo 49">
            <a:extLst>
              <a:ext uri="{FF2B5EF4-FFF2-40B4-BE49-F238E27FC236}">
                <a16:creationId xmlns:a16="http://schemas.microsoft.com/office/drawing/2014/main" id="{3B3E2C8D-3759-3C6F-0DB5-62BA66738277}"/>
              </a:ext>
            </a:extLst>
          </p:cNvPr>
          <p:cNvGrpSpPr/>
          <p:nvPr/>
        </p:nvGrpSpPr>
        <p:grpSpPr>
          <a:xfrm>
            <a:off x="10374397" y="5769604"/>
            <a:ext cx="588232" cy="276999"/>
            <a:chOff x="11868272" y="4590274"/>
            <a:chExt cx="588232" cy="276999"/>
          </a:xfrm>
        </p:grpSpPr>
        <p:grpSp>
          <p:nvGrpSpPr>
            <p:cNvPr id="51" name="Grupo 50">
              <a:extLst>
                <a:ext uri="{FF2B5EF4-FFF2-40B4-BE49-F238E27FC236}">
                  <a16:creationId xmlns:a16="http://schemas.microsoft.com/office/drawing/2014/main" id="{2EE141A6-28F1-55E0-6CF2-E7D1F58CD7E3}"/>
                </a:ext>
              </a:extLst>
            </p:cNvPr>
            <p:cNvGrpSpPr/>
            <p:nvPr/>
          </p:nvGrpSpPr>
          <p:grpSpPr>
            <a:xfrm>
              <a:off x="11868272" y="4645258"/>
              <a:ext cx="216000" cy="180000"/>
              <a:chOff x="8925921" y="3320651"/>
              <a:chExt cx="1996322" cy="1830879"/>
            </a:xfrm>
          </p:grpSpPr>
          <p:sp>
            <p:nvSpPr>
              <p:cNvPr id="53" name="Triángulo isósceles 52">
                <a:extLst>
                  <a:ext uri="{FF2B5EF4-FFF2-40B4-BE49-F238E27FC236}">
                    <a16:creationId xmlns:a16="http://schemas.microsoft.com/office/drawing/2014/main" id="{DFF12425-E701-F3B9-F96F-931F7078064A}"/>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4" name="Trapecio 53">
                <a:extLst>
                  <a:ext uri="{FF2B5EF4-FFF2-40B4-BE49-F238E27FC236}">
                    <a16:creationId xmlns:a16="http://schemas.microsoft.com/office/drawing/2014/main" id="{FF2F1545-8579-F37D-2B78-C1494FA5FCD4}"/>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2" name="CuadroTexto 51">
              <a:extLst>
                <a:ext uri="{FF2B5EF4-FFF2-40B4-BE49-F238E27FC236}">
                  <a16:creationId xmlns:a16="http://schemas.microsoft.com/office/drawing/2014/main" id="{E61E413C-20CC-29D4-0915-22EA3E6C7F95}"/>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spTree>
    <p:extLst>
      <p:ext uri="{BB962C8B-B14F-4D97-AF65-F5344CB8AC3E}">
        <p14:creationId xmlns:p14="http://schemas.microsoft.com/office/powerpoint/2010/main" val="2053638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a:extLst>
              <a:ext uri="{FF2B5EF4-FFF2-40B4-BE49-F238E27FC236}">
                <a16:creationId xmlns:a16="http://schemas.microsoft.com/office/drawing/2014/main" id="{A2D6B934-4D6F-0E11-B65A-DE8525E94324}"/>
              </a:ext>
            </a:extLst>
          </p:cNvPr>
          <p:cNvGraphicFramePr/>
          <p:nvPr>
            <p:extLst>
              <p:ext uri="{D42A27DB-BD31-4B8C-83A1-F6EECF244321}">
                <p14:modId xmlns:p14="http://schemas.microsoft.com/office/powerpoint/2010/main" val="3636968203"/>
              </p:ext>
            </p:extLst>
          </p:nvPr>
        </p:nvGraphicFramePr>
        <p:xfrm>
          <a:off x="7861660" y="2070753"/>
          <a:ext cx="2231315" cy="3109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12063E17-0004-FC02-0D4A-02128AA29812}"/>
              </a:ext>
            </a:extLst>
          </p:cNvPr>
          <p:cNvGraphicFramePr/>
          <p:nvPr>
            <p:extLst>
              <p:ext uri="{D42A27DB-BD31-4B8C-83A1-F6EECF244321}">
                <p14:modId xmlns:p14="http://schemas.microsoft.com/office/powerpoint/2010/main" val="430544265"/>
              </p:ext>
            </p:extLst>
          </p:nvPr>
        </p:nvGraphicFramePr>
        <p:xfrm>
          <a:off x="4497928" y="2055980"/>
          <a:ext cx="2231315" cy="3109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a 3">
            <a:extLst>
              <a:ext uri="{FF2B5EF4-FFF2-40B4-BE49-F238E27FC236}">
                <a16:creationId xmlns:a16="http://schemas.microsoft.com/office/drawing/2014/main" id="{D0091F1C-DDAE-4216-B513-7B51FABD772A}"/>
              </a:ext>
            </a:extLst>
          </p:cNvPr>
          <p:cNvGraphicFramePr>
            <a:graphicFrameLocks noGrp="1"/>
          </p:cNvGraphicFramePr>
          <p:nvPr>
            <p:extLst>
              <p:ext uri="{D42A27DB-BD31-4B8C-83A1-F6EECF244321}">
                <p14:modId xmlns:p14="http://schemas.microsoft.com/office/powerpoint/2010/main" val="3478075363"/>
              </p:ext>
            </p:extLst>
          </p:nvPr>
        </p:nvGraphicFramePr>
        <p:xfrm>
          <a:off x="4474252" y="1669714"/>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5" name="Tabla 4">
            <a:extLst>
              <a:ext uri="{FF2B5EF4-FFF2-40B4-BE49-F238E27FC236}">
                <a16:creationId xmlns:a16="http://schemas.microsoft.com/office/drawing/2014/main" id="{AA52A502-2249-1C27-0E81-58E0516E12E8}"/>
              </a:ext>
            </a:extLst>
          </p:cNvPr>
          <p:cNvGraphicFramePr>
            <a:graphicFrameLocks noGrp="1"/>
          </p:cNvGraphicFramePr>
          <p:nvPr>
            <p:extLst>
              <p:ext uri="{D42A27DB-BD31-4B8C-83A1-F6EECF244321}">
                <p14:modId xmlns:p14="http://schemas.microsoft.com/office/powerpoint/2010/main" val="3800204983"/>
              </p:ext>
            </p:extLst>
          </p:nvPr>
        </p:nvGraphicFramePr>
        <p:xfrm>
          <a:off x="7548183" y="1675246"/>
          <a:ext cx="2061074" cy="524979"/>
        </p:xfrm>
        <a:graphic>
          <a:graphicData uri="http://schemas.openxmlformats.org/drawingml/2006/table">
            <a:tbl>
              <a:tblPr firstRow="1" bandRow="1"/>
              <a:tblGrid>
                <a:gridCol w="2061074">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6" name="Tabla 5">
            <a:extLst>
              <a:ext uri="{FF2B5EF4-FFF2-40B4-BE49-F238E27FC236}">
                <a16:creationId xmlns:a16="http://schemas.microsoft.com/office/drawing/2014/main" id="{F42B656D-0E83-4DB0-5167-EE3AFD9B0C36}"/>
              </a:ext>
            </a:extLst>
          </p:cNvPr>
          <p:cNvGraphicFramePr>
            <a:graphicFrameLocks noGrp="1"/>
          </p:cNvGraphicFramePr>
          <p:nvPr>
            <p:extLst>
              <p:ext uri="{D42A27DB-BD31-4B8C-83A1-F6EECF244321}">
                <p14:modId xmlns:p14="http://schemas.microsoft.com/office/powerpoint/2010/main" val="1931993787"/>
              </p:ext>
            </p:extLst>
          </p:nvPr>
        </p:nvGraphicFramePr>
        <p:xfrm>
          <a:off x="2024351" y="2055981"/>
          <a:ext cx="2358462" cy="3073832"/>
        </p:xfrm>
        <a:graphic>
          <a:graphicData uri="http://schemas.openxmlformats.org/drawingml/2006/table">
            <a:tbl>
              <a:tblPr>
                <a:tableStyleId>{5C22544A-7EE6-4342-B048-85BDC9FD1C3A}</a:tableStyleId>
              </a:tblPr>
              <a:tblGrid>
                <a:gridCol w="2358462">
                  <a:extLst>
                    <a:ext uri="{9D8B030D-6E8A-4147-A177-3AD203B41FA5}">
                      <a16:colId xmlns:a16="http://schemas.microsoft.com/office/drawing/2014/main" val="372155872"/>
                    </a:ext>
                  </a:extLst>
                </a:gridCol>
              </a:tblGrid>
              <a:tr h="384229">
                <a:tc>
                  <a:txBody>
                    <a:bodyPr/>
                    <a:lstStyle/>
                    <a:p>
                      <a:pPr algn="r" fontAlgn="b"/>
                      <a:r>
                        <a:rPr lang="es-MX" sz="1400" b="0" i="0" u="none" strike="noStrike" kern="1200">
                          <a:solidFill>
                            <a:schemeClr val="tx1">
                              <a:lumMod val="65000"/>
                              <a:lumOff val="35000"/>
                            </a:schemeClr>
                          </a:solidFill>
                          <a:effectLst/>
                          <a:latin typeface="Trebuchet MS" panose="020B0703020202090204" pitchFamily="34" charset="0"/>
                          <a:ea typeface="+mn-ea"/>
                          <a:cs typeface="+mn-cs"/>
                        </a:rPr>
                        <a:t>Auto rentado</a:t>
                      </a:r>
                    </a:p>
                  </a:txBody>
                  <a:tcPr marL="9525" marR="9525" marT="9525" marB="0" anchor="ctr">
                    <a:lnL w="12700" cmpd="sng">
                      <a:noFill/>
                    </a:lnL>
                    <a:lnR w="12700" cmpd="sng">
                      <a:noFill/>
                    </a:lnR>
                    <a:lnT w="6350" cap="flat" cmpd="sng" algn="ctr">
                      <a:noFill/>
                      <a:prstDash val="sys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379712"/>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Uber</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9504611"/>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pt-BR" sz="1400" b="0" i="0" u="none" strike="noStrike" kern="1200">
                          <a:solidFill>
                            <a:schemeClr val="tx1">
                              <a:lumMod val="65000"/>
                              <a:lumOff val="35000"/>
                            </a:schemeClr>
                          </a:solidFill>
                          <a:effectLst/>
                          <a:latin typeface="Trebuchet MS" panose="020B0703020202090204" pitchFamily="34" charset="0"/>
                          <a:ea typeface="+mn-ea"/>
                          <a:cs typeface="+mn-cs"/>
                        </a:rPr>
                        <a:t>Autos de amigos o família</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4886197"/>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Taxi</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603407"/>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Autobuses urbanos</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4657419"/>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Auto propio</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9595438"/>
                  </a:ext>
                </a:extLst>
              </a:tr>
              <a:tr h="384229">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400" b="0" i="0" u="none" strike="noStrike" kern="1200">
                          <a:solidFill>
                            <a:schemeClr val="tx1">
                              <a:lumMod val="65000"/>
                              <a:lumOff val="35000"/>
                            </a:schemeClr>
                          </a:solidFill>
                          <a:effectLst/>
                          <a:latin typeface="Trebuchet MS" panose="020B0703020202090204" pitchFamily="34" charset="0"/>
                          <a:ea typeface="+mn-ea"/>
                          <a:cs typeface="+mn-cs"/>
                        </a:rPr>
                        <a:t>Transportadora (DMC)</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3760806"/>
                  </a:ext>
                </a:extLst>
              </a:tr>
              <a:tr h="384229">
                <a:tc>
                  <a:txBody>
                    <a:bodyPr/>
                    <a:lstStyle/>
                    <a:p>
                      <a:pPr algn="r" fontAlgn="b"/>
                      <a:r>
                        <a:rPr lang="es-MX" sz="1400" b="0" i="0" u="none" strike="noStrike" kern="1200">
                          <a:solidFill>
                            <a:schemeClr val="tx1">
                              <a:lumMod val="65000"/>
                              <a:lumOff val="35000"/>
                            </a:schemeClr>
                          </a:solidFill>
                          <a:effectLst/>
                          <a:latin typeface="Trebuchet MS" panose="020B0703020202090204" pitchFamily="34" charset="0"/>
                          <a:ea typeface="+mn-ea"/>
                          <a:cs typeface="+mn-cs"/>
                        </a:rPr>
                        <a:t>Otros</a:t>
                      </a:r>
                    </a:p>
                  </a:txBody>
                  <a:tcPr marL="9525" marR="9525" marT="9525" marB="0"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685064"/>
                  </a:ext>
                </a:extLst>
              </a:tr>
            </a:tbl>
          </a:graphicData>
        </a:graphic>
      </p:graphicFrame>
      <p:sp>
        <p:nvSpPr>
          <p:cNvPr id="9" name="CuadroTexto 31">
            <a:extLst>
              <a:ext uri="{FF2B5EF4-FFF2-40B4-BE49-F238E27FC236}">
                <a16:creationId xmlns:a16="http://schemas.microsoft.com/office/drawing/2014/main" id="{9E329A72-D77E-748D-90A3-2FA2149096CC}"/>
              </a:ext>
            </a:extLst>
          </p:cNvPr>
          <p:cNvSpPr txBox="1"/>
          <p:nvPr/>
        </p:nvSpPr>
        <p:spPr>
          <a:xfrm>
            <a:off x="574486" y="24739"/>
            <a:ext cx="10215434"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Medios de transporte utilizados</a:t>
            </a:r>
            <a:r>
              <a:rPr lang="es-MX" sz="2400">
                <a:solidFill>
                  <a:srgbClr val="00507F"/>
                </a:solidFill>
                <a:latin typeface="Trebuchet MS" panose="020B0603020202020204" pitchFamily="34" charset="0"/>
              </a:rPr>
              <a:t> con más frecuencia (Opción múltiple)</a:t>
            </a:r>
            <a:endPar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endParaRPr>
          </a:p>
        </p:txBody>
      </p:sp>
      <p:sp>
        <p:nvSpPr>
          <p:cNvPr id="10" name="Rectángulo 9">
            <a:extLst>
              <a:ext uri="{FF2B5EF4-FFF2-40B4-BE49-F238E27FC236}">
                <a16:creationId xmlns:a16="http://schemas.microsoft.com/office/drawing/2014/main" id="{0B13FC12-3ACD-2065-DFE4-C68ADC846D55}"/>
              </a:ext>
            </a:extLst>
          </p:cNvPr>
          <p:cNvSpPr/>
          <p:nvPr/>
        </p:nvSpPr>
        <p:spPr>
          <a:xfrm>
            <a:off x="4742675" y="4063348"/>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B</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12" name="Rectángulo 11">
            <a:extLst>
              <a:ext uri="{FF2B5EF4-FFF2-40B4-BE49-F238E27FC236}">
                <a16:creationId xmlns:a16="http://schemas.microsoft.com/office/drawing/2014/main" id="{924FBB97-2946-925C-04B5-7A872C5B5C5F}"/>
              </a:ext>
            </a:extLst>
          </p:cNvPr>
          <p:cNvSpPr/>
          <p:nvPr/>
        </p:nvSpPr>
        <p:spPr>
          <a:xfrm>
            <a:off x="8201050" y="4474682"/>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A</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13" name="Rectángulo 12">
            <a:extLst>
              <a:ext uri="{FF2B5EF4-FFF2-40B4-BE49-F238E27FC236}">
                <a16:creationId xmlns:a16="http://schemas.microsoft.com/office/drawing/2014/main" id="{62E62BD8-2C3B-CCD8-7C44-197F586DBAED}"/>
              </a:ext>
            </a:extLst>
          </p:cNvPr>
          <p:cNvSpPr/>
          <p:nvPr/>
        </p:nvSpPr>
        <p:spPr>
          <a:xfrm>
            <a:off x="5452340" y="2130265"/>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B</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15" name="Rectángulo 14">
            <a:extLst>
              <a:ext uri="{FF2B5EF4-FFF2-40B4-BE49-F238E27FC236}">
                <a16:creationId xmlns:a16="http://schemas.microsoft.com/office/drawing/2014/main" id="{1379C065-263B-6317-53F7-FB8DBD82D3DB}"/>
              </a:ext>
            </a:extLst>
          </p:cNvPr>
          <p:cNvSpPr/>
          <p:nvPr/>
        </p:nvSpPr>
        <p:spPr>
          <a:xfrm>
            <a:off x="8724045" y="2534356"/>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A</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16" name="Rectángulo 15">
            <a:extLst>
              <a:ext uri="{FF2B5EF4-FFF2-40B4-BE49-F238E27FC236}">
                <a16:creationId xmlns:a16="http://schemas.microsoft.com/office/drawing/2014/main" id="{E76019C1-1B68-8EDB-EF3A-8A65AA2D7B14}"/>
              </a:ext>
            </a:extLst>
          </p:cNvPr>
          <p:cNvSpPr/>
          <p:nvPr/>
        </p:nvSpPr>
        <p:spPr>
          <a:xfrm>
            <a:off x="4951982" y="2900762"/>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B</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17" name="Rectángulo 16">
            <a:extLst>
              <a:ext uri="{FF2B5EF4-FFF2-40B4-BE49-F238E27FC236}">
                <a16:creationId xmlns:a16="http://schemas.microsoft.com/office/drawing/2014/main" id="{8A2257D5-BF60-7DE0-0E04-69A467AE9B03}"/>
              </a:ext>
            </a:extLst>
          </p:cNvPr>
          <p:cNvSpPr/>
          <p:nvPr/>
        </p:nvSpPr>
        <p:spPr>
          <a:xfrm>
            <a:off x="8497407" y="3318064"/>
            <a:ext cx="435520" cy="253916"/>
          </a:xfrm>
          <a:prstGeom prst="rect">
            <a:avLst/>
          </a:prstGeom>
        </p:spPr>
        <p:txBody>
          <a:bodyPr wrap="square">
            <a:spAutoFit/>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050" b="1" dirty="0">
                <a:solidFill>
                  <a:srgbClr val="C00000"/>
                </a:solidFill>
                <a:latin typeface="Trebuchet MS" panose="020B0603020202020204" pitchFamily="34" charset="0"/>
              </a:rPr>
              <a:t>A</a:t>
            </a:r>
            <a:endParaRPr kumimoji="0" lang="es-MX" sz="1050" b="1" i="0" u="none" strike="noStrike" kern="1200" cap="none" spc="0" normalizeH="0" baseline="0" noProof="0" dirty="0">
              <a:ln>
                <a:noFill/>
              </a:ln>
              <a:solidFill>
                <a:srgbClr val="C00000"/>
              </a:solidFill>
              <a:effectLst/>
              <a:uLnTx/>
              <a:uFillTx/>
              <a:latin typeface="Trebuchet MS" panose="020B0603020202020204" pitchFamily="34" charset="0"/>
              <a:ea typeface="+mn-ea"/>
              <a:cs typeface="+mn-cs"/>
            </a:endParaRPr>
          </a:p>
        </p:txBody>
      </p:sp>
      <p:sp>
        <p:nvSpPr>
          <p:cNvPr id="34" name="Rectángulo: esquinas redondeadas 33">
            <a:extLst>
              <a:ext uri="{FF2B5EF4-FFF2-40B4-BE49-F238E27FC236}">
                <a16:creationId xmlns:a16="http://schemas.microsoft.com/office/drawing/2014/main" id="{D6EA1A87-BF50-068E-7331-AE08FBC0ABAF}"/>
              </a:ext>
            </a:extLst>
          </p:cNvPr>
          <p:cNvSpPr/>
          <p:nvPr/>
        </p:nvSpPr>
        <p:spPr>
          <a:xfrm>
            <a:off x="4458997" y="1824626"/>
            <a:ext cx="1984201" cy="3450775"/>
          </a:xfrm>
          <a:prstGeom prst="roundRect">
            <a:avLst>
              <a:gd name="adj" fmla="val 4665"/>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CuadroTexto 34">
            <a:extLst>
              <a:ext uri="{FF2B5EF4-FFF2-40B4-BE49-F238E27FC236}">
                <a16:creationId xmlns:a16="http://schemas.microsoft.com/office/drawing/2014/main" id="{FC7392D3-A100-48FE-0ECA-BD6132E6A06E}"/>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36" name="CuadroTexto 35">
            <a:extLst>
              <a:ext uri="{FF2B5EF4-FFF2-40B4-BE49-F238E27FC236}">
                <a16:creationId xmlns:a16="http://schemas.microsoft.com/office/drawing/2014/main" id="{14A82DB7-E89F-6CC0-1EE8-12B55CC1364A}"/>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otros orígenes destacan significativamente por preferir transportarse en Uber y taxis; mientras que los visitantes que abordaron un vuelo a Alemania prefirieron utilizar autos rentados como principal medio de transporte, así como autos de familia, particularmente este medio fue elegido principalmente por quienes realizaron otras actividades.</a:t>
            </a:r>
          </a:p>
        </p:txBody>
      </p:sp>
      <p:sp>
        <p:nvSpPr>
          <p:cNvPr id="37" name="Rectángulo 36">
            <a:extLst>
              <a:ext uri="{FF2B5EF4-FFF2-40B4-BE49-F238E27FC236}">
                <a16:creationId xmlns:a16="http://schemas.microsoft.com/office/drawing/2014/main" id="{02F7C44F-A467-12EF-4B7E-E87ECBF59318}"/>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Times New Roman" panose="02020603050405020304" pitchFamily="18" charset="0"/>
                <a:cs typeface="+mn-cs"/>
              </a:rPr>
              <a:t>P</a:t>
            </a:r>
            <a:r>
              <a:rPr kumimoji="0" lang="es-ES"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rPr>
              <a:t>20.¿Cuáles de los siguientes transportes utilizó para moverse en el destino, y cuál de estos utilizó más?</a:t>
            </a:r>
            <a:endParaRPr kumimoji="0" lang="es-MX" sz="1100" b="0" i="0" u="none" strike="noStrike" kern="1200" cap="none" spc="0" normalizeH="0" baseline="0" noProof="0" dirty="0">
              <a:ln>
                <a:noFill/>
              </a:ln>
              <a:solidFill>
                <a:srgbClr val="414141"/>
              </a:solidFill>
              <a:effectLst/>
              <a:uLnTx/>
              <a:uFillTx/>
              <a:latin typeface="Trebuchet MS" panose="020B0603020202020204" pitchFamily="34" charset="0"/>
              <a:ea typeface="+mn-ea"/>
              <a:cs typeface="+mn-cs"/>
            </a:endParaRPr>
          </a:p>
        </p:txBody>
      </p:sp>
      <p:pic>
        <p:nvPicPr>
          <p:cNvPr id="38" name="Gráfico 37">
            <a:extLst>
              <a:ext uri="{FF2B5EF4-FFF2-40B4-BE49-F238E27FC236}">
                <a16:creationId xmlns:a16="http://schemas.microsoft.com/office/drawing/2014/main" id="{58E366D9-6EC6-395F-963B-94F9AF3BDAFC}"/>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32869"/>
          <a:stretch/>
        </p:blipFill>
        <p:spPr>
          <a:xfrm>
            <a:off x="469316" y="1574770"/>
            <a:ext cx="1643974" cy="1151165"/>
          </a:xfrm>
          <a:prstGeom prst="rect">
            <a:avLst/>
          </a:prstGeom>
        </p:spPr>
      </p:pic>
      <p:grpSp>
        <p:nvGrpSpPr>
          <p:cNvPr id="2" name="Grupo 1">
            <a:extLst>
              <a:ext uri="{FF2B5EF4-FFF2-40B4-BE49-F238E27FC236}">
                <a16:creationId xmlns:a16="http://schemas.microsoft.com/office/drawing/2014/main" id="{E1631DE0-6FAF-ABA7-D40E-E13BBA3A1151}"/>
              </a:ext>
            </a:extLst>
          </p:cNvPr>
          <p:cNvGrpSpPr/>
          <p:nvPr/>
        </p:nvGrpSpPr>
        <p:grpSpPr>
          <a:xfrm>
            <a:off x="8202024" y="5772598"/>
            <a:ext cx="762541" cy="276999"/>
            <a:chOff x="11846248" y="3705855"/>
            <a:chExt cx="762541" cy="276999"/>
          </a:xfrm>
        </p:grpSpPr>
        <p:pic>
          <p:nvPicPr>
            <p:cNvPr id="3" name="Imagen 35">
              <a:extLst>
                <a:ext uri="{FF2B5EF4-FFF2-40B4-BE49-F238E27FC236}">
                  <a16:creationId xmlns:a16="http://schemas.microsoft.com/office/drawing/2014/main" id="{DD52926A-C818-B477-458C-E54B05BA13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39" name="CuadroTexto 38">
              <a:extLst>
                <a:ext uri="{FF2B5EF4-FFF2-40B4-BE49-F238E27FC236}">
                  <a16:creationId xmlns:a16="http://schemas.microsoft.com/office/drawing/2014/main" id="{25DCC66F-E148-E4D3-3680-0E79228E122A}"/>
                </a:ext>
              </a:extLst>
            </p:cNvPr>
            <p:cNvSpPr txBox="1"/>
            <p:nvPr/>
          </p:nvSpPr>
          <p:spPr>
            <a:xfrm>
              <a:off x="12032990" y="3705855"/>
              <a:ext cx="57579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Mujer</a:t>
              </a:r>
            </a:p>
          </p:txBody>
        </p:sp>
      </p:grpSp>
      <p:grpSp>
        <p:nvGrpSpPr>
          <p:cNvPr id="40" name="Grupo 39">
            <a:extLst>
              <a:ext uri="{FF2B5EF4-FFF2-40B4-BE49-F238E27FC236}">
                <a16:creationId xmlns:a16="http://schemas.microsoft.com/office/drawing/2014/main" id="{33C2F191-953D-0398-8DCD-FFA27CAD1DF7}"/>
              </a:ext>
            </a:extLst>
          </p:cNvPr>
          <p:cNvGrpSpPr/>
          <p:nvPr/>
        </p:nvGrpSpPr>
        <p:grpSpPr>
          <a:xfrm>
            <a:off x="4951557" y="3647496"/>
            <a:ext cx="560470" cy="276999"/>
            <a:chOff x="11846248" y="3687113"/>
            <a:chExt cx="647511" cy="328687"/>
          </a:xfrm>
        </p:grpSpPr>
        <p:pic>
          <p:nvPicPr>
            <p:cNvPr id="41" name="Imagen 35">
              <a:extLst>
                <a:ext uri="{FF2B5EF4-FFF2-40B4-BE49-F238E27FC236}">
                  <a16:creationId xmlns:a16="http://schemas.microsoft.com/office/drawing/2014/main" id="{1A211AC7-0753-A4BE-E269-4F819485C7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46248" y="3747494"/>
              <a:ext cx="215832" cy="215832"/>
            </a:xfrm>
            <a:prstGeom prst="rect">
              <a:avLst/>
            </a:prstGeom>
          </p:spPr>
        </p:pic>
        <p:sp>
          <p:nvSpPr>
            <p:cNvPr id="42" name="CuadroTexto 41">
              <a:extLst>
                <a:ext uri="{FF2B5EF4-FFF2-40B4-BE49-F238E27FC236}">
                  <a16:creationId xmlns:a16="http://schemas.microsoft.com/office/drawing/2014/main" id="{D006E49D-E303-AC4D-F2F9-7371D1FAAEF3}"/>
                </a:ext>
              </a:extLst>
            </p:cNvPr>
            <p:cNvSpPr txBox="1"/>
            <p:nvPr/>
          </p:nvSpPr>
          <p:spPr>
            <a:xfrm>
              <a:off x="11987806" y="3687113"/>
              <a:ext cx="505953"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12%</a:t>
              </a:r>
            </a:p>
          </p:txBody>
        </p:sp>
      </p:grpSp>
      <p:grpSp>
        <p:nvGrpSpPr>
          <p:cNvPr id="43" name="Grupo 42">
            <a:extLst>
              <a:ext uri="{FF2B5EF4-FFF2-40B4-BE49-F238E27FC236}">
                <a16:creationId xmlns:a16="http://schemas.microsoft.com/office/drawing/2014/main" id="{45CE9FB4-B68C-015C-18F2-32A443CCF9FE}"/>
              </a:ext>
            </a:extLst>
          </p:cNvPr>
          <p:cNvGrpSpPr/>
          <p:nvPr/>
        </p:nvGrpSpPr>
        <p:grpSpPr>
          <a:xfrm>
            <a:off x="4997255" y="3267499"/>
            <a:ext cx="541406" cy="276999"/>
            <a:chOff x="11868272" y="4574079"/>
            <a:chExt cx="625486" cy="328687"/>
          </a:xfrm>
        </p:grpSpPr>
        <p:grpSp>
          <p:nvGrpSpPr>
            <p:cNvPr id="44" name="Grupo 43">
              <a:extLst>
                <a:ext uri="{FF2B5EF4-FFF2-40B4-BE49-F238E27FC236}">
                  <a16:creationId xmlns:a16="http://schemas.microsoft.com/office/drawing/2014/main" id="{2CDA73AA-F65C-F437-0E57-B45D9A619782}"/>
                </a:ext>
              </a:extLst>
            </p:cNvPr>
            <p:cNvGrpSpPr/>
            <p:nvPr/>
          </p:nvGrpSpPr>
          <p:grpSpPr>
            <a:xfrm>
              <a:off x="11868272" y="4645258"/>
              <a:ext cx="216000" cy="180000"/>
              <a:chOff x="8925921" y="3320651"/>
              <a:chExt cx="1996322" cy="1830879"/>
            </a:xfrm>
          </p:grpSpPr>
          <p:sp>
            <p:nvSpPr>
              <p:cNvPr id="46" name="Triángulo isósceles 45">
                <a:extLst>
                  <a:ext uri="{FF2B5EF4-FFF2-40B4-BE49-F238E27FC236}">
                    <a16:creationId xmlns:a16="http://schemas.microsoft.com/office/drawing/2014/main" id="{6F1B6438-5F67-38B7-ABC9-2C354F6B62E8}"/>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7" name="Trapecio 46">
                <a:extLst>
                  <a:ext uri="{FF2B5EF4-FFF2-40B4-BE49-F238E27FC236}">
                    <a16:creationId xmlns:a16="http://schemas.microsoft.com/office/drawing/2014/main" id="{879427FE-9844-AEE3-3D79-36B41A71D390}"/>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5" name="CuadroTexto 44">
              <a:extLst>
                <a:ext uri="{FF2B5EF4-FFF2-40B4-BE49-F238E27FC236}">
                  <a16:creationId xmlns:a16="http://schemas.microsoft.com/office/drawing/2014/main" id="{8C32D44C-D491-3D2A-9374-DEA6959ED21C}"/>
                </a:ext>
              </a:extLst>
            </p:cNvPr>
            <p:cNvSpPr txBox="1"/>
            <p:nvPr/>
          </p:nvSpPr>
          <p:spPr>
            <a:xfrm>
              <a:off x="11987806" y="457407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13%</a:t>
              </a:r>
            </a:p>
          </p:txBody>
        </p:sp>
      </p:grpSp>
      <p:grpSp>
        <p:nvGrpSpPr>
          <p:cNvPr id="48" name="Grupo 47">
            <a:extLst>
              <a:ext uri="{FF2B5EF4-FFF2-40B4-BE49-F238E27FC236}">
                <a16:creationId xmlns:a16="http://schemas.microsoft.com/office/drawing/2014/main" id="{2675711B-A10A-0AEB-C595-80C113FC277B}"/>
              </a:ext>
            </a:extLst>
          </p:cNvPr>
          <p:cNvGrpSpPr/>
          <p:nvPr/>
        </p:nvGrpSpPr>
        <p:grpSpPr>
          <a:xfrm>
            <a:off x="8936107" y="5772598"/>
            <a:ext cx="588232" cy="276999"/>
            <a:chOff x="11868272" y="4590274"/>
            <a:chExt cx="588232" cy="276999"/>
          </a:xfrm>
        </p:grpSpPr>
        <p:grpSp>
          <p:nvGrpSpPr>
            <p:cNvPr id="49" name="Grupo 48">
              <a:extLst>
                <a:ext uri="{FF2B5EF4-FFF2-40B4-BE49-F238E27FC236}">
                  <a16:creationId xmlns:a16="http://schemas.microsoft.com/office/drawing/2014/main" id="{827319C2-FD93-DFF2-5919-C3D7EE3B4AB9}"/>
                </a:ext>
              </a:extLst>
            </p:cNvPr>
            <p:cNvGrpSpPr/>
            <p:nvPr/>
          </p:nvGrpSpPr>
          <p:grpSpPr>
            <a:xfrm>
              <a:off x="11868272" y="4645258"/>
              <a:ext cx="216000" cy="180000"/>
              <a:chOff x="8925921" y="3320651"/>
              <a:chExt cx="1996322" cy="1830879"/>
            </a:xfrm>
          </p:grpSpPr>
          <p:sp>
            <p:nvSpPr>
              <p:cNvPr id="51" name="Triángulo isósceles 50">
                <a:extLst>
                  <a:ext uri="{FF2B5EF4-FFF2-40B4-BE49-F238E27FC236}">
                    <a16:creationId xmlns:a16="http://schemas.microsoft.com/office/drawing/2014/main" id="{16600254-4F42-EF9D-61EA-97543365F248}"/>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2" name="Trapecio 51">
                <a:extLst>
                  <a:ext uri="{FF2B5EF4-FFF2-40B4-BE49-F238E27FC236}">
                    <a16:creationId xmlns:a16="http://schemas.microsoft.com/office/drawing/2014/main" id="{AF3A1B0E-A372-83B2-BF0B-DAEC55C29671}"/>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0" name="CuadroTexto 49">
              <a:extLst>
                <a:ext uri="{FF2B5EF4-FFF2-40B4-BE49-F238E27FC236}">
                  <a16:creationId xmlns:a16="http://schemas.microsoft.com/office/drawing/2014/main" id="{E5D7F996-D052-8BA9-1D52-68BA0CAB467F}"/>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3" name="Grupo 52">
            <a:extLst>
              <a:ext uri="{FF2B5EF4-FFF2-40B4-BE49-F238E27FC236}">
                <a16:creationId xmlns:a16="http://schemas.microsoft.com/office/drawing/2014/main" id="{5CD2B9E4-5FF1-6792-3D25-82B0ED77A378}"/>
              </a:ext>
            </a:extLst>
          </p:cNvPr>
          <p:cNvGrpSpPr/>
          <p:nvPr/>
        </p:nvGrpSpPr>
        <p:grpSpPr>
          <a:xfrm>
            <a:off x="5287052" y="2871464"/>
            <a:ext cx="590023" cy="276999"/>
            <a:chOff x="11905504" y="5798790"/>
            <a:chExt cx="580122" cy="281141"/>
          </a:xfrm>
        </p:grpSpPr>
        <p:pic>
          <p:nvPicPr>
            <p:cNvPr id="54" name="Picture 44" descr="Lista de tareas">
              <a:extLst>
                <a:ext uri="{FF2B5EF4-FFF2-40B4-BE49-F238E27FC236}">
                  <a16:creationId xmlns:a16="http://schemas.microsoft.com/office/drawing/2014/main" id="{A408EE90-C379-DFF2-1EFB-865844B8A0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55" name="CuadroTexto 54">
              <a:extLst>
                <a:ext uri="{FF2B5EF4-FFF2-40B4-BE49-F238E27FC236}">
                  <a16:creationId xmlns:a16="http://schemas.microsoft.com/office/drawing/2014/main" id="{AFD80D75-4B32-9B22-E065-D3E7C797531D}"/>
                </a:ext>
              </a:extLst>
            </p:cNvPr>
            <p:cNvSpPr txBox="1"/>
            <p:nvPr/>
          </p:nvSpPr>
          <p:spPr>
            <a:xfrm>
              <a:off x="12055035" y="5798790"/>
              <a:ext cx="430591" cy="281141"/>
            </a:xfrm>
            <a:prstGeom prst="rect">
              <a:avLst/>
            </a:prstGeom>
            <a:noFill/>
          </p:spPr>
          <p:txBody>
            <a:bodyPr wrap="none" rtlCol="0">
              <a:spAutoFit/>
            </a:bodyPr>
            <a:lstStyle/>
            <a:p>
              <a:r>
                <a:rPr lang="es-MX" sz="1200" dirty="0">
                  <a:solidFill>
                    <a:srgbClr val="5F5F5F"/>
                  </a:solidFill>
                  <a:latin typeface="Trebuchet MS" panose="020B0603020202020204" pitchFamily="34" charset="0"/>
                </a:rPr>
                <a:t>21%</a:t>
              </a:r>
            </a:p>
          </p:txBody>
        </p:sp>
      </p:grpSp>
      <p:grpSp>
        <p:nvGrpSpPr>
          <p:cNvPr id="56" name="Grupo 55">
            <a:extLst>
              <a:ext uri="{FF2B5EF4-FFF2-40B4-BE49-F238E27FC236}">
                <a16:creationId xmlns:a16="http://schemas.microsoft.com/office/drawing/2014/main" id="{38499372-1976-B69D-9748-F9F5AA53B3E3}"/>
              </a:ext>
            </a:extLst>
          </p:cNvPr>
          <p:cNvGrpSpPr/>
          <p:nvPr/>
        </p:nvGrpSpPr>
        <p:grpSpPr>
          <a:xfrm>
            <a:off x="9461187" y="5772598"/>
            <a:ext cx="1531560" cy="276999"/>
            <a:chOff x="11905504" y="5819466"/>
            <a:chExt cx="1531560" cy="276999"/>
          </a:xfrm>
        </p:grpSpPr>
        <p:pic>
          <p:nvPicPr>
            <p:cNvPr id="57" name="Picture 44" descr="Lista de tareas">
              <a:extLst>
                <a:ext uri="{FF2B5EF4-FFF2-40B4-BE49-F238E27FC236}">
                  <a16:creationId xmlns:a16="http://schemas.microsoft.com/office/drawing/2014/main" id="{302D2E92-2574-BCEA-15D9-423E8C1FDC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58" name="CuadroTexto 57">
              <a:extLst>
                <a:ext uri="{FF2B5EF4-FFF2-40B4-BE49-F238E27FC236}">
                  <a16:creationId xmlns:a16="http://schemas.microsoft.com/office/drawing/2014/main" id="{E784DBCB-1BC6-4E9A-18A4-2246A565CFD8}"/>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11" name="Grupo 10">
            <a:extLst>
              <a:ext uri="{FF2B5EF4-FFF2-40B4-BE49-F238E27FC236}">
                <a16:creationId xmlns:a16="http://schemas.microsoft.com/office/drawing/2014/main" id="{1DBDE3B0-D2BD-5E3F-508B-B0FE68897809}"/>
              </a:ext>
            </a:extLst>
          </p:cNvPr>
          <p:cNvGrpSpPr/>
          <p:nvPr/>
        </p:nvGrpSpPr>
        <p:grpSpPr>
          <a:xfrm>
            <a:off x="5050723" y="4051807"/>
            <a:ext cx="540989" cy="276999"/>
            <a:chOff x="11865538" y="5443513"/>
            <a:chExt cx="625005" cy="328688"/>
          </a:xfrm>
        </p:grpSpPr>
        <p:pic>
          <p:nvPicPr>
            <p:cNvPr id="14" name="Picture 36" descr="bosque">
              <a:extLst>
                <a:ext uri="{FF2B5EF4-FFF2-40B4-BE49-F238E27FC236}">
                  <a16:creationId xmlns:a16="http://schemas.microsoft.com/office/drawing/2014/main" id="{53414AA8-AAA4-2CBC-B9F8-F565C39481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AF5EFB12-571E-5608-AE65-2346FBB6B769}"/>
                </a:ext>
              </a:extLst>
            </p:cNvPr>
            <p:cNvSpPr txBox="1"/>
            <p:nvPr/>
          </p:nvSpPr>
          <p:spPr>
            <a:xfrm>
              <a:off x="12077188" y="5443513"/>
              <a:ext cx="413355"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a:t>
              </a:r>
            </a:p>
          </p:txBody>
        </p:sp>
      </p:grpSp>
      <p:grpSp>
        <p:nvGrpSpPr>
          <p:cNvPr id="19" name="Grupo 18">
            <a:extLst>
              <a:ext uri="{FF2B5EF4-FFF2-40B4-BE49-F238E27FC236}">
                <a16:creationId xmlns:a16="http://schemas.microsoft.com/office/drawing/2014/main" id="{386407E7-A167-2A82-86D2-7FA29F76B56B}"/>
              </a:ext>
            </a:extLst>
          </p:cNvPr>
          <p:cNvGrpSpPr/>
          <p:nvPr/>
        </p:nvGrpSpPr>
        <p:grpSpPr>
          <a:xfrm>
            <a:off x="10962629" y="5772598"/>
            <a:ext cx="1155871" cy="276999"/>
            <a:chOff x="11865538" y="5459703"/>
            <a:chExt cx="1155871" cy="276999"/>
          </a:xfrm>
        </p:grpSpPr>
        <p:pic>
          <p:nvPicPr>
            <p:cNvPr id="20" name="Picture 36" descr="bosque">
              <a:extLst>
                <a:ext uri="{FF2B5EF4-FFF2-40B4-BE49-F238E27FC236}">
                  <a16:creationId xmlns:a16="http://schemas.microsoft.com/office/drawing/2014/main" id="{8251A68F-74BF-B230-5E77-451F72A45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3E17DC6C-2090-DE34-2B61-06B4BF322C12}"/>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343549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Diferencias significativas</a:t>
            </a:r>
          </a:p>
        </p:txBody>
      </p:sp>
      <p:grpSp>
        <p:nvGrpSpPr>
          <p:cNvPr id="11" name="Grupo 10">
            <a:extLst>
              <a:ext uri="{FF2B5EF4-FFF2-40B4-BE49-F238E27FC236}">
                <a16:creationId xmlns:a16="http://schemas.microsoft.com/office/drawing/2014/main" id="{51399A1D-88CE-51B9-A06D-734B3EBA9214}"/>
              </a:ext>
            </a:extLst>
          </p:cNvPr>
          <p:cNvGrpSpPr/>
          <p:nvPr/>
        </p:nvGrpSpPr>
        <p:grpSpPr>
          <a:xfrm>
            <a:off x="9775031" y="3798918"/>
            <a:ext cx="323728" cy="291455"/>
            <a:chOff x="6316924" y="3334520"/>
            <a:chExt cx="1996322" cy="1830879"/>
          </a:xfrm>
        </p:grpSpPr>
        <p:sp>
          <p:nvSpPr>
            <p:cNvPr id="12" name="Triángulo isósceles 11">
              <a:extLst>
                <a:ext uri="{FF2B5EF4-FFF2-40B4-BE49-F238E27FC236}">
                  <a16:creationId xmlns:a16="http://schemas.microsoft.com/office/drawing/2014/main" id="{345052C3-91CE-09F3-1D8F-600D5D1BEBE1}"/>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4" name="Trapecio 13">
              <a:extLst>
                <a:ext uri="{FF2B5EF4-FFF2-40B4-BE49-F238E27FC236}">
                  <a16:creationId xmlns:a16="http://schemas.microsoft.com/office/drawing/2014/main" id="{4ADFE5DF-8172-BA4E-4D4F-F34A5B39531E}"/>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15" name="Grupo 14">
            <a:extLst>
              <a:ext uri="{FF2B5EF4-FFF2-40B4-BE49-F238E27FC236}">
                <a16:creationId xmlns:a16="http://schemas.microsoft.com/office/drawing/2014/main" id="{50836D74-A401-D831-F5EA-D69A29BB98BF}"/>
              </a:ext>
            </a:extLst>
          </p:cNvPr>
          <p:cNvGrpSpPr/>
          <p:nvPr/>
        </p:nvGrpSpPr>
        <p:grpSpPr>
          <a:xfrm>
            <a:off x="9775031" y="3400158"/>
            <a:ext cx="323728" cy="291455"/>
            <a:chOff x="8925921" y="3320651"/>
            <a:chExt cx="1996322" cy="1830879"/>
          </a:xfrm>
        </p:grpSpPr>
        <p:sp>
          <p:nvSpPr>
            <p:cNvPr id="16" name="Triángulo isósceles 15">
              <a:extLst>
                <a:ext uri="{FF2B5EF4-FFF2-40B4-BE49-F238E27FC236}">
                  <a16:creationId xmlns:a16="http://schemas.microsoft.com/office/drawing/2014/main" id="{FC1E04C9-1F55-21D4-AA52-656C7F0FA6C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7" name="Trapecio 16">
              <a:extLst>
                <a:ext uri="{FF2B5EF4-FFF2-40B4-BE49-F238E27FC236}">
                  <a16:creationId xmlns:a16="http://schemas.microsoft.com/office/drawing/2014/main" id="{756C08C3-7368-DCE5-B9B8-D5A88E5A60F5}"/>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18" name="Grupo 17">
            <a:extLst>
              <a:ext uri="{FF2B5EF4-FFF2-40B4-BE49-F238E27FC236}">
                <a16:creationId xmlns:a16="http://schemas.microsoft.com/office/drawing/2014/main" id="{963C9B14-3CCB-A9C9-2DEE-8F5AD1FF9E3C}"/>
              </a:ext>
            </a:extLst>
          </p:cNvPr>
          <p:cNvGrpSpPr/>
          <p:nvPr/>
        </p:nvGrpSpPr>
        <p:grpSpPr>
          <a:xfrm>
            <a:off x="9775031" y="3025889"/>
            <a:ext cx="323728" cy="291455"/>
            <a:chOff x="10974076" y="3320651"/>
            <a:chExt cx="1996322" cy="1830879"/>
          </a:xfrm>
        </p:grpSpPr>
        <p:sp>
          <p:nvSpPr>
            <p:cNvPr id="19" name="Triángulo isósceles 18">
              <a:extLst>
                <a:ext uri="{FF2B5EF4-FFF2-40B4-BE49-F238E27FC236}">
                  <a16:creationId xmlns:a16="http://schemas.microsoft.com/office/drawing/2014/main" id="{7DA1F275-F06C-FD2B-0899-B00683D28E0F}"/>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0" name="Trapecio 19">
              <a:extLst>
                <a:ext uri="{FF2B5EF4-FFF2-40B4-BE49-F238E27FC236}">
                  <a16:creationId xmlns:a16="http://schemas.microsoft.com/office/drawing/2014/main" id="{B75195F7-8EC9-18B3-1A67-D6A0778D878A}"/>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aphicFrame>
        <p:nvGraphicFramePr>
          <p:cNvPr id="21" name="Tabla 20">
            <a:extLst>
              <a:ext uri="{FF2B5EF4-FFF2-40B4-BE49-F238E27FC236}">
                <a16:creationId xmlns:a16="http://schemas.microsoft.com/office/drawing/2014/main" id="{0819EE79-7DDE-8C69-60BF-FED55415110D}"/>
              </a:ext>
            </a:extLst>
          </p:cNvPr>
          <p:cNvGraphicFramePr>
            <a:graphicFrameLocks noGrp="1"/>
          </p:cNvGraphicFramePr>
          <p:nvPr>
            <p:extLst>
              <p:ext uri="{D42A27DB-BD31-4B8C-83A1-F6EECF244321}">
                <p14:modId xmlns:p14="http://schemas.microsoft.com/office/powerpoint/2010/main" val="2438546207"/>
              </p:ext>
            </p:extLst>
          </p:nvPr>
        </p:nvGraphicFramePr>
        <p:xfrm>
          <a:off x="8078057" y="2987791"/>
          <a:ext cx="1352796" cy="2282160"/>
        </p:xfrm>
        <a:graphic>
          <a:graphicData uri="http://schemas.openxmlformats.org/drawingml/2006/table">
            <a:tbl>
              <a:tblPr/>
              <a:tblGrid>
                <a:gridCol w="1352796">
                  <a:extLst>
                    <a:ext uri="{9D8B030D-6E8A-4147-A177-3AD203B41FA5}">
                      <a16:colId xmlns:a16="http://schemas.microsoft.com/office/drawing/2014/main" val="1510661962"/>
                    </a:ext>
                  </a:extLst>
                </a:gridCol>
              </a:tblGrid>
              <a:tr h="4564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000000"/>
                          </a:solidFill>
                          <a:effectLst/>
                          <a:latin typeface="Trebuchet MS" panose="020B0603020202020204" pitchFamily="34" charset="0"/>
                        </a:rPr>
                        <a:t>Hombre</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0819092"/>
                  </a:ext>
                </a:extLst>
              </a:tr>
              <a:tr h="4564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MX" sz="1200" b="0" i="0" u="none" strike="noStrike" dirty="0">
                          <a:solidFill>
                            <a:srgbClr val="000000"/>
                          </a:solidFill>
                          <a:effectLst/>
                          <a:latin typeface="Trebuchet MS" panose="020B0603020202020204" pitchFamily="34" charset="0"/>
                        </a:rPr>
                        <a:t>Mujer</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5252028"/>
                  </a:ext>
                </a:extLst>
              </a:tr>
              <a:tr h="45643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endParaRPr lang="es-MX" sz="1200" b="0" i="0" u="none" strike="noStrike" dirty="0">
                        <a:solidFill>
                          <a:srgbClr val="000000"/>
                        </a:solidFill>
                        <a:effectLst/>
                        <a:latin typeface="Trebuchet MS" panose="020B0603020202020204" pitchFamily="34" charset="0"/>
                      </a:endParaRP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0597821"/>
                  </a:ext>
                </a:extLst>
              </a:tr>
              <a:tr h="45643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000000"/>
                          </a:solidFill>
                          <a:effectLst/>
                          <a:latin typeface="Trebuchet MS" panose="020B0603020202020204" pitchFamily="34" charset="0"/>
                        </a:rPr>
                        <a:t>Naturaleza</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8010819"/>
                  </a:ext>
                </a:extLst>
              </a:tr>
              <a:tr h="456432">
                <a:tc>
                  <a:txBody>
                    <a:bodyPr/>
                    <a:lstStyle/>
                    <a:p>
                      <a:pPr algn="l" fontAlgn="ctr"/>
                      <a:r>
                        <a:rPr lang="es-MX" sz="1200" b="0" i="0" u="none" strike="noStrike" dirty="0">
                          <a:solidFill>
                            <a:srgbClr val="000000"/>
                          </a:solidFill>
                          <a:effectLst/>
                          <a:latin typeface="Trebuchet MS" panose="020B0603020202020204" pitchFamily="34" charset="0"/>
                        </a:rPr>
                        <a:t>Otras actividades</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057743"/>
                  </a:ext>
                </a:extLst>
              </a:tr>
            </a:tbl>
          </a:graphicData>
        </a:graphic>
      </p:graphicFrame>
      <p:sp>
        <p:nvSpPr>
          <p:cNvPr id="23" name="Cerrar llave 22">
            <a:extLst>
              <a:ext uri="{FF2B5EF4-FFF2-40B4-BE49-F238E27FC236}">
                <a16:creationId xmlns:a16="http://schemas.microsoft.com/office/drawing/2014/main" id="{D7CC356E-02E0-1D24-A214-263BA18E1BEC}"/>
              </a:ext>
            </a:extLst>
          </p:cNvPr>
          <p:cNvSpPr/>
          <p:nvPr/>
        </p:nvSpPr>
        <p:spPr>
          <a:xfrm rot="16200000">
            <a:off x="9222255" y="764562"/>
            <a:ext cx="313853" cy="3959436"/>
          </a:xfrm>
          <a:prstGeom prst="rightBrace">
            <a:avLst/>
          </a:prstGeom>
          <a:noFill/>
          <a:ln w="15875" cap="flat" cmpd="sng" algn="ctr">
            <a:solidFill>
              <a:srgbClr val="144E5C">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5" name="14 CuadroTexto">
            <a:extLst>
              <a:ext uri="{FF2B5EF4-FFF2-40B4-BE49-F238E27FC236}">
                <a16:creationId xmlns:a16="http://schemas.microsoft.com/office/drawing/2014/main" id="{FAA35D64-60DE-920F-D607-A809D9460B56}"/>
              </a:ext>
            </a:extLst>
          </p:cNvPr>
          <p:cNvSpPr txBox="1">
            <a:spLocks noChangeArrowheads="1"/>
          </p:cNvSpPr>
          <p:nvPr/>
        </p:nvSpPr>
        <p:spPr bwMode="auto">
          <a:xfrm>
            <a:off x="8220992" y="1977366"/>
            <a:ext cx="2316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defRPr/>
            </a:pPr>
            <a:r>
              <a:rPr lang="es-MX" sz="1400" dirty="0">
                <a:solidFill>
                  <a:srgbClr val="000000"/>
                </a:solidFill>
                <a:latin typeface="Trebuchet MS" panose="020B0603020202020204" pitchFamily="34" charset="0"/>
                <a:ea typeface="+mn-ea"/>
              </a:rPr>
              <a:t>Entre segmentos de vuelo a Alemania</a:t>
            </a:r>
          </a:p>
        </p:txBody>
      </p:sp>
      <p:pic>
        <p:nvPicPr>
          <p:cNvPr id="47" name="Picture 36" descr="bosque">
            <a:extLst>
              <a:ext uri="{FF2B5EF4-FFF2-40B4-BE49-F238E27FC236}">
                <a16:creationId xmlns:a16="http://schemas.microsoft.com/office/drawing/2014/main" id="{CE73E85F-93E8-BB58-C726-DD1616F6E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446" y="4380942"/>
            <a:ext cx="377500" cy="377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4" descr="Lista de tareas">
            <a:extLst>
              <a:ext uri="{FF2B5EF4-FFF2-40B4-BE49-F238E27FC236}">
                <a16:creationId xmlns:a16="http://schemas.microsoft.com/office/drawing/2014/main" id="{435D76C2-0EF2-59D8-7865-23B539373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412" y="4882957"/>
            <a:ext cx="297568" cy="2975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 name="Tabla 48">
            <a:extLst>
              <a:ext uri="{FF2B5EF4-FFF2-40B4-BE49-F238E27FC236}">
                <a16:creationId xmlns:a16="http://schemas.microsoft.com/office/drawing/2014/main" id="{38B4983B-5C27-738F-5513-96ECAEBAF47A}"/>
              </a:ext>
            </a:extLst>
          </p:cNvPr>
          <p:cNvGraphicFramePr>
            <a:graphicFrameLocks noGrp="1"/>
          </p:cNvGraphicFramePr>
          <p:nvPr>
            <p:extLst>
              <p:ext uri="{D42A27DB-BD31-4B8C-83A1-F6EECF244321}">
                <p14:modId xmlns:p14="http://schemas.microsoft.com/office/powerpoint/2010/main" val="4204366497"/>
              </p:ext>
            </p:extLst>
          </p:nvPr>
        </p:nvGraphicFramePr>
        <p:xfrm>
          <a:off x="10226220" y="2987791"/>
          <a:ext cx="1036076" cy="1155417"/>
        </p:xfrm>
        <a:graphic>
          <a:graphicData uri="http://schemas.openxmlformats.org/drawingml/2006/table">
            <a:tbl>
              <a:tblPr>
                <a:tableStyleId>{5C22544A-7EE6-4342-B048-85BDC9FD1C3A}</a:tableStyleId>
              </a:tblPr>
              <a:tblGrid>
                <a:gridCol w="1036076">
                  <a:extLst>
                    <a:ext uri="{9D8B030D-6E8A-4147-A177-3AD203B41FA5}">
                      <a16:colId xmlns:a16="http://schemas.microsoft.com/office/drawing/2014/main" val="1577076166"/>
                    </a:ext>
                  </a:extLst>
                </a:gridCol>
              </a:tblGrid>
              <a:tr h="3851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ctr"/>
                      <a:r>
                        <a:rPr lang="es-MX" sz="1200" b="0" i="0" u="none" strike="noStrike" dirty="0">
                          <a:solidFill>
                            <a:srgbClr val="000000"/>
                          </a:solidFill>
                          <a:effectLst/>
                          <a:latin typeface="Trebuchet MS" panose="020B0603020202020204" pitchFamily="34" charset="0"/>
                        </a:rPr>
                        <a:t>NSE: ABC+</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3223686"/>
                  </a:ext>
                </a:extLst>
              </a:tr>
              <a:tr h="3851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000000"/>
                          </a:solidFill>
                          <a:effectLst/>
                          <a:latin typeface="Trebuchet MS" panose="020B0603020202020204" pitchFamily="34" charset="0"/>
                        </a:rPr>
                        <a:t>NSE: CC-</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0868526"/>
                  </a:ext>
                </a:extLst>
              </a:tr>
              <a:tr h="38513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000000"/>
                          </a:solidFill>
                          <a:effectLst/>
                          <a:latin typeface="Trebuchet MS" panose="020B0603020202020204" pitchFamily="34" charset="0"/>
                        </a:rPr>
                        <a:t>NSE: D+D</a:t>
                      </a:r>
                    </a:p>
                  </a:txBody>
                  <a:tcPr marL="8990" marR="8990" marT="899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7701871"/>
                  </a:ext>
                </a:extLst>
              </a:tr>
            </a:tbl>
          </a:graphicData>
        </a:graphic>
      </p:graphicFrame>
      <p:pic>
        <p:nvPicPr>
          <p:cNvPr id="75" name="Imagen 34">
            <a:extLst>
              <a:ext uri="{FF2B5EF4-FFF2-40B4-BE49-F238E27FC236}">
                <a16:creationId xmlns:a16="http://schemas.microsoft.com/office/drawing/2014/main" id="{45F9E2AD-0D4C-2643-15BB-384006AB6E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19343" y="3078278"/>
            <a:ext cx="335707" cy="335707"/>
          </a:xfrm>
          <a:prstGeom prst="rect">
            <a:avLst/>
          </a:prstGeom>
        </p:spPr>
      </p:pic>
      <p:pic>
        <p:nvPicPr>
          <p:cNvPr id="76" name="Imagen 35">
            <a:extLst>
              <a:ext uri="{FF2B5EF4-FFF2-40B4-BE49-F238E27FC236}">
                <a16:creationId xmlns:a16="http://schemas.microsoft.com/office/drawing/2014/main" id="{3892EE46-BEBC-ECE9-371F-C6B5298CD9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34333" y="3512992"/>
            <a:ext cx="305726" cy="305726"/>
          </a:xfrm>
          <a:prstGeom prst="rect">
            <a:avLst/>
          </a:prstGeom>
        </p:spPr>
      </p:pic>
      <p:sp>
        <p:nvSpPr>
          <p:cNvPr id="2" name="14 CuadroTexto">
            <a:extLst>
              <a:ext uri="{FF2B5EF4-FFF2-40B4-BE49-F238E27FC236}">
                <a16:creationId xmlns:a16="http://schemas.microsoft.com/office/drawing/2014/main" id="{8C024FCD-5E86-5F2E-BCE4-D2516285AB88}"/>
              </a:ext>
            </a:extLst>
          </p:cNvPr>
          <p:cNvSpPr txBox="1">
            <a:spLocks noChangeArrowheads="1"/>
          </p:cNvSpPr>
          <p:nvPr/>
        </p:nvSpPr>
        <p:spPr bwMode="auto">
          <a:xfrm>
            <a:off x="340485" y="768394"/>
            <a:ext cx="116485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Las diferencias significativas las utilizamos para indicar que un porcentaje es diferente estadísticamente en comparación con un grupo similar.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A lo largo de la presentación identificaremos las diferencias significativas de los grupos de la siguiente manera:</a:t>
            </a:r>
          </a:p>
        </p:txBody>
      </p:sp>
      <p:graphicFrame>
        <p:nvGraphicFramePr>
          <p:cNvPr id="4" name="Tabla 3">
            <a:extLst>
              <a:ext uri="{FF2B5EF4-FFF2-40B4-BE49-F238E27FC236}">
                <a16:creationId xmlns:a16="http://schemas.microsoft.com/office/drawing/2014/main" id="{ED6645DC-549D-800D-C129-488A45CF6607}"/>
              </a:ext>
            </a:extLst>
          </p:cNvPr>
          <p:cNvGraphicFramePr>
            <a:graphicFrameLocks noGrp="1"/>
          </p:cNvGraphicFramePr>
          <p:nvPr>
            <p:extLst>
              <p:ext uri="{D42A27DB-BD31-4B8C-83A1-F6EECF244321}">
                <p14:modId xmlns:p14="http://schemas.microsoft.com/office/powerpoint/2010/main" val="2562970393"/>
              </p:ext>
            </p:extLst>
          </p:nvPr>
        </p:nvGraphicFramePr>
        <p:xfrm>
          <a:off x="1352705" y="4751454"/>
          <a:ext cx="2879347" cy="658323"/>
        </p:xfrm>
        <a:graphic>
          <a:graphicData uri="http://schemas.openxmlformats.org/drawingml/2006/table">
            <a:tbl>
              <a:tblPr/>
              <a:tblGrid>
                <a:gridCol w="1205661">
                  <a:extLst>
                    <a:ext uri="{9D8B030D-6E8A-4147-A177-3AD203B41FA5}">
                      <a16:colId xmlns:a16="http://schemas.microsoft.com/office/drawing/2014/main" val="1510983264"/>
                    </a:ext>
                  </a:extLst>
                </a:gridCol>
                <a:gridCol w="1673686">
                  <a:extLst>
                    <a:ext uri="{9D8B030D-6E8A-4147-A177-3AD203B41FA5}">
                      <a16:colId xmlns:a16="http://schemas.microsoft.com/office/drawing/2014/main" val="646521609"/>
                    </a:ext>
                  </a:extLst>
                </a:gridCol>
              </a:tblGrid>
              <a:tr h="207680">
                <a:tc>
                  <a:txBody>
                    <a:bodyPr/>
                    <a:lstStyle/>
                    <a:p>
                      <a:pPr algn="ctr" fontAlgn="ctr"/>
                      <a:r>
                        <a:rPr lang="es-MX" sz="1400" b="0" i="0" u="none" strike="noStrike" dirty="0">
                          <a:solidFill>
                            <a:schemeClr val="tx1">
                              <a:lumMod val="65000"/>
                              <a:lumOff val="35000"/>
                            </a:schemeClr>
                          </a:solidFill>
                          <a:effectLst/>
                          <a:latin typeface="Trebuchet MS" panose="020B0603020202020204" pitchFamily="34" charset="0"/>
                        </a:rPr>
                        <a:t>150</a:t>
                      </a: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a:noFill/>
                    </a:lnT>
                    <a:lnB w="19050" cap="flat" cmpd="sng" algn="ctr">
                      <a:solidFill>
                        <a:srgbClr val="ED7D31"/>
                      </a:solidFill>
                      <a:prstDash val="solid"/>
                      <a:round/>
                      <a:headEnd type="none" w="med" len="med"/>
                      <a:tailEnd type="none" w="med" len="med"/>
                    </a:lnB>
                  </a:tcPr>
                </a:tc>
                <a:tc>
                  <a:txBody>
                    <a:bodyPr/>
                    <a:lstStyle/>
                    <a:p>
                      <a:pPr algn="ctr" fontAlgn="ctr"/>
                      <a:r>
                        <a:rPr lang="es-MX" sz="1400" b="0" i="0" u="none" strike="noStrike" dirty="0">
                          <a:solidFill>
                            <a:schemeClr val="tx1">
                              <a:lumMod val="65000"/>
                              <a:lumOff val="35000"/>
                            </a:schemeClr>
                          </a:solidFill>
                          <a:effectLst/>
                          <a:latin typeface="Trebuchet MS" panose="020B0603020202020204" pitchFamily="34" charset="0"/>
                        </a:rPr>
                        <a:t>150</a:t>
                      </a: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a:noFill/>
                    </a:lnT>
                    <a:lnB w="1905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384361851"/>
                  </a:ext>
                </a:extLst>
              </a:tr>
              <a:tr h="207680">
                <a:tc>
                  <a:txBody>
                    <a:bodyPr/>
                    <a:lstStyle/>
                    <a:p>
                      <a:pPr algn="ctr" fontAlgn="ctr"/>
                      <a:r>
                        <a:rPr lang="es-MX" sz="1400" b="1" i="0" u="none" strike="noStrike" dirty="0">
                          <a:solidFill>
                            <a:srgbClr val="C00000"/>
                          </a:solidFill>
                          <a:effectLst/>
                          <a:latin typeface="Trebuchet MS" panose="020B0603020202020204" pitchFamily="34" charset="0"/>
                        </a:rPr>
                        <a:t>25%</a:t>
                      </a:r>
                      <a:r>
                        <a:rPr lang="es-MX" sz="1400" b="1" i="0" u="none" strike="noStrike" baseline="0" dirty="0">
                          <a:solidFill>
                            <a:srgbClr val="C00000"/>
                          </a:solidFill>
                          <a:effectLst/>
                          <a:latin typeface="Trebuchet MS" panose="020B0603020202020204" pitchFamily="34" charset="0"/>
                        </a:rPr>
                        <a:t> </a:t>
                      </a:r>
                      <a:r>
                        <a:rPr lang="es-MX" sz="1400" b="1" i="0" u="none" strike="noStrike" dirty="0">
                          <a:solidFill>
                            <a:srgbClr val="C00000"/>
                          </a:solidFill>
                          <a:effectLst/>
                          <a:latin typeface="Trebuchet MS" panose="020B0603020202020204" pitchFamily="34" charset="0"/>
                        </a:rPr>
                        <a:t>B</a:t>
                      </a: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es-MX" sz="1400" b="0" i="0" u="none" strike="noStrike">
                          <a:solidFill>
                            <a:schemeClr val="tx1">
                              <a:lumMod val="65000"/>
                              <a:lumOff val="35000"/>
                            </a:schemeClr>
                          </a:solidFill>
                          <a:effectLst/>
                          <a:latin typeface="Trebuchet MS" panose="020B0603020202020204" pitchFamily="34" charset="0"/>
                        </a:rPr>
                        <a:t>11%</a:t>
                      </a:r>
                      <a:r>
                        <a:rPr lang="es-MX" sz="1400" b="0" i="0" u="none" strike="noStrike" baseline="0">
                          <a:solidFill>
                            <a:schemeClr val="tx1">
                              <a:lumMod val="65000"/>
                              <a:lumOff val="35000"/>
                            </a:schemeClr>
                          </a:solidFill>
                          <a:effectLst/>
                          <a:latin typeface="Trebuchet MS" panose="020B0603020202020204" pitchFamily="34" charset="0"/>
                        </a:rPr>
                        <a:t> </a:t>
                      </a:r>
                      <a:endParaRPr lang="es-MX" sz="1400" b="0" i="0" u="none" strike="noStrike">
                        <a:solidFill>
                          <a:schemeClr val="tx1">
                            <a:lumMod val="65000"/>
                            <a:lumOff val="35000"/>
                          </a:schemeClr>
                        </a:solidFill>
                        <a:effectLst/>
                        <a:latin typeface="Trebuchet MS" panose="020B0603020202020204" pitchFamily="34" charset="0"/>
                      </a:endParaRP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6350" cap="flat" cmpd="sng" algn="ctr">
                      <a:solidFill>
                        <a:srgbClr val="ED7D31"/>
                      </a:solidFill>
                      <a:prstDash val="dot"/>
                      <a:round/>
                      <a:headEnd type="none" w="med" len="med"/>
                      <a:tailEnd type="none" w="med" len="med"/>
                    </a:lnB>
                  </a:tcPr>
                </a:tc>
                <a:extLst>
                  <a:ext uri="{0D108BD9-81ED-4DB2-BD59-A6C34878D82A}">
                    <a16:rowId xmlns:a16="http://schemas.microsoft.com/office/drawing/2014/main" val="3559785190"/>
                  </a:ext>
                </a:extLst>
              </a:tr>
              <a:tr h="207680">
                <a:tc>
                  <a:txBody>
                    <a:bodyPr/>
                    <a:lstStyle/>
                    <a:p>
                      <a:pPr algn="ctr" fontAlgn="ctr"/>
                      <a:r>
                        <a:rPr lang="es-MX" sz="1400" b="0" i="0" u="none" strike="noStrike">
                          <a:solidFill>
                            <a:schemeClr val="tx1">
                              <a:lumMod val="65000"/>
                              <a:lumOff val="35000"/>
                            </a:schemeClr>
                          </a:solidFill>
                          <a:effectLst/>
                          <a:latin typeface="Trebuchet MS" panose="020B0603020202020204" pitchFamily="34" charset="0"/>
                        </a:rPr>
                        <a:t>11%</a:t>
                      </a: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tc>
                  <a:txBody>
                    <a:bodyPr/>
                    <a:lstStyle/>
                    <a:p>
                      <a:pPr algn="ctr" fontAlgn="ctr"/>
                      <a:r>
                        <a:rPr lang="es-MX" sz="1400" b="0" i="0" u="none" strike="noStrike" dirty="0">
                          <a:solidFill>
                            <a:schemeClr val="tx1">
                              <a:lumMod val="65000"/>
                              <a:lumOff val="35000"/>
                            </a:schemeClr>
                          </a:solidFill>
                          <a:effectLst/>
                          <a:latin typeface="Trebuchet MS" panose="020B0603020202020204" pitchFamily="34" charset="0"/>
                        </a:rPr>
                        <a:t>15%</a:t>
                      </a:r>
                    </a:p>
                  </a:txBody>
                  <a:tcPr marL="6081" marR="6081" marT="6081" marB="0" anchor="ctr">
                    <a:lnL w="6350" cap="flat" cmpd="sng" algn="ctr">
                      <a:solidFill>
                        <a:srgbClr val="ED7D31"/>
                      </a:solidFill>
                      <a:prstDash val="solid"/>
                      <a:round/>
                      <a:headEnd type="none" w="med" len="med"/>
                      <a:tailEnd type="none" w="med" len="med"/>
                    </a:lnL>
                    <a:lnR w="6350" cap="flat" cmpd="sng" algn="ctr">
                      <a:solidFill>
                        <a:srgbClr val="ED7D31"/>
                      </a:solidFill>
                      <a:prstDash val="solid"/>
                      <a:round/>
                      <a:headEnd type="none" w="med" len="med"/>
                      <a:tailEnd type="none" w="med" len="med"/>
                    </a:lnR>
                    <a:lnT w="6350" cap="flat" cmpd="sng" algn="ctr">
                      <a:solidFill>
                        <a:srgbClr val="ED7D31"/>
                      </a:solidFill>
                      <a:prstDash val="dot"/>
                      <a:round/>
                      <a:headEnd type="none" w="med" len="med"/>
                      <a:tailEnd type="none" w="med" len="med"/>
                    </a:lnT>
                    <a:lnB w="6350" cap="flat" cmpd="sng" algn="ctr">
                      <a:solidFill>
                        <a:srgbClr val="ED7D31"/>
                      </a:solidFill>
                      <a:prstDash val="dot"/>
                      <a:round/>
                      <a:headEnd type="none" w="med" len="med"/>
                      <a:tailEnd type="none" w="med" len="med"/>
                    </a:lnB>
                  </a:tcPr>
                </a:tc>
                <a:extLst>
                  <a:ext uri="{0D108BD9-81ED-4DB2-BD59-A6C34878D82A}">
                    <a16:rowId xmlns:a16="http://schemas.microsoft.com/office/drawing/2014/main" val="2042146228"/>
                  </a:ext>
                </a:extLst>
              </a:tr>
            </a:tbl>
          </a:graphicData>
        </a:graphic>
      </p:graphicFrame>
      <p:sp>
        <p:nvSpPr>
          <p:cNvPr id="5" name="Rectángulo 4">
            <a:extLst>
              <a:ext uri="{FF2B5EF4-FFF2-40B4-BE49-F238E27FC236}">
                <a16:creationId xmlns:a16="http://schemas.microsoft.com/office/drawing/2014/main" id="{29E4D905-E207-2B9A-3A2B-950359278C9D}"/>
              </a:ext>
            </a:extLst>
          </p:cNvPr>
          <p:cNvSpPr/>
          <p:nvPr/>
        </p:nvSpPr>
        <p:spPr>
          <a:xfrm>
            <a:off x="1756995" y="4456374"/>
            <a:ext cx="41193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092D63"/>
                </a:solidFill>
                <a:effectLst/>
                <a:uLnTx/>
                <a:uFillTx/>
                <a:latin typeface="Trebuchet MS" panose="020B0603020202020204" pitchFamily="34" charset="0"/>
                <a:ea typeface="+mn-ea"/>
                <a:cs typeface="Arial" panose="020B0604020202020204" pitchFamily="34" charset="0"/>
              </a:rPr>
              <a:t>(A)</a:t>
            </a:r>
          </a:p>
        </p:txBody>
      </p:sp>
      <p:sp>
        <p:nvSpPr>
          <p:cNvPr id="6" name="Rectángulo 5">
            <a:extLst>
              <a:ext uri="{FF2B5EF4-FFF2-40B4-BE49-F238E27FC236}">
                <a16:creationId xmlns:a16="http://schemas.microsoft.com/office/drawing/2014/main" id="{A6E541DC-A087-9349-413D-7C73356611D5}"/>
              </a:ext>
            </a:extLst>
          </p:cNvPr>
          <p:cNvSpPr/>
          <p:nvPr/>
        </p:nvSpPr>
        <p:spPr>
          <a:xfrm>
            <a:off x="3199539" y="4442453"/>
            <a:ext cx="41193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092D63"/>
                </a:solidFill>
                <a:effectLst/>
                <a:uLnTx/>
                <a:uFillTx/>
                <a:latin typeface="Trebuchet MS" panose="020B0603020202020204" pitchFamily="34" charset="0"/>
                <a:ea typeface="+mn-ea"/>
                <a:cs typeface="Arial" panose="020B0604020202020204" pitchFamily="34" charset="0"/>
              </a:rPr>
              <a:t>(B)</a:t>
            </a:r>
          </a:p>
        </p:txBody>
      </p:sp>
      <p:sp>
        <p:nvSpPr>
          <p:cNvPr id="8" name="14 CuadroTexto">
            <a:extLst>
              <a:ext uri="{FF2B5EF4-FFF2-40B4-BE49-F238E27FC236}">
                <a16:creationId xmlns:a16="http://schemas.microsoft.com/office/drawing/2014/main" id="{253C624E-7285-C819-059D-5072ED36854A}"/>
              </a:ext>
            </a:extLst>
          </p:cNvPr>
          <p:cNvSpPr txBox="1">
            <a:spLocks noChangeArrowheads="1"/>
          </p:cNvSpPr>
          <p:nvPr/>
        </p:nvSpPr>
        <p:spPr bwMode="auto">
          <a:xfrm>
            <a:off x="1112987" y="2710808"/>
            <a:ext cx="50808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1. Se identifica a cada medición con una letra (mayúscula) del abecedario; tantas letras como grupos se comparen.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2. Resaltamos con rojo los porcentajes donde hay diferencias, e indicamos contra qué grupo.</a:t>
            </a:r>
          </a:p>
        </p:txBody>
      </p:sp>
      <p:sp>
        <p:nvSpPr>
          <p:cNvPr id="9" name="14 CuadroTexto">
            <a:extLst>
              <a:ext uri="{FF2B5EF4-FFF2-40B4-BE49-F238E27FC236}">
                <a16:creationId xmlns:a16="http://schemas.microsoft.com/office/drawing/2014/main" id="{5AD42149-CBBE-BEDE-A43C-987A8B36B62D}"/>
              </a:ext>
            </a:extLst>
          </p:cNvPr>
          <p:cNvSpPr txBox="1">
            <a:spLocks noChangeArrowheads="1"/>
          </p:cNvSpPr>
          <p:nvPr/>
        </p:nvSpPr>
        <p:spPr bwMode="auto">
          <a:xfrm>
            <a:off x="340485" y="5549995"/>
            <a:ext cx="57776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En el ejemplo anterior, podemos ver que el grupo del “Alemania” </a:t>
            </a:r>
            <a:r>
              <a:rPr kumimoji="0" lang="es-MX" sz="1200" b="1"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(A)</a:t>
            </a:r>
            <a:r>
              <a:rPr kumimoji="0" lang="es-MX" sz="12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 tiene una diferencia significativa con respecto al los de “otros orígenes”.</a:t>
            </a:r>
          </a:p>
        </p:txBody>
      </p:sp>
      <p:sp>
        <p:nvSpPr>
          <p:cNvPr id="10" name="14 CuadroTexto">
            <a:extLst>
              <a:ext uri="{FF2B5EF4-FFF2-40B4-BE49-F238E27FC236}">
                <a16:creationId xmlns:a16="http://schemas.microsoft.com/office/drawing/2014/main" id="{04528A71-9E4F-85D0-0E21-A8D60E476797}"/>
              </a:ext>
            </a:extLst>
          </p:cNvPr>
          <p:cNvSpPr txBox="1">
            <a:spLocks noChangeArrowheads="1"/>
          </p:cNvSpPr>
          <p:nvPr/>
        </p:nvSpPr>
        <p:spPr bwMode="auto">
          <a:xfrm>
            <a:off x="1374625" y="4197863"/>
            <a:ext cx="11766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Alemania</a:t>
            </a:r>
          </a:p>
        </p:txBody>
      </p:sp>
      <p:sp>
        <p:nvSpPr>
          <p:cNvPr id="27" name="14 CuadroTexto">
            <a:extLst>
              <a:ext uri="{FF2B5EF4-FFF2-40B4-BE49-F238E27FC236}">
                <a16:creationId xmlns:a16="http://schemas.microsoft.com/office/drawing/2014/main" id="{2989AAC2-1C2A-F68E-FB39-2CC65F30B574}"/>
              </a:ext>
            </a:extLst>
          </p:cNvPr>
          <p:cNvSpPr txBox="1">
            <a:spLocks noChangeArrowheads="1"/>
          </p:cNvSpPr>
          <p:nvPr/>
        </p:nvSpPr>
        <p:spPr bwMode="auto">
          <a:xfrm>
            <a:off x="2628100" y="4197863"/>
            <a:ext cx="1554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Otros orígenes</a:t>
            </a:r>
          </a:p>
        </p:txBody>
      </p:sp>
      <p:cxnSp>
        <p:nvCxnSpPr>
          <p:cNvPr id="30" name="Conector angular 27">
            <a:extLst>
              <a:ext uri="{FF2B5EF4-FFF2-40B4-BE49-F238E27FC236}">
                <a16:creationId xmlns:a16="http://schemas.microsoft.com/office/drawing/2014/main" id="{9DEE9942-BBDB-A2A8-16B5-15BF772EB10B}"/>
              </a:ext>
            </a:extLst>
          </p:cNvPr>
          <p:cNvCxnSpPr>
            <a:cxnSpLocks/>
          </p:cNvCxnSpPr>
          <p:nvPr/>
        </p:nvCxnSpPr>
        <p:spPr>
          <a:xfrm rot="16200000" flipH="1">
            <a:off x="123627" y="3558643"/>
            <a:ext cx="2235010" cy="792077"/>
          </a:xfrm>
          <a:prstGeom prst="bentConnector3">
            <a:avLst>
              <a:gd name="adj1" fmla="val 99697"/>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28">
            <a:extLst>
              <a:ext uri="{FF2B5EF4-FFF2-40B4-BE49-F238E27FC236}">
                <a16:creationId xmlns:a16="http://schemas.microsoft.com/office/drawing/2014/main" id="{984740BD-96D5-EF6F-4529-D6167269EA62}"/>
              </a:ext>
            </a:extLst>
          </p:cNvPr>
          <p:cNvCxnSpPr>
            <a:cxnSpLocks/>
          </p:cNvCxnSpPr>
          <p:nvPr/>
        </p:nvCxnSpPr>
        <p:spPr>
          <a:xfrm rot="16200000" flipH="1">
            <a:off x="472676" y="3694304"/>
            <a:ext cx="1364168" cy="395889"/>
          </a:xfrm>
          <a:prstGeom prst="bentConnector3">
            <a:avLst>
              <a:gd name="adj1" fmla="val 99390"/>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14 CuadroTexto">
            <a:extLst>
              <a:ext uri="{FF2B5EF4-FFF2-40B4-BE49-F238E27FC236}">
                <a16:creationId xmlns:a16="http://schemas.microsoft.com/office/drawing/2014/main" id="{5B380F5E-C1D5-28F8-721E-E0016D1C6256}"/>
              </a:ext>
            </a:extLst>
          </p:cNvPr>
          <p:cNvSpPr txBox="1">
            <a:spLocks noChangeArrowheads="1"/>
          </p:cNvSpPr>
          <p:nvPr/>
        </p:nvSpPr>
        <p:spPr bwMode="auto">
          <a:xfrm>
            <a:off x="363731" y="4943351"/>
            <a:ext cx="902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rPr>
              <a:t>Atributo 1</a:t>
            </a:r>
          </a:p>
        </p:txBody>
      </p:sp>
      <p:sp>
        <p:nvSpPr>
          <p:cNvPr id="34" name="14 CuadroTexto">
            <a:extLst>
              <a:ext uri="{FF2B5EF4-FFF2-40B4-BE49-F238E27FC236}">
                <a16:creationId xmlns:a16="http://schemas.microsoft.com/office/drawing/2014/main" id="{4F2CB781-89A6-B76A-9CDC-7B3C75607AC8}"/>
              </a:ext>
            </a:extLst>
          </p:cNvPr>
          <p:cNvSpPr txBox="1">
            <a:spLocks noChangeArrowheads="1"/>
          </p:cNvSpPr>
          <p:nvPr/>
        </p:nvSpPr>
        <p:spPr bwMode="auto">
          <a:xfrm>
            <a:off x="378831" y="5162196"/>
            <a:ext cx="9022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4D4D4D"/>
                </a:solidFill>
                <a:effectLst/>
                <a:uLnTx/>
                <a:uFillTx/>
                <a:latin typeface="Trebuchet MS" panose="020B0603020202020204" pitchFamily="34" charset="0"/>
                <a:ea typeface="MS PGothic"/>
                <a:cs typeface="Arial"/>
              </a:rPr>
              <a:t>Atributo 2</a:t>
            </a:r>
          </a:p>
        </p:txBody>
      </p:sp>
      <p:sp>
        <p:nvSpPr>
          <p:cNvPr id="35" name="CuadroTexto 34">
            <a:extLst>
              <a:ext uri="{FF2B5EF4-FFF2-40B4-BE49-F238E27FC236}">
                <a16:creationId xmlns:a16="http://schemas.microsoft.com/office/drawing/2014/main" id="{0CA7E964-9489-56ED-40BD-1F2A9CDB720E}"/>
              </a:ext>
            </a:extLst>
          </p:cNvPr>
          <p:cNvSpPr txBox="1"/>
          <p:nvPr/>
        </p:nvSpPr>
        <p:spPr>
          <a:xfrm>
            <a:off x="1569034" y="2054418"/>
            <a:ext cx="317356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Entre mediciones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sz="1400" dirty="0">
                <a:solidFill>
                  <a:srgbClr val="000000"/>
                </a:solidFill>
                <a:latin typeface="Trebuchet MS" panose="020B0603020202020204" pitchFamily="34" charset="0"/>
              </a:rPr>
              <a:t>(Vuelo a Alemania vs Otros orígenes)</a:t>
            </a:r>
            <a:endParaRPr kumimoji="0" lang="es-MX" sz="14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p:txBody>
      </p:sp>
      <p:cxnSp>
        <p:nvCxnSpPr>
          <p:cNvPr id="36" name="Conector recto 35">
            <a:extLst>
              <a:ext uri="{FF2B5EF4-FFF2-40B4-BE49-F238E27FC236}">
                <a16:creationId xmlns:a16="http://schemas.microsoft.com/office/drawing/2014/main" id="{8EDE20BA-8566-A3D7-E986-5425C7AB119A}"/>
              </a:ext>
            </a:extLst>
          </p:cNvPr>
          <p:cNvCxnSpPr>
            <a:cxnSpLocks/>
          </p:cNvCxnSpPr>
          <p:nvPr/>
        </p:nvCxnSpPr>
        <p:spPr>
          <a:xfrm>
            <a:off x="864967" y="2848448"/>
            <a:ext cx="315135"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60A98380-805E-A19E-0F6D-9823142736F8}"/>
              </a:ext>
            </a:extLst>
          </p:cNvPr>
          <p:cNvCxnSpPr>
            <a:cxnSpLocks/>
          </p:cNvCxnSpPr>
          <p:nvPr/>
        </p:nvCxnSpPr>
        <p:spPr>
          <a:xfrm>
            <a:off x="967395" y="3198892"/>
            <a:ext cx="157568" cy="0"/>
          </a:xfrm>
          <a:prstGeom prst="line">
            <a:avLst/>
          </a:prstGeom>
          <a:ln>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61D633E-A49D-7B0F-81D6-A43A8AE9E4FD}"/>
              </a:ext>
            </a:extLst>
          </p:cNvPr>
          <p:cNvCxnSpPr/>
          <p:nvPr/>
        </p:nvCxnSpPr>
        <p:spPr>
          <a:xfrm flipH="1">
            <a:off x="6538042" y="1977366"/>
            <a:ext cx="0" cy="3864634"/>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 descr="Bandera Alemania De Tela Con Palo 50X70cm - LIRAGRAM">
            <a:extLst>
              <a:ext uri="{FF2B5EF4-FFF2-40B4-BE49-F238E27FC236}">
                <a16:creationId xmlns:a16="http://schemas.microsoft.com/office/drawing/2014/main" id="{4AACFC0F-5C57-E47A-C42B-9600272805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18001">
            <a:off x="1805558" y="3670885"/>
            <a:ext cx="426849" cy="505619"/>
          </a:xfrm>
          <a:prstGeom prst="rect">
            <a:avLst/>
          </a:prstGeom>
          <a:noFill/>
          <a:extLst>
            <a:ext uri="{909E8E84-426E-40DD-AFC4-6F175D3DCCD1}">
              <a14:hiddenFill xmlns:a14="http://schemas.microsoft.com/office/drawing/2010/main">
                <a:solidFill>
                  <a:srgbClr val="FFFFFF"/>
                </a:solidFill>
              </a14:hiddenFill>
            </a:ext>
          </a:extLst>
        </p:spPr>
      </p:pic>
      <p:pic>
        <p:nvPicPr>
          <p:cNvPr id="24" name="Gráfico 23">
            <a:extLst>
              <a:ext uri="{FF2B5EF4-FFF2-40B4-BE49-F238E27FC236}">
                <a16:creationId xmlns:a16="http://schemas.microsoft.com/office/drawing/2014/main" id="{02752C95-8300-BEF6-AFFA-3EB0702FC0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037890" y="3639346"/>
            <a:ext cx="752142" cy="558517"/>
          </a:xfrm>
          <a:prstGeom prst="rect">
            <a:avLst/>
          </a:prstGeom>
        </p:spPr>
      </p:pic>
      <p:pic>
        <p:nvPicPr>
          <p:cNvPr id="38" name="Picture 2" descr="Bandera Alemania De Tela Con Palo 50X70cm - LIRAGRAM">
            <a:extLst>
              <a:ext uri="{FF2B5EF4-FFF2-40B4-BE49-F238E27FC236}">
                <a16:creationId xmlns:a16="http://schemas.microsoft.com/office/drawing/2014/main" id="{19E8F374-57C2-F6E1-4D4A-8F9D8118D7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818001">
            <a:off x="7818916" y="2043680"/>
            <a:ext cx="426849" cy="505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2640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transporte</a:t>
            </a:r>
          </a:p>
        </p:txBody>
      </p:sp>
      <p:pic>
        <p:nvPicPr>
          <p:cNvPr id="24" name="Gráfico 23">
            <a:extLst>
              <a:ext uri="{FF2B5EF4-FFF2-40B4-BE49-F238E27FC236}">
                <a16:creationId xmlns:a16="http://schemas.microsoft.com/office/drawing/2014/main" id="{4263F3F2-9F17-46BB-A6FB-6F18BB27144F}"/>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32869"/>
          <a:stretch/>
        </p:blipFill>
        <p:spPr>
          <a:xfrm>
            <a:off x="710757" y="1574469"/>
            <a:ext cx="1643974" cy="1151165"/>
          </a:xfrm>
          <a:prstGeom prst="rect">
            <a:avLst/>
          </a:prstGeom>
        </p:spPr>
      </p:pic>
      <p:graphicFrame>
        <p:nvGraphicFramePr>
          <p:cNvPr id="9" name="Gráfico 8">
            <a:extLst>
              <a:ext uri="{FF2B5EF4-FFF2-40B4-BE49-F238E27FC236}">
                <a16:creationId xmlns:a16="http://schemas.microsoft.com/office/drawing/2014/main" id="{463B2B1D-E504-C9CD-989B-C87A778E9457}"/>
              </a:ext>
            </a:extLst>
          </p:cNvPr>
          <p:cNvGraphicFramePr/>
          <p:nvPr>
            <p:extLst>
              <p:ext uri="{D42A27DB-BD31-4B8C-83A1-F6EECF244321}">
                <p14:modId xmlns:p14="http://schemas.microsoft.com/office/powerpoint/2010/main" val="1050505351"/>
              </p:ext>
            </p:extLst>
          </p:nvPr>
        </p:nvGraphicFramePr>
        <p:xfrm>
          <a:off x="5233860" y="2697889"/>
          <a:ext cx="1490861" cy="20226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Tabla 9">
            <a:extLst>
              <a:ext uri="{FF2B5EF4-FFF2-40B4-BE49-F238E27FC236}">
                <a16:creationId xmlns:a16="http://schemas.microsoft.com/office/drawing/2014/main" id="{A9DB9087-2486-9708-69E5-C2A65985D7B9}"/>
              </a:ext>
            </a:extLst>
          </p:cNvPr>
          <p:cNvGraphicFramePr>
            <a:graphicFrameLocks noGrp="1"/>
          </p:cNvGraphicFramePr>
          <p:nvPr>
            <p:extLst>
              <p:ext uri="{D42A27DB-BD31-4B8C-83A1-F6EECF244321}">
                <p14:modId xmlns:p14="http://schemas.microsoft.com/office/powerpoint/2010/main" val="3671663876"/>
              </p:ext>
            </p:extLst>
          </p:nvPr>
        </p:nvGraphicFramePr>
        <p:xfrm>
          <a:off x="1258086" y="1906626"/>
          <a:ext cx="3936140" cy="2858301"/>
        </p:xfrm>
        <a:graphic>
          <a:graphicData uri="http://schemas.openxmlformats.org/drawingml/2006/table">
            <a:tbl>
              <a:tblPr>
                <a:tableStyleId>{5C22544A-7EE6-4342-B048-85BDC9FD1C3A}</a:tableStyleId>
              </a:tblPr>
              <a:tblGrid>
                <a:gridCol w="3936140">
                  <a:extLst>
                    <a:ext uri="{9D8B030D-6E8A-4147-A177-3AD203B41FA5}">
                      <a16:colId xmlns:a16="http://schemas.microsoft.com/office/drawing/2014/main" val="1648297433"/>
                    </a:ext>
                  </a:extLst>
                </a:gridCol>
              </a:tblGrid>
              <a:tr h="857396">
                <a:tc>
                  <a:txBody>
                    <a:bodyPr/>
                    <a:lstStyle/>
                    <a:p>
                      <a:pPr algn="r" fontAlgn="b"/>
                      <a:endParaRPr lang="es-MX" sz="1200" b="1" i="0" u="none" strike="noStrike">
                        <a:solidFill>
                          <a:srgbClr val="000000"/>
                        </a:solidFill>
                        <a:effectLst/>
                        <a:latin typeface="Trebuchet MS" panose="020B0603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4596289"/>
                  </a:ext>
                </a:extLst>
              </a:tr>
              <a:tr h="84890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El precio pagado por el servicio de transporte</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115200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200" b="0" i="0" u="none" strike="noStrike">
                          <a:solidFill>
                            <a:srgbClr val="000000"/>
                          </a:solidFill>
                          <a:effectLst/>
                          <a:latin typeface="Trebuchet MS" panose="020B0603020202020204" pitchFamily="34" charset="0"/>
                        </a:rPr>
                        <a:t>La experiencia general con el transporte local en los lugares que visitó</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bl>
          </a:graphicData>
        </a:graphic>
      </p:graphicFrame>
      <p:graphicFrame>
        <p:nvGraphicFramePr>
          <p:cNvPr id="11" name="Gráfico 10">
            <a:extLst>
              <a:ext uri="{FF2B5EF4-FFF2-40B4-BE49-F238E27FC236}">
                <a16:creationId xmlns:a16="http://schemas.microsoft.com/office/drawing/2014/main" id="{83B66D94-5A3D-4DAA-F541-ABCDEA43B81D}"/>
              </a:ext>
            </a:extLst>
          </p:cNvPr>
          <p:cNvGraphicFramePr/>
          <p:nvPr>
            <p:extLst>
              <p:ext uri="{D42A27DB-BD31-4B8C-83A1-F6EECF244321}">
                <p14:modId xmlns:p14="http://schemas.microsoft.com/office/powerpoint/2010/main" val="3212617998"/>
              </p:ext>
            </p:extLst>
          </p:nvPr>
        </p:nvGraphicFramePr>
        <p:xfrm>
          <a:off x="7632444" y="2697889"/>
          <a:ext cx="1490861" cy="20226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a 11">
            <a:extLst>
              <a:ext uri="{FF2B5EF4-FFF2-40B4-BE49-F238E27FC236}">
                <a16:creationId xmlns:a16="http://schemas.microsoft.com/office/drawing/2014/main" id="{DB20FF73-15F3-01E5-B3A0-361E178BDAA2}"/>
              </a:ext>
            </a:extLst>
          </p:cNvPr>
          <p:cNvGraphicFramePr>
            <a:graphicFrameLocks noGrp="1"/>
          </p:cNvGraphicFramePr>
          <p:nvPr>
            <p:extLst>
              <p:ext uri="{D42A27DB-BD31-4B8C-83A1-F6EECF244321}">
                <p14:modId xmlns:p14="http://schemas.microsoft.com/office/powerpoint/2010/main" val="3809316614"/>
              </p:ext>
            </p:extLst>
          </p:nvPr>
        </p:nvGraphicFramePr>
        <p:xfrm>
          <a:off x="5360509" y="2150052"/>
          <a:ext cx="1286443" cy="524979"/>
        </p:xfrm>
        <a:graphic>
          <a:graphicData uri="http://schemas.openxmlformats.org/drawingml/2006/table">
            <a:tbl>
              <a:tblPr firstRow="1" bandRow="1"/>
              <a:tblGrid>
                <a:gridCol w="1286443">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dirty="0">
                          <a:solidFill>
                            <a:srgbClr val="10213B"/>
                          </a:solidFill>
                          <a:effectLst/>
                          <a:latin typeface="Trebuchet MS" panose="020B0603020202020204" pitchFamily="34" charset="0"/>
                        </a:rPr>
                        <a:t>NPS (A) Alemania</a:t>
                      </a:r>
                    </a:p>
                    <a:p>
                      <a:pPr algn="ctr" rtl="0" fontAlgn="ctr"/>
                      <a:r>
                        <a:rPr lang="es-MX" sz="1100" b="0" i="0" u="none" strike="noStrike" dirty="0">
                          <a:solidFill>
                            <a:srgbClr val="10213B"/>
                          </a:solidFill>
                          <a:effectLst/>
                          <a:latin typeface="Trebuchet MS" panose="020B0603020202020204" pitchFamily="34" charset="0"/>
                        </a:rPr>
                        <a:t>Promedio: 54%</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7" name="Tabla 16">
            <a:extLst>
              <a:ext uri="{FF2B5EF4-FFF2-40B4-BE49-F238E27FC236}">
                <a16:creationId xmlns:a16="http://schemas.microsoft.com/office/drawing/2014/main" id="{0512D0F3-5BD9-7C1C-2E38-58C7D4F8DD62}"/>
              </a:ext>
            </a:extLst>
          </p:cNvPr>
          <p:cNvGraphicFramePr>
            <a:graphicFrameLocks noGrp="1"/>
          </p:cNvGraphicFramePr>
          <p:nvPr>
            <p:extLst>
              <p:ext uri="{D42A27DB-BD31-4B8C-83A1-F6EECF244321}">
                <p14:modId xmlns:p14="http://schemas.microsoft.com/office/powerpoint/2010/main" val="82027647"/>
              </p:ext>
            </p:extLst>
          </p:nvPr>
        </p:nvGraphicFramePr>
        <p:xfrm>
          <a:off x="7498480" y="2150052"/>
          <a:ext cx="1596460" cy="524979"/>
        </p:xfrm>
        <a:graphic>
          <a:graphicData uri="http://schemas.openxmlformats.org/drawingml/2006/table">
            <a:tbl>
              <a:tblPr firstRow="1" bandRow="1"/>
              <a:tblGrid>
                <a:gridCol w="1596460">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a:solidFill>
                            <a:srgbClr val="FFC000"/>
                          </a:solidFill>
                          <a:effectLst/>
                          <a:latin typeface="Trebuchet MS" panose="020B0603020202020204" pitchFamily="34" charset="0"/>
                        </a:rPr>
                        <a:t>NPS (B) Otros orígenes </a:t>
                      </a:r>
                    </a:p>
                    <a:p>
                      <a:pPr algn="ctr" rtl="0" fontAlgn="ctr"/>
                      <a:r>
                        <a:rPr lang="es-MX" sz="1100" b="0" i="0" u="none" strike="noStrike">
                          <a:solidFill>
                            <a:srgbClr val="FFC000"/>
                          </a:solidFill>
                          <a:effectLst/>
                          <a:latin typeface="Trebuchet MS" panose="020B0603020202020204" pitchFamily="34" charset="0"/>
                        </a:rPr>
                        <a:t>Promedio: 86%</a:t>
                      </a:r>
                      <a:endParaRPr lang="es-MX" sz="1200" b="0" i="0" u="none" strike="noStrike">
                        <a:solidFill>
                          <a:srgbClr val="FFC000"/>
                        </a:solidFill>
                        <a:effectLst/>
                        <a:latin typeface="Trebuchet MS" panose="020B0603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8" name="CuadroTexto 27">
            <a:extLst>
              <a:ext uri="{FF2B5EF4-FFF2-40B4-BE49-F238E27FC236}">
                <a16:creationId xmlns:a16="http://schemas.microsoft.com/office/drawing/2014/main" id="{45846C14-31E0-E2C8-11F1-B17C2E0E086A}"/>
              </a:ext>
            </a:extLst>
          </p:cNvPr>
          <p:cNvSpPr txBox="1"/>
          <p:nvPr/>
        </p:nvSpPr>
        <p:spPr>
          <a:xfrm>
            <a:off x="8722255" y="3070388"/>
            <a:ext cx="414432" cy="261610"/>
          </a:xfrm>
          <a:prstGeom prst="rect">
            <a:avLst/>
          </a:prstGeom>
          <a:noFill/>
        </p:spPr>
        <p:txBody>
          <a:bodyPr wrap="square" rtlCol="0">
            <a:spAutoFit/>
          </a:bodyPr>
          <a:lstStyle/>
          <a:p>
            <a:pPr algn="ctr"/>
            <a:r>
              <a:rPr lang="es-MX" sz="1050" b="1">
                <a:solidFill>
                  <a:srgbClr val="C00000"/>
                </a:solidFill>
                <a:latin typeface="Trebuchet MS" panose="020B0603020202020204" pitchFamily="34" charset="0"/>
              </a:rPr>
              <a:t>A</a:t>
            </a:r>
          </a:p>
        </p:txBody>
      </p:sp>
      <p:sp>
        <p:nvSpPr>
          <p:cNvPr id="30" name="CuadroTexto 29">
            <a:extLst>
              <a:ext uri="{FF2B5EF4-FFF2-40B4-BE49-F238E27FC236}">
                <a16:creationId xmlns:a16="http://schemas.microsoft.com/office/drawing/2014/main" id="{EBF86F64-2765-34D6-9177-883E958A9B3B}"/>
              </a:ext>
            </a:extLst>
          </p:cNvPr>
          <p:cNvSpPr txBox="1"/>
          <p:nvPr/>
        </p:nvSpPr>
        <p:spPr>
          <a:xfrm>
            <a:off x="8825206" y="4090682"/>
            <a:ext cx="539468" cy="253916"/>
          </a:xfrm>
          <a:prstGeom prst="rect">
            <a:avLst/>
          </a:prstGeom>
          <a:noFill/>
        </p:spPr>
        <p:txBody>
          <a:bodyPr wrap="square" rtlCol="0">
            <a:spAutoFit/>
          </a:bodyPr>
          <a:lstStyle/>
          <a:p>
            <a:pPr algn="ctr"/>
            <a:r>
              <a:rPr lang="es-MX" sz="1050" b="1">
                <a:solidFill>
                  <a:srgbClr val="C00000"/>
                </a:solidFill>
                <a:latin typeface="Trebuchet MS" panose="020B0603020202020204" pitchFamily="34" charset="0"/>
              </a:rPr>
              <a:t>A</a:t>
            </a:r>
          </a:p>
        </p:txBody>
      </p:sp>
      <p:grpSp>
        <p:nvGrpSpPr>
          <p:cNvPr id="14" name="Grupo 13">
            <a:extLst>
              <a:ext uri="{FF2B5EF4-FFF2-40B4-BE49-F238E27FC236}">
                <a16:creationId xmlns:a16="http://schemas.microsoft.com/office/drawing/2014/main" id="{BB907F96-1D05-83AB-40F9-C60A7D39C64A}"/>
              </a:ext>
            </a:extLst>
          </p:cNvPr>
          <p:cNvGrpSpPr/>
          <p:nvPr/>
        </p:nvGrpSpPr>
        <p:grpSpPr>
          <a:xfrm>
            <a:off x="6151248" y="3017117"/>
            <a:ext cx="555054" cy="276999"/>
            <a:chOff x="11868272" y="4093189"/>
            <a:chExt cx="641254" cy="328687"/>
          </a:xfrm>
        </p:grpSpPr>
        <p:grpSp>
          <p:nvGrpSpPr>
            <p:cNvPr id="15" name="Grupo 14">
              <a:extLst>
                <a:ext uri="{FF2B5EF4-FFF2-40B4-BE49-F238E27FC236}">
                  <a16:creationId xmlns:a16="http://schemas.microsoft.com/office/drawing/2014/main" id="{70065F71-B795-DC94-864D-ED990D1DA830}"/>
                </a:ext>
              </a:extLst>
            </p:cNvPr>
            <p:cNvGrpSpPr/>
            <p:nvPr/>
          </p:nvGrpSpPr>
          <p:grpSpPr>
            <a:xfrm>
              <a:off x="11868272" y="4183754"/>
              <a:ext cx="216000" cy="180000"/>
              <a:chOff x="10974076" y="3320651"/>
              <a:chExt cx="1996322" cy="1830879"/>
            </a:xfrm>
          </p:grpSpPr>
          <p:sp>
            <p:nvSpPr>
              <p:cNvPr id="21" name="Triángulo isósceles 20">
                <a:extLst>
                  <a:ext uri="{FF2B5EF4-FFF2-40B4-BE49-F238E27FC236}">
                    <a16:creationId xmlns:a16="http://schemas.microsoft.com/office/drawing/2014/main" id="{ED3CDBEA-9669-F41F-FD2B-97AF80C6AA07}"/>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3" name="Trapecio 22">
                <a:extLst>
                  <a:ext uri="{FF2B5EF4-FFF2-40B4-BE49-F238E27FC236}">
                    <a16:creationId xmlns:a16="http://schemas.microsoft.com/office/drawing/2014/main" id="{867D0433-0EE2-E244-A5E8-B999C2800522}"/>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6" name="CuadroTexto 15">
              <a:extLst>
                <a:ext uri="{FF2B5EF4-FFF2-40B4-BE49-F238E27FC236}">
                  <a16:creationId xmlns:a16="http://schemas.microsoft.com/office/drawing/2014/main" id="{605559A1-BCA5-EC55-990A-D5E3572DF976}"/>
                </a:ext>
              </a:extLst>
            </p:cNvPr>
            <p:cNvSpPr txBox="1"/>
            <p:nvPr/>
          </p:nvSpPr>
          <p:spPr>
            <a:xfrm>
              <a:off x="12003574" y="4093189"/>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68%</a:t>
              </a:r>
            </a:p>
          </p:txBody>
        </p:sp>
      </p:grpSp>
      <p:grpSp>
        <p:nvGrpSpPr>
          <p:cNvPr id="54" name="Grupo 53">
            <a:extLst>
              <a:ext uri="{FF2B5EF4-FFF2-40B4-BE49-F238E27FC236}">
                <a16:creationId xmlns:a16="http://schemas.microsoft.com/office/drawing/2014/main" id="{0691B4F7-AA90-5FB4-A8F7-378F31C85B2E}"/>
              </a:ext>
            </a:extLst>
          </p:cNvPr>
          <p:cNvGrpSpPr/>
          <p:nvPr/>
        </p:nvGrpSpPr>
        <p:grpSpPr>
          <a:xfrm>
            <a:off x="11425978" y="5667968"/>
            <a:ext cx="698839" cy="276999"/>
            <a:chOff x="11868272" y="4125579"/>
            <a:chExt cx="698839" cy="276999"/>
          </a:xfrm>
        </p:grpSpPr>
        <p:grpSp>
          <p:nvGrpSpPr>
            <p:cNvPr id="55" name="Grupo 54">
              <a:extLst>
                <a:ext uri="{FF2B5EF4-FFF2-40B4-BE49-F238E27FC236}">
                  <a16:creationId xmlns:a16="http://schemas.microsoft.com/office/drawing/2014/main" id="{4A70D440-6CAC-1E8F-ED6F-D3614B123779}"/>
                </a:ext>
              </a:extLst>
            </p:cNvPr>
            <p:cNvGrpSpPr/>
            <p:nvPr/>
          </p:nvGrpSpPr>
          <p:grpSpPr>
            <a:xfrm>
              <a:off x="11868272" y="4183754"/>
              <a:ext cx="216000" cy="180000"/>
              <a:chOff x="10974076" y="3320651"/>
              <a:chExt cx="1996322" cy="1830879"/>
            </a:xfrm>
          </p:grpSpPr>
          <p:sp>
            <p:nvSpPr>
              <p:cNvPr id="57" name="Triángulo isósceles 56">
                <a:extLst>
                  <a:ext uri="{FF2B5EF4-FFF2-40B4-BE49-F238E27FC236}">
                    <a16:creationId xmlns:a16="http://schemas.microsoft.com/office/drawing/2014/main" id="{3F081A3B-A420-903C-E019-CD676AA203F0}"/>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8" name="Trapecio 57">
                <a:extLst>
                  <a:ext uri="{FF2B5EF4-FFF2-40B4-BE49-F238E27FC236}">
                    <a16:creationId xmlns:a16="http://schemas.microsoft.com/office/drawing/2014/main" id="{AAB13F7D-BB23-F1D7-9DDA-1BB2843660BE}"/>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6" name="CuadroTexto 55">
              <a:extLst>
                <a:ext uri="{FF2B5EF4-FFF2-40B4-BE49-F238E27FC236}">
                  <a16:creationId xmlns:a16="http://schemas.microsoft.com/office/drawing/2014/main" id="{0F1756D1-3B2F-64C9-84AD-AFC651B6FF86}"/>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43" name="CuadroTexto 42">
            <a:extLst>
              <a:ext uri="{FF2B5EF4-FFF2-40B4-BE49-F238E27FC236}">
                <a16:creationId xmlns:a16="http://schemas.microsoft.com/office/drawing/2014/main" id="{F0FEB062-3C31-3903-9932-28CC2A068E97}"/>
              </a:ext>
            </a:extLst>
          </p:cNvPr>
          <p:cNvSpPr txBox="1"/>
          <p:nvPr/>
        </p:nvSpPr>
        <p:spPr>
          <a:xfrm>
            <a:off x="7089321" y="5435111"/>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45" name="Rectángulo: esquinas redondeadas 44">
            <a:extLst>
              <a:ext uri="{FF2B5EF4-FFF2-40B4-BE49-F238E27FC236}">
                <a16:creationId xmlns:a16="http://schemas.microsoft.com/office/drawing/2014/main" id="{E4CF2B64-1F10-B2A7-1780-9E50D2626E73}"/>
              </a:ext>
            </a:extLst>
          </p:cNvPr>
          <p:cNvSpPr/>
          <p:nvPr/>
        </p:nvSpPr>
        <p:spPr>
          <a:xfrm>
            <a:off x="5243109" y="2043046"/>
            <a:ext cx="1521245" cy="2614875"/>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ángulo 3">
            <a:extLst>
              <a:ext uri="{FF2B5EF4-FFF2-40B4-BE49-F238E27FC236}">
                <a16:creationId xmlns:a16="http://schemas.microsoft.com/office/drawing/2014/main" id="{EC591033-530B-8876-A4E6-D65C62355432}"/>
              </a:ext>
            </a:extLst>
          </p:cNvPr>
          <p:cNvSpPr/>
          <p:nvPr/>
        </p:nvSpPr>
        <p:spPr>
          <a:xfrm>
            <a:off x="67183" y="5681724"/>
            <a:ext cx="9240882"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a:t>
            </a:r>
            <a:r>
              <a:rPr lang="es-ES" sz="1100">
                <a:solidFill>
                  <a:srgbClr val="414141"/>
                </a:solidFill>
                <a:latin typeface="Trebuchet MS" panose="020B0603020202020204" pitchFamily="34" charset="0"/>
              </a:rPr>
              <a:t>21. Ahora vamos a calificar diversos aspectos de los servicios del transporte más utilizado en la misma escala del 1 al 5. ¿Cómo califica…?</a:t>
            </a:r>
            <a:endParaRPr lang="es-MX" sz="1100">
              <a:solidFill>
                <a:srgbClr val="414141"/>
              </a:solidFill>
              <a:latin typeface="Trebuchet MS" panose="020B0603020202020204" pitchFamily="34" charset="0"/>
            </a:endParaRPr>
          </a:p>
        </p:txBody>
      </p:sp>
      <p:sp>
        <p:nvSpPr>
          <p:cNvPr id="8" name="CuadroTexto 7">
            <a:extLst>
              <a:ext uri="{FF2B5EF4-FFF2-40B4-BE49-F238E27FC236}">
                <a16:creationId xmlns:a16="http://schemas.microsoft.com/office/drawing/2014/main" id="{746A5E48-C5B9-02E6-73AB-A2D8169C230A}"/>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8" name="CuadroTexto 17">
            <a:extLst>
              <a:ext uri="{FF2B5EF4-FFF2-40B4-BE49-F238E27FC236}">
                <a16:creationId xmlns:a16="http://schemas.microsoft.com/office/drawing/2014/main" id="{B6ED2A42-8C07-C049-38BA-458FE84B4409}"/>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En general la categoría tuvo una menor evaluación por parte de los turistas que abordaron un vuelo a Alemania, no obstante, dentro de este mismo segmento quienes pertenecen a un nivel socioeconómico alto tuvieron una mejor experiencia.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2" name="Grupo 1">
            <a:extLst>
              <a:ext uri="{FF2B5EF4-FFF2-40B4-BE49-F238E27FC236}">
                <a16:creationId xmlns:a16="http://schemas.microsoft.com/office/drawing/2014/main" id="{EC845D64-3E3F-E9CA-0CDF-C8011579D9ED}"/>
              </a:ext>
            </a:extLst>
          </p:cNvPr>
          <p:cNvGrpSpPr/>
          <p:nvPr/>
        </p:nvGrpSpPr>
        <p:grpSpPr>
          <a:xfrm>
            <a:off x="6133265" y="4039878"/>
            <a:ext cx="555054" cy="276999"/>
            <a:chOff x="11868272" y="4093189"/>
            <a:chExt cx="641254" cy="328687"/>
          </a:xfrm>
        </p:grpSpPr>
        <p:grpSp>
          <p:nvGrpSpPr>
            <p:cNvPr id="3" name="Grupo 2">
              <a:extLst>
                <a:ext uri="{FF2B5EF4-FFF2-40B4-BE49-F238E27FC236}">
                  <a16:creationId xmlns:a16="http://schemas.microsoft.com/office/drawing/2014/main" id="{D714D03B-1EC7-1FD1-A991-560DD98F1002}"/>
                </a:ext>
              </a:extLst>
            </p:cNvPr>
            <p:cNvGrpSpPr/>
            <p:nvPr/>
          </p:nvGrpSpPr>
          <p:grpSpPr>
            <a:xfrm>
              <a:off x="11868272" y="4183754"/>
              <a:ext cx="216000" cy="180000"/>
              <a:chOff x="10974076" y="3320651"/>
              <a:chExt cx="1996322" cy="1830879"/>
            </a:xfrm>
          </p:grpSpPr>
          <p:sp>
            <p:nvSpPr>
              <p:cNvPr id="20" name="Triángulo isósceles 19">
                <a:extLst>
                  <a:ext uri="{FF2B5EF4-FFF2-40B4-BE49-F238E27FC236}">
                    <a16:creationId xmlns:a16="http://schemas.microsoft.com/office/drawing/2014/main" id="{A4E8BCC6-3135-F2F2-183B-421DB5E713B1}"/>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2" name="Trapecio 21">
                <a:extLst>
                  <a:ext uri="{FF2B5EF4-FFF2-40B4-BE49-F238E27FC236}">
                    <a16:creationId xmlns:a16="http://schemas.microsoft.com/office/drawing/2014/main" id="{1A9B0E43-5666-16BD-A847-70AE5AA52B85}"/>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9" name="CuadroTexto 18">
              <a:extLst>
                <a:ext uri="{FF2B5EF4-FFF2-40B4-BE49-F238E27FC236}">
                  <a16:creationId xmlns:a16="http://schemas.microsoft.com/office/drawing/2014/main" id="{70EB1123-A7C3-7F82-A68D-61CFA9193454}"/>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69%</a:t>
              </a:r>
            </a:p>
          </p:txBody>
        </p:sp>
      </p:grpSp>
    </p:spTree>
    <p:extLst>
      <p:ext uri="{BB962C8B-B14F-4D97-AF65-F5344CB8AC3E}">
        <p14:creationId xmlns:p14="http://schemas.microsoft.com/office/powerpoint/2010/main" val="1327853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transporte</a:t>
            </a:r>
          </a:p>
        </p:txBody>
      </p:sp>
      <p:sp>
        <p:nvSpPr>
          <p:cNvPr id="5" name="CuadroTexto 4">
            <a:extLst>
              <a:ext uri="{FF2B5EF4-FFF2-40B4-BE49-F238E27FC236}">
                <a16:creationId xmlns:a16="http://schemas.microsoft.com/office/drawing/2014/main" id="{3CD1DD24-8D6B-D5B0-7CDF-4F445A24CD6C}"/>
              </a:ext>
            </a:extLst>
          </p:cNvPr>
          <p:cNvSpPr txBox="1"/>
          <p:nvPr/>
        </p:nvSpPr>
        <p:spPr>
          <a:xfrm>
            <a:off x="8066158" y="4802595"/>
            <a:ext cx="1769808"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experiencia general con el transporte local en los lugares que visitó.</a:t>
            </a:r>
          </a:p>
        </p:txBody>
      </p:sp>
      <p:sp>
        <p:nvSpPr>
          <p:cNvPr id="6" name="CuadroTexto 5">
            <a:extLst>
              <a:ext uri="{FF2B5EF4-FFF2-40B4-BE49-F238E27FC236}">
                <a16:creationId xmlns:a16="http://schemas.microsoft.com/office/drawing/2014/main" id="{8E4875E3-A1F7-A2A0-7896-A8FB87516557}"/>
              </a:ext>
            </a:extLst>
          </p:cNvPr>
          <p:cNvSpPr txBox="1"/>
          <p:nvPr/>
        </p:nvSpPr>
        <p:spPr>
          <a:xfrm>
            <a:off x="2788918" y="4802595"/>
            <a:ext cx="1461526"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El precio pagado por el servicio de transporte.</a:t>
            </a:r>
          </a:p>
        </p:txBody>
      </p:sp>
      <p:grpSp>
        <p:nvGrpSpPr>
          <p:cNvPr id="12" name="Grupo 11">
            <a:extLst>
              <a:ext uri="{FF2B5EF4-FFF2-40B4-BE49-F238E27FC236}">
                <a16:creationId xmlns:a16="http://schemas.microsoft.com/office/drawing/2014/main" id="{CCC70B1D-8742-9A1C-BECF-080CCB103DC2}"/>
              </a:ext>
            </a:extLst>
          </p:cNvPr>
          <p:cNvGrpSpPr/>
          <p:nvPr/>
        </p:nvGrpSpPr>
        <p:grpSpPr>
          <a:xfrm>
            <a:off x="675864" y="1691861"/>
            <a:ext cx="11076159" cy="3101049"/>
            <a:chOff x="944217" y="1590260"/>
            <a:chExt cx="11076159" cy="3101049"/>
          </a:xfrm>
        </p:grpSpPr>
        <p:sp>
          <p:nvSpPr>
            <p:cNvPr id="14" name="Rectángulo 13">
              <a:extLst>
                <a:ext uri="{FF2B5EF4-FFF2-40B4-BE49-F238E27FC236}">
                  <a16:creationId xmlns:a16="http://schemas.microsoft.com/office/drawing/2014/main" id="{6A37905E-A07C-E346-D2A1-60538FCF0849}"/>
                </a:ext>
              </a:extLst>
            </p:cNvPr>
            <p:cNvSpPr/>
            <p:nvPr/>
          </p:nvSpPr>
          <p:spPr>
            <a:xfrm>
              <a:off x="944218" y="3147149"/>
              <a:ext cx="11076158" cy="1544160"/>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15" name="Rectángulo 14">
              <a:extLst>
                <a:ext uri="{FF2B5EF4-FFF2-40B4-BE49-F238E27FC236}">
                  <a16:creationId xmlns:a16="http://schemas.microsoft.com/office/drawing/2014/main" id="{0F3815C1-48C0-E80F-768C-38FD3A84E009}"/>
                </a:ext>
              </a:extLst>
            </p:cNvPr>
            <p:cNvSpPr/>
            <p:nvPr/>
          </p:nvSpPr>
          <p:spPr>
            <a:xfrm>
              <a:off x="944217" y="2659780"/>
              <a:ext cx="11076159" cy="48152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16" name="Rectángulo 15">
              <a:extLst>
                <a:ext uri="{FF2B5EF4-FFF2-40B4-BE49-F238E27FC236}">
                  <a16:creationId xmlns:a16="http://schemas.microsoft.com/office/drawing/2014/main" id="{2831A13D-F496-BBFB-817A-4C440EBF46B0}"/>
                </a:ext>
              </a:extLst>
            </p:cNvPr>
            <p:cNvSpPr/>
            <p:nvPr/>
          </p:nvSpPr>
          <p:spPr>
            <a:xfrm>
              <a:off x="944217" y="1590260"/>
              <a:ext cx="11076159" cy="1070674"/>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grpSp>
      <p:graphicFrame>
        <p:nvGraphicFramePr>
          <p:cNvPr id="17" name="Gráfico 16">
            <a:extLst>
              <a:ext uri="{FF2B5EF4-FFF2-40B4-BE49-F238E27FC236}">
                <a16:creationId xmlns:a16="http://schemas.microsoft.com/office/drawing/2014/main" id="{8D10583A-3DF5-2B2A-F703-D12A399457EA}"/>
              </a:ext>
            </a:extLst>
          </p:cNvPr>
          <p:cNvGraphicFramePr/>
          <p:nvPr>
            <p:extLst>
              <p:ext uri="{D42A27DB-BD31-4B8C-83A1-F6EECF244321}">
                <p14:modId xmlns:p14="http://schemas.microsoft.com/office/powerpoint/2010/main" val="3690904902"/>
              </p:ext>
            </p:extLst>
          </p:nvPr>
        </p:nvGraphicFramePr>
        <p:xfrm>
          <a:off x="388802" y="1202390"/>
          <a:ext cx="11270386" cy="3689872"/>
        </p:xfrm>
        <a:graphic>
          <a:graphicData uri="http://schemas.openxmlformats.org/drawingml/2006/chart">
            <c:chart xmlns:c="http://schemas.openxmlformats.org/drawingml/2006/chart" xmlns:r="http://schemas.openxmlformats.org/officeDocument/2006/relationships" r:id="rId3"/>
          </a:graphicData>
        </a:graphic>
      </p:graphicFrame>
      <p:sp>
        <p:nvSpPr>
          <p:cNvPr id="18" name="CuadroTexto 17">
            <a:extLst>
              <a:ext uri="{FF2B5EF4-FFF2-40B4-BE49-F238E27FC236}">
                <a16:creationId xmlns:a16="http://schemas.microsoft.com/office/drawing/2014/main" id="{F0B98211-DB2A-3AB8-4DCC-6F6B4766F0BD}"/>
              </a:ext>
            </a:extLst>
          </p:cNvPr>
          <p:cNvSpPr txBox="1"/>
          <p:nvPr/>
        </p:nvSpPr>
        <p:spPr>
          <a:xfrm>
            <a:off x="691313" y="3852097"/>
            <a:ext cx="795410" cy="246221"/>
          </a:xfrm>
          <a:prstGeom prst="rect">
            <a:avLst/>
          </a:prstGeom>
          <a:noFill/>
        </p:spPr>
        <p:txBody>
          <a:bodyPr wrap="square" rtlCol="0">
            <a:spAutoFit/>
          </a:bodyPr>
          <a:lstStyle/>
          <a:p>
            <a:pPr algn="ctr"/>
            <a:r>
              <a:rPr lang="es-MX" sz="1000" b="1">
                <a:solidFill>
                  <a:srgbClr val="CFBACE"/>
                </a:solidFill>
                <a:latin typeface="Trebuchet MS" panose="020B0603020202020204" pitchFamily="34" charset="0"/>
              </a:rPr>
              <a:t>NEGATIVO</a:t>
            </a:r>
          </a:p>
        </p:txBody>
      </p:sp>
      <p:sp>
        <p:nvSpPr>
          <p:cNvPr id="19" name="CuadroTexto 18">
            <a:extLst>
              <a:ext uri="{FF2B5EF4-FFF2-40B4-BE49-F238E27FC236}">
                <a16:creationId xmlns:a16="http://schemas.microsoft.com/office/drawing/2014/main" id="{A9FFD322-0C84-962D-C945-F961703D0530}"/>
              </a:ext>
            </a:extLst>
          </p:cNvPr>
          <p:cNvSpPr txBox="1"/>
          <p:nvPr/>
        </p:nvSpPr>
        <p:spPr>
          <a:xfrm>
            <a:off x="675155" y="2141578"/>
            <a:ext cx="734495" cy="246221"/>
          </a:xfrm>
          <a:prstGeom prst="rect">
            <a:avLst/>
          </a:prstGeom>
          <a:noFill/>
        </p:spPr>
        <p:txBody>
          <a:bodyPr wrap="none" rtlCol="0">
            <a:spAutoFit/>
          </a:bodyPr>
          <a:lstStyle/>
          <a:p>
            <a:pPr algn="ctr"/>
            <a:r>
              <a:rPr lang="es-MX" sz="1000" b="1">
                <a:solidFill>
                  <a:srgbClr val="96AB95"/>
                </a:solidFill>
                <a:latin typeface="Trebuchet MS" panose="020B0603020202020204" pitchFamily="34" charset="0"/>
              </a:rPr>
              <a:t>POSITIVO</a:t>
            </a:r>
          </a:p>
        </p:txBody>
      </p:sp>
      <p:sp>
        <p:nvSpPr>
          <p:cNvPr id="20" name="CuadroTexto 19">
            <a:extLst>
              <a:ext uri="{FF2B5EF4-FFF2-40B4-BE49-F238E27FC236}">
                <a16:creationId xmlns:a16="http://schemas.microsoft.com/office/drawing/2014/main" id="{8589191F-3C13-55A8-6F3E-DD2E859B9E92}"/>
              </a:ext>
            </a:extLst>
          </p:cNvPr>
          <p:cNvSpPr txBox="1"/>
          <p:nvPr/>
        </p:nvSpPr>
        <p:spPr>
          <a:xfrm>
            <a:off x="649768" y="2856065"/>
            <a:ext cx="764953" cy="253916"/>
          </a:xfrm>
          <a:prstGeom prst="rect">
            <a:avLst/>
          </a:prstGeom>
          <a:noFill/>
        </p:spPr>
        <p:txBody>
          <a:bodyPr wrap="none" rtlCol="0">
            <a:spAutoFit/>
          </a:bodyPr>
          <a:lstStyle/>
          <a:p>
            <a:pPr algn="ctr"/>
            <a:r>
              <a:rPr lang="es-MX" sz="1000" b="1">
                <a:solidFill>
                  <a:schemeClr val="tx1">
                    <a:lumMod val="50000"/>
                    <a:lumOff val="50000"/>
                  </a:schemeClr>
                </a:solidFill>
                <a:latin typeface="Trebuchet MS" panose="020B0603020202020204" pitchFamily="34" charset="0"/>
              </a:rPr>
              <a:t>NEUTRAL</a:t>
            </a:r>
          </a:p>
        </p:txBody>
      </p:sp>
      <p:sp>
        <p:nvSpPr>
          <p:cNvPr id="4" name="CuadroTexto 3">
            <a:extLst>
              <a:ext uri="{FF2B5EF4-FFF2-40B4-BE49-F238E27FC236}">
                <a16:creationId xmlns:a16="http://schemas.microsoft.com/office/drawing/2014/main" id="{5E3258B6-8769-647B-4910-6F940F7F0681}"/>
              </a:ext>
            </a:extLst>
          </p:cNvPr>
          <p:cNvSpPr txBox="1"/>
          <p:nvPr/>
        </p:nvSpPr>
        <p:spPr>
          <a:xfrm>
            <a:off x="7089321" y="5823338"/>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7" name="Rectángulo 6">
            <a:extLst>
              <a:ext uri="{FF2B5EF4-FFF2-40B4-BE49-F238E27FC236}">
                <a16:creationId xmlns:a16="http://schemas.microsoft.com/office/drawing/2014/main" id="{53579A2F-A21D-637B-2680-43BCFB886585}"/>
              </a:ext>
            </a:extLst>
          </p:cNvPr>
          <p:cNvSpPr/>
          <p:nvPr/>
        </p:nvSpPr>
        <p:spPr>
          <a:xfrm>
            <a:off x="67183" y="5681724"/>
            <a:ext cx="9240882"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a:t>
            </a:r>
            <a:r>
              <a:rPr lang="es-ES" sz="1100">
                <a:solidFill>
                  <a:srgbClr val="414141"/>
                </a:solidFill>
                <a:latin typeface="Trebuchet MS" panose="020B0603020202020204" pitchFamily="34" charset="0"/>
              </a:rPr>
              <a:t>21. Ahora vamos a calificar diversos aspectos de los servicios del transporte más utilizado en la misma escala del 1 al 5. ¿Cómo califica…?</a:t>
            </a:r>
            <a:endParaRPr lang="es-MX" sz="1100">
              <a:solidFill>
                <a:srgbClr val="414141"/>
              </a:solidFill>
              <a:latin typeface="Trebuchet MS" panose="020B0603020202020204" pitchFamily="34" charset="0"/>
            </a:endParaRPr>
          </a:p>
        </p:txBody>
      </p:sp>
      <p:sp>
        <p:nvSpPr>
          <p:cNvPr id="9" name="CuadroTexto 8">
            <a:extLst>
              <a:ext uri="{FF2B5EF4-FFF2-40B4-BE49-F238E27FC236}">
                <a16:creationId xmlns:a16="http://schemas.microsoft.com/office/drawing/2014/main" id="{77D0925B-08AF-8368-F1FD-CF9431AB0CDD}"/>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otros orígenes fueron más flexibles con la categoría, particularmente con la experiencia general con el transporte local en los lugares que visitó, los visitantes que abordaron un vuelo a Alemania fueron más estrictos con este atributo.</a:t>
            </a:r>
          </a:p>
        </p:txBody>
      </p:sp>
    </p:spTree>
    <p:extLst>
      <p:ext uri="{BB962C8B-B14F-4D97-AF65-F5344CB8AC3E}">
        <p14:creationId xmlns:p14="http://schemas.microsoft.com/office/powerpoint/2010/main" val="16937510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7A655C6-787F-4981-9646-C722F80C8E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16" y="-508"/>
            <a:ext cx="12189967" cy="6857999"/>
          </a:xfrm>
          <a:prstGeom prst="rect">
            <a:avLst/>
          </a:prstGeom>
        </p:spPr>
      </p:pic>
      <p:pic>
        <p:nvPicPr>
          <p:cNvPr id="5" name="Imagen 4" descr="Imagen que contiene Logotipo&#10;&#10;Descripción generada automáticamente">
            <a:extLst>
              <a:ext uri="{FF2B5EF4-FFF2-40B4-BE49-F238E27FC236}">
                <a16:creationId xmlns:a16="http://schemas.microsoft.com/office/drawing/2014/main" id="{E5E6164E-8582-4432-A168-5F01DA3F71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8" name="Google Shape;104;p17">
            <a:extLst>
              <a:ext uri="{FF2B5EF4-FFF2-40B4-BE49-F238E27FC236}">
                <a16:creationId xmlns:a16="http://schemas.microsoft.com/office/drawing/2014/main" id="{2E56717C-B970-4D89-8F7C-0D3B576D7A35}"/>
              </a:ext>
            </a:extLst>
          </p:cNvPr>
          <p:cNvSpPr txBox="1"/>
          <p:nvPr/>
        </p:nvSpPr>
        <p:spPr>
          <a:xfrm>
            <a:off x="237600" y="5454000"/>
            <a:ext cx="48447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DEL VIAJE</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6112C294-F258-4E84-B544-4A53869FD4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8B85EF07-AA43-33FD-E598-A1B8361DB828}"/>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579708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viaje</a:t>
            </a:r>
          </a:p>
        </p:txBody>
      </p:sp>
      <p:graphicFrame>
        <p:nvGraphicFramePr>
          <p:cNvPr id="14" name="Tabla 13">
            <a:extLst>
              <a:ext uri="{FF2B5EF4-FFF2-40B4-BE49-F238E27FC236}">
                <a16:creationId xmlns:a16="http://schemas.microsoft.com/office/drawing/2014/main" id="{1D778C71-D5C6-7146-B959-8B30AEACE447}"/>
              </a:ext>
            </a:extLst>
          </p:cNvPr>
          <p:cNvGraphicFramePr>
            <a:graphicFrameLocks noGrp="1"/>
          </p:cNvGraphicFramePr>
          <p:nvPr>
            <p:extLst>
              <p:ext uri="{D42A27DB-BD31-4B8C-83A1-F6EECF244321}">
                <p14:modId xmlns:p14="http://schemas.microsoft.com/office/powerpoint/2010/main" val="4125190029"/>
              </p:ext>
            </p:extLst>
          </p:nvPr>
        </p:nvGraphicFramePr>
        <p:xfrm>
          <a:off x="1039138" y="2060286"/>
          <a:ext cx="3971182" cy="3242085"/>
        </p:xfrm>
        <a:graphic>
          <a:graphicData uri="http://schemas.openxmlformats.org/drawingml/2006/table">
            <a:tbl>
              <a:tblPr>
                <a:tableStyleId>{5C22544A-7EE6-4342-B048-85BDC9FD1C3A}</a:tableStyleId>
              </a:tblPr>
              <a:tblGrid>
                <a:gridCol w="3971182">
                  <a:extLst>
                    <a:ext uri="{9D8B030D-6E8A-4147-A177-3AD203B41FA5}">
                      <a16:colId xmlns:a16="http://schemas.microsoft.com/office/drawing/2014/main" val="1648297433"/>
                    </a:ext>
                  </a:extLst>
                </a:gridCol>
              </a:tblGrid>
              <a:tr h="507278">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La hospitalidad de la gente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6211540"/>
                  </a:ext>
                </a:extLst>
              </a:tr>
              <a:tr h="670606">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La experiencia general de su viaje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5058717"/>
                  </a:ext>
                </a:extLst>
              </a:tr>
              <a:tr h="408195">
                <a:tc>
                  <a:txBody>
                    <a:bodyPr/>
                    <a:lstStyle/>
                    <a:p>
                      <a:pPr algn="r" rtl="0" fontAlgn="ctr"/>
                      <a:r>
                        <a:rPr lang="es-MX" sz="1100" b="0" i="0" u="none" strike="noStrike">
                          <a:solidFill>
                            <a:srgbClr val="000000"/>
                          </a:solidFill>
                          <a:effectLst/>
                          <a:latin typeface="Trebuchet MS" panose="020B0603020202020204" pitchFamily="34" charset="0"/>
                        </a:rPr>
                        <a:t>La percepción de seguridad general durante su visita (asaltos, violencia en la calle)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1964488"/>
                  </a:ext>
                </a:extLst>
              </a:tr>
              <a:tr h="641450">
                <a:tc>
                  <a:txBody>
                    <a:bodyPr/>
                    <a:lstStyle/>
                    <a:p>
                      <a:pPr algn="r" rtl="0" fontAlgn="ctr"/>
                      <a:r>
                        <a:rPr lang="es-MX" sz="1100" b="0" i="0" u="none" strike="noStrike" dirty="0">
                          <a:solidFill>
                            <a:srgbClr val="000000"/>
                          </a:solidFill>
                          <a:effectLst/>
                          <a:latin typeface="Trebuchet MS" panose="020B0603020202020204" pitchFamily="34" charset="0"/>
                        </a:rPr>
                        <a:t>La disponibilidad de información turística (hospedaje, restaurantes, recorridos, servicios)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0042630"/>
                  </a:ext>
                </a:extLst>
              </a:tr>
              <a:tr h="507278">
                <a:tc>
                  <a:txBody>
                    <a:bodyPr/>
                    <a:lstStyle/>
                    <a:p>
                      <a:pPr algn="r" rtl="0" fontAlgn="ctr"/>
                      <a:r>
                        <a:rPr lang="es-MX" sz="1100" b="0" i="0" u="none" strike="noStrike" dirty="0">
                          <a:solidFill>
                            <a:srgbClr val="000000"/>
                          </a:solidFill>
                          <a:effectLst/>
                          <a:latin typeface="Trebuchet MS" panose="020B0603020202020204" pitchFamily="34" charset="0"/>
                        </a:rPr>
                        <a:t>La unicidad / diferencia respecto a otros lugares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954929"/>
                  </a:ext>
                </a:extLst>
              </a:tr>
              <a:tr h="507278">
                <a:tc>
                  <a:txBody>
                    <a:bodyPr/>
                    <a:lstStyle/>
                    <a:p>
                      <a:pPr algn="r" rtl="0" fontAlgn="ctr"/>
                      <a:r>
                        <a:rPr lang="es-MX" sz="1100" b="0" i="0" u="none" strike="noStrike" dirty="0">
                          <a:solidFill>
                            <a:srgbClr val="000000"/>
                          </a:solidFill>
                          <a:effectLst/>
                          <a:latin typeface="Trebuchet MS" panose="020B0603020202020204" pitchFamily="34" charset="0"/>
                        </a:rPr>
                        <a:t>La limpieza general de calles y áreas públicas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7058537"/>
                  </a:ext>
                </a:extLst>
              </a:tr>
            </a:tbl>
          </a:graphicData>
        </a:graphic>
      </p:graphicFrame>
      <p:pic>
        <p:nvPicPr>
          <p:cNvPr id="4" name="Gráfico 3">
            <a:extLst>
              <a:ext uri="{FF2B5EF4-FFF2-40B4-BE49-F238E27FC236}">
                <a16:creationId xmlns:a16="http://schemas.microsoft.com/office/drawing/2014/main" id="{34D37FC4-FE8C-4545-BAAC-0055C4F9D83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677" y="1792090"/>
            <a:ext cx="1341294" cy="1192531"/>
          </a:xfrm>
          <a:prstGeom prst="rect">
            <a:avLst/>
          </a:prstGeom>
        </p:spPr>
      </p:pic>
      <p:graphicFrame>
        <p:nvGraphicFramePr>
          <p:cNvPr id="11" name="Gráfico 10">
            <a:extLst>
              <a:ext uri="{FF2B5EF4-FFF2-40B4-BE49-F238E27FC236}">
                <a16:creationId xmlns:a16="http://schemas.microsoft.com/office/drawing/2014/main" id="{75173A58-5E22-D308-483A-5689CF75708A}"/>
              </a:ext>
            </a:extLst>
          </p:cNvPr>
          <p:cNvGraphicFramePr/>
          <p:nvPr>
            <p:extLst>
              <p:ext uri="{D42A27DB-BD31-4B8C-83A1-F6EECF244321}">
                <p14:modId xmlns:p14="http://schemas.microsoft.com/office/powerpoint/2010/main" val="712389802"/>
              </p:ext>
            </p:extLst>
          </p:nvPr>
        </p:nvGraphicFramePr>
        <p:xfrm>
          <a:off x="8151477" y="2060285"/>
          <a:ext cx="1462119" cy="32420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Gráfico 11">
            <a:extLst>
              <a:ext uri="{FF2B5EF4-FFF2-40B4-BE49-F238E27FC236}">
                <a16:creationId xmlns:a16="http://schemas.microsoft.com/office/drawing/2014/main" id="{95364FD8-0B60-AA76-FEFD-4C2BD226FDA0}"/>
              </a:ext>
            </a:extLst>
          </p:cNvPr>
          <p:cNvGraphicFramePr/>
          <p:nvPr>
            <p:extLst>
              <p:ext uri="{D42A27DB-BD31-4B8C-83A1-F6EECF244321}">
                <p14:modId xmlns:p14="http://schemas.microsoft.com/office/powerpoint/2010/main" val="2218427655"/>
              </p:ext>
            </p:extLst>
          </p:nvPr>
        </p:nvGraphicFramePr>
        <p:xfrm>
          <a:off x="5122488" y="2060287"/>
          <a:ext cx="1462119" cy="32420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22">
            <a:extLst>
              <a:ext uri="{FF2B5EF4-FFF2-40B4-BE49-F238E27FC236}">
                <a16:creationId xmlns:a16="http://schemas.microsoft.com/office/drawing/2014/main" id="{AA3311A3-909E-2A0C-3021-8B27BBD4CDC4}"/>
              </a:ext>
            </a:extLst>
          </p:cNvPr>
          <p:cNvGraphicFramePr>
            <a:graphicFrameLocks noGrp="1"/>
          </p:cNvGraphicFramePr>
          <p:nvPr>
            <p:extLst>
              <p:ext uri="{D42A27DB-BD31-4B8C-83A1-F6EECF244321}">
                <p14:modId xmlns:p14="http://schemas.microsoft.com/office/powerpoint/2010/main" val="2282655345"/>
              </p:ext>
            </p:extLst>
          </p:nvPr>
        </p:nvGraphicFramePr>
        <p:xfrm>
          <a:off x="5122472" y="1582861"/>
          <a:ext cx="1286443" cy="524979"/>
        </p:xfrm>
        <a:graphic>
          <a:graphicData uri="http://schemas.openxmlformats.org/drawingml/2006/table">
            <a:tbl>
              <a:tblPr firstRow="1" bandRow="1"/>
              <a:tblGrid>
                <a:gridCol w="1286443">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NPS (A) Alemania</a:t>
                      </a:r>
                    </a:p>
                    <a:p>
                      <a:pPr algn="ctr" rtl="0" fontAlgn="ctr"/>
                      <a:r>
                        <a:rPr lang="es-MX" sz="1100" b="0" i="0" u="none" strike="noStrike">
                          <a:solidFill>
                            <a:srgbClr val="10213B"/>
                          </a:solidFill>
                          <a:effectLst/>
                          <a:latin typeface="Trebuchet MS" panose="020B0603020202020204" pitchFamily="34" charset="0"/>
                        </a:rPr>
                        <a:t>Promedio: 74%</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6" name="Tabla 25">
            <a:extLst>
              <a:ext uri="{FF2B5EF4-FFF2-40B4-BE49-F238E27FC236}">
                <a16:creationId xmlns:a16="http://schemas.microsoft.com/office/drawing/2014/main" id="{D6BEA468-C5BC-EDB0-13D0-C3FBEB8D8180}"/>
              </a:ext>
            </a:extLst>
          </p:cNvPr>
          <p:cNvGraphicFramePr>
            <a:graphicFrameLocks noGrp="1"/>
          </p:cNvGraphicFramePr>
          <p:nvPr>
            <p:extLst>
              <p:ext uri="{D42A27DB-BD31-4B8C-83A1-F6EECF244321}">
                <p14:modId xmlns:p14="http://schemas.microsoft.com/office/powerpoint/2010/main" val="613031445"/>
              </p:ext>
            </p:extLst>
          </p:nvPr>
        </p:nvGraphicFramePr>
        <p:xfrm>
          <a:off x="8231805" y="1592911"/>
          <a:ext cx="1634180" cy="524979"/>
        </p:xfrm>
        <a:graphic>
          <a:graphicData uri="http://schemas.openxmlformats.org/drawingml/2006/table">
            <a:tbl>
              <a:tblPr firstRow="1" bandRow="1"/>
              <a:tblGrid>
                <a:gridCol w="1634180">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dirty="0">
                          <a:solidFill>
                            <a:srgbClr val="FFC000"/>
                          </a:solidFill>
                          <a:effectLst/>
                          <a:latin typeface="Trebuchet MS" panose="020B0603020202020204" pitchFamily="34" charset="0"/>
                        </a:rPr>
                        <a:t>NPS (B) Otros orígenes</a:t>
                      </a:r>
                    </a:p>
                    <a:p>
                      <a:pPr algn="ctr" rtl="0" fontAlgn="ctr"/>
                      <a:r>
                        <a:rPr lang="es-MX" sz="1100" b="0" i="0" u="none" strike="noStrike" dirty="0">
                          <a:solidFill>
                            <a:srgbClr val="FFC000"/>
                          </a:solidFill>
                          <a:effectLst/>
                          <a:latin typeface="Trebuchet MS" panose="020B0603020202020204" pitchFamily="34" charset="0"/>
                        </a:rPr>
                        <a:t>Promedio: 88%</a:t>
                      </a:r>
                      <a:endParaRPr lang="es-MX" sz="1200" b="0" i="0" u="none" strike="noStrike" dirty="0">
                        <a:solidFill>
                          <a:srgbClr val="FFC000"/>
                        </a:solidFill>
                        <a:effectLst/>
                        <a:latin typeface="Trebuchet MS" panose="020B0603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30" name="CuadroTexto 29">
            <a:extLst>
              <a:ext uri="{FF2B5EF4-FFF2-40B4-BE49-F238E27FC236}">
                <a16:creationId xmlns:a16="http://schemas.microsoft.com/office/drawing/2014/main" id="{4AC9058C-2C5B-19C2-4CEC-80D0E568519D}"/>
              </a:ext>
            </a:extLst>
          </p:cNvPr>
          <p:cNvSpPr txBox="1"/>
          <p:nvPr/>
        </p:nvSpPr>
        <p:spPr>
          <a:xfrm>
            <a:off x="9564019" y="2746294"/>
            <a:ext cx="28230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33" name="CuadroTexto 32">
            <a:extLst>
              <a:ext uri="{FF2B5EF4-FFF2-40B4-BE49-F238E27FC236}">
                <a16:creationId xmlns:a16="http://schemas.microsoft.com/office/drawing/2014/main" id="{58FFEE33-D719-4849-7A77-8EF13AAB591C}"/>
              </a:ext>
            </a:extLst>
          </p:cNvPr>
          <p:cNvSpPr txBox="1"/>
          <p:nvPr/>
        </p:nvSpPr>
        <p:spPr>
          <a:xfrm>
            <a:off x="9491409" y="3292210"/>
            <a:ext cx="227780"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dirty="0"/>
              <a:t>A</a:t>
            </a:r>
          </a:p>
        </p:txBody>
      </p:sp>
      <p:sp>
        <p:nvSpPr>
          <p:cNvPr id="35" name="CuadroTexto 34">
            <a:extLst>
              <a:ext uri="{FF2B5EF4-FFF2-40B4-BE49-F238E27FC236}">
                <a16:creationId xmlns:a16="http://schemas.microsoft.com/office/drawing/2014/main" id="{E0888608-DF3B-1446-1878-4F5113D8D166}"/>
              </a:ext>
            </a:extLst>
          </p:cNvPr>
          <p:cNvSpPr txBox="1"/>
          <p:nvPr/>
        </p:nvSpPr>
        <p:spPr>
          <a:xfrm>
            <a:off x="9455505" y="3829975"/>
            <a:ext cx="234458"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dirty="0"/>
              <a:t>A</a:t>
            </a:r>
          </a:p>
        </p:txBody>
      </p:sp>
      <p:sp>
        <p:nvSpPr>
          <p:cNvPr id="37" name="CuadroTexto 36">
            <a:extLst>
              <a:ext uri="{FF2B5EF4-FFF2-40B4-BE49-F238E27FC236}">
                <a16:creationId xmlns:a16="http://schemas.microsoft.com/office/drawing/2014/main" id="{778598CE-94D1-7595-5A12-2071F7B1E052}"/>
              </a:ext>
            </a:extLst>
          </p:cNvPr>
          <p:cNvSpPr txBox="1"/>
          <p:nvPr/>
        </p:nvSpPr>
        <p:spPr>
          <a:xfrm>
            <a:off x="9408039" y="4370396"/>
            <a:ext cx="25625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sp>
        <p:nvSpPr>
          <p:cNvPr id="38" name="CuadroTexto 37">
            <a:extLst>
              <a:ext uri="{FF2B5EF4-FFF2-40B4-BE49-F238E27FC236}">
                <a16:creationId xmlns:a16="http://schemas.microsoft.com/office/drawing/2014/main" id="{3F00C23A-05DF-C26B-4698-7933D0B4B8CB}"/>
              </a:ext>
            </a:extLst>
          </p:cNvPr>
          <p:cNvSpPr txBox="1"/>
          <p:nvPr/>
        </p:nvSpPr>
        <p:spPr>
          <a:xfrm>
            <a:off x="9239806" y="4907649"/>
            <a:ext cx="199162" cy="253916"/>
          </a:xfrm>
          <a:prstGeom prst="rect">
            <a:avLst/>
          </a:prstGeom>
          <a:noFill/>
        </p:spPr>
        <p:txBody>
          <a:bodyPr wrap="square" rtlCol="0">
            <a:spAutoFit/>
          </a:bodyPr>
          <a:lstStyle>
            <a:defPPr>
              <a:defRPr lang="es-MX"/>
            </a:defPPr>
            <a:lvl1pPr algn="ctr">
              <a:defRPr sz="1050" b="1">
                <a:solidFill>
                  <a:srgbClr val="C00000"/>
                </a:solidFill>
                <a:latin typeface="Trebuchet MS" panose="020B0603020202020204" pitchFamily="34" charset="0"/>
              </a:defRPr>
            </a:lvl1pPr>
          </a:lstStyle>
          <a:p>
            <a:r>
              <a:rPr lang="es-MX"/>
              <a:t>A</a:t>
            </a:r>
          </a:p>
        </p:txBody>
      </p:sp>
      <p:graphicFrame>
        <p:nvGraphicFramePr>
          <p:cNvPr id="3" name="Tabla 4">
            <a:extLst>
              <a:ext uri="{FF2B5EF4-FFF2-40B4-BE49-F238E27FC236}">
                <a16:creationId xmlns:a16="http://schemas.microsoft.com/office/drawing/2014/main" id="{E75F6418-047A-4AD9-B573-76E0A2687A43}"/>
              </a:ext>
            </a:extLst>
          </p:cNvPr>
          <p:cNvGraphicFramePr>
            <a:graphicFrameLocks noGrp="1"/>
          </p:cNvGraphicFramePr>
          <p:nvPr>
            <p:extLst>
              <p:ext uri="{D42A27DB-BD31-4B8C-83A1-F6EECF244321}">
                <p14:modId xmlns:p14="http://schemas.microsoft.com/office/powerpoint/2010/main" val="3818545910"/>
              </p:ext>
            </p:extLst>
          </p:nvPr>
        </p:nvGraphicFramePr>
        <p:xfrm>
          <a:off x="1262099" y="4245959"/>
          <a:ext cx="5732619" cy="506437"/>
        </p:xfrm>
        <a:graphic>
          <a:graphicData uri="http://schemas.openxmlformats.org/drawingml/2006/table">
            <a:tbl>
              <a:tblPr firstRow="1" bandRow="1">
                <a:tableStyleId>{5C22544A-7EE6-4342-B048-85BDC9FD1C3A}</a:tableStyleId>
              </a:tblPr>
              <a:tblGrid>
                <a:gridCol w="5732619">
                  <a:extLst>
                    <a:ext uri="{9D8B030D-6E8A-4147-A177-3AD203B41FA5}">
                      <a16:colId xmlns:a16="http://schemas.microsoft.com/office/drawing/2014/main" val="2252258529"/>
                    </a:ext>
                  </a:extLst>
                </a:gridCol>
              </a:tblGrid>
              <a:tr h="5064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MX" sz="1000" b="1" dirty="0">
                          <a:solidFill>
                            <a:schemeClr val="tx1">
                              <a:lumMod val="65000"/>
                              <a:lumOff val="35000"/>
                            </a:schemeClr>
                          </a:solidFill>
                          <a:latin typeface="Trebuchet MS" panose="020B0603020202020204" pitchFamily="34" charset="0"/>
                        </a:rPr>
                        <a:t>B2B: 6%</a:t>
                      </a:r>
                    </a:p>
                  </a:txBody>
                  <a:tcPr anchor="ctr">
                    <a:lnL w="12700" cmpd="sng">
                      <a:noFill/>
                    </a:lnL>
                    <a:lnR w="12700" cmpd="sng">
                      <a:noFill/>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6336624"/>
                  </a:ext>
                </a:extLst>
              </a:tr>
            </a:tbl>
          </a:graphicData>
        </a:graphic>
      </p:graphicFrame>
      <p:sp>
        <p:nvSpPr>
          <p:cNvPr id="7" name="Rectángulo: esquinas redondeadas 6">
            <a:extLst>
              <a:ext uri="{FF2B5EF4-FFF2-40B4-BE49-F238E27FC236}">
                <a16:creationId xmlns:a16="http://schemas.microsoft.com/office/drawing/2014/main" id="{930E9384-6735-426D-DD15-2563884652D0}"/>
              </a:ext>
            </a:extLst>
          </p:cNvPr>
          <p:cNvSpPr/>
          <p:nvPr/>
        </p:nvSpPr>
        <p:spPr>
          <a:xfrm>
            <a:off x="5091098" y="1487300"/>
            <a:ext cx="2016778" cy="3893857"/>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D8DF3C51-2A91-4C67-CA2F-A997127E51EA}"/>
              </a:ext>
            </a:extLst>
          </p:cNvPr>
          <p:cNvSpPr txBox="1"/>
          <p:nvPr/>
        </p:nvSpPr>
        <p:spPr>
          <a:xfrm>
            <a:off x="7089321" y="5522660"/>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17" name="CuadroTexto 16">
            <a:extLst>
              <a:ext uri="{FF2B5EF4-FFF2-40B4-BE49-F238E27FC236}">
                <a16:creationId xmlns:a16="http://schemas.microsoft.com/office/drawing/2014/main" id="{B145401B-23FB-2F66-DF5D-92CDD9B53FAE}"/>
              </a:ext>
            </a:extLst>
          </p:cNvPr>
          <p:cNvSpPr txBox="1"/>
          <p:nvPr/>
        </p:nvSpPr>
        <p:spPr>
          <a:xfrm>
            <a:off x="7977627" y="6019948"/>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8" name="CuadroTexto 17">
            <a:extLst>
              <a:ext uri="{FF2B5EF4-FFF2-40B4-BE49-F238E27FC236}">
                <a16:creationId xmlns:a16="http://schemas.microsoft.com/office/drawing/2014/main" id="{DD4D722B-4E0C-1F5B-6395-652CDB1D4BC3}"/>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Los turistas de otros orígenes resaltan significativamente por mostrarse mayormente satisfechos con la categoría. Por otro lado, la hospitalidad de la gente es el atributo más importante, principalmente por los turistas de naturaleza que abordaron un vuelo a Alemania.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20" name="Rectángulo 19">
            <a:extLst>
              <a:ext uri="{FF2B5EF4-FFF2-40B4-BE49-F238E27FC236}">
                <a16:creationId xmlns:a16="http://schemas.microsoft.com/office/drawing/2014/main" id="{0F68F9BC-9743-9E3C-9574-FCC65F0BB4DB}"/>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a:t>
            </a:r>
            <a:r>
              <a:rPr lang="es-ES" sz="1100">
                <a:solidFill>
                  <a:srgbClr val="414141"/>
                </a:solidFill>
                <a:latin typeface="Trebuchet MS" panose="020B0603020202020204" pitchFamily="34" charset="0"/>
              </a:rPr>
              <a:t>22. Hablando de sus experiencias en el viaje y utilizando la misma escala del 1 al 5, ¿Cómo califica…?</a:t>
            </a:r>
            <a:endParaRPr lang="es-MX" sz="1100">
              <a:solidFill>
                <a:srgbClr val="414141"/>
              </a:solidFill>
              <a:latin typeface="Trebuchet MS" panose="020B0603020202020204" pitchFamily="34" charset="0"/>
            </a:endParaRPr>
          </a:p>
        </p:txBody>
      </p:sp>
      <p:grpSp>
        <p:nvGrpSpPr>
          <p:cNvPr id="34" name="Grupo 33">
            <a:extLst>
              <a:ext uri="{FF2B5EF4-FFF2-40B4-BE49-F238E27FC236}">
                <a16:creationId xmlns:a16="http://schemas.microsoft.com/office/drawing/2014/main" id="{4A4D58F7-BF43-1759-7312-9205CC65B735}"/>
              </a:ext>
            </a:extLst>
          </p:cNvPr>
          <p:cNvGrpSpPr/>
          <p:nvPr/>
        </p:nvGrpSpPr>
        <p:grpSpPr>
          <a:xfrm>
            <a:off x="6213039" y="3806892"/>
            <a:ext cx="555054" cy="276999"/>
            <a:chOff x="11868272" y="4093189"/>
            <a:chExt cx="641254" cy="328687"/>
          </a:xfrm>
        </p:grpSpPr>
        <p:grpSp>
          <p:nvGrpSpPr>
            <p:cNvPr id="40" name="Grupo 39">
              <a:extLst>
                <a:ext uri="{FF2B5EF4-FFF2-40B4-BE49-F238E27FC236}">
                  <a16:creationId xmlns:a16="http://schemas.microsoft.com/office/drawing/2014/main" id="{04A9A65A-9642-2CD4-BB54-33B7904213E1}"/>
                </a:ext>
              </a:extLst>
            </p:cNvPr>
            <p:cNvGrpSpPr/>
            <p:nvPr/>
          </p:nvGrpSpPr>
          <p:grpSpPr>
            <a:xfrm>
              <a:off x="11868272" y="4183754"/>
              <a:ext cx="216000" cy="180000"/>
              <a:chOff x="10974076" y="3320651"/>
              <a:chExt cx="1996322" cy="1830879"/>
            </a:xfrm>
          </p:grpSpPr>
          <p:sp>
            <p:nvSpPr>
              <p:cNvPr id="42" name="Triángulo isósceles 41">
                <a:extLst>
                  <a:ext uri="{FF2B5EF4-FFF2-40B4-BE49-F238E27FC236}">
                    <a16:creationId xmlns:a16="http://schemas.microsoft.com/office/drawing/2014/main" id="{C7BEBC50-541D-BC98-0230-447B8B600BE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3" name="Trapecio 42">
                <a:extLst>
                  <a:ext uri="{FF2B5EF4-FFF2-40B4-BE49-F238E27FC236}">
                    <a16:creationId xmlns:a16="http://schemas.microsoft.com/office/drawing/2014/main" id="{F2A42D42-42D9-6B8D-86F0-B3E202B42B95}"/>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1" name="CuadroTexto 40">
              <a:extLst>
                <a:ext uri="{FF2B5EF4-FFF2-40B4-BE49-F238E27FC236}">
                  <a16:creationId xmlns:a16="http://schemas.microsoft.com/office/drawing/2014/main" id="{884A1C5D-9D19-8DFF-85AC-2F8401845366}"/>
                </a:ext>
              </a:extLst>
            </p:cNvPr>
            <p:cNvSpPr txBox="1"/>
            <p:nvPr/>
          </p:nvSpPr>
          <p:spPr>
            <a:xfrm>
              <a:off x="12003574"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77%</a:t>
              </a:r>
            </a:p>
          </p:txBody>
        </p:sp>
      </p:grpSp>
      <p:grpSp>
        <p:nvGrpSpPr>
          <p:cNvPr id="44" name="Grupo 43">
            <a:extLst>
              <a:ext uri="{FF2B5EF4-FFF2-40B4-BE49-F238E27FC236}">
                <a16:creationId xmlns:a16="http://schemas.microsoft.com/office/drawing/2014/main" id="{DF676DF5-2537-1AD0-727F-15E3702BB781}"/>
              </a:ext>
            </a:extLst>
          </p:cNvPr>
          <p:cNvGrpSpPr/>
          <p:nvPr/>
        </p:nvGrpSpPr>
        <p:grpSpPr>
          <a:xfrm>
            <a:off x="9697320" y="5767961"/>
            <a:ext cx="698839" cy="276999"/>
            <a:chOff x="11868272" y="4125579"/>
            <a:chExt cx="698839" cy="276999"/>
          </a:xfrm>
        </p:grpSpPr>
        <p:grpSp>
          <p:nvGrpSpPr>
            <p:cNvPr id="45" name="Grupo 44">
              <a:extLst>
                <a:ext uri="{FF2B5EF4-FFF2-40B4-BE49-F238E27FC236}">
                  <a16:creationId xmlns:a16="http://schemas.microsoft.com/office/drawing/2014/main" id="{0E72BF2B-F8D0-DDE4-E14D-83E454A2A272}"/>
                </a:ext>
              </a:extLst>
            </p:cNvPr>
            <p:cNvGrpSpPr/>
            <p:nvPr/>
          </p:nvGrpSpPr>
          <p:grpSpPr>
            <a:xfrm>
              <a:off x="11868272" y="4183754"/>
              <a:ext cx="216000" cy="180000"/>
              <a:chOff x="10974076" y="3320651"/>
              <a:chExt cx="1996322" cy="1830879"/>
            </a:xfrm>
          </p:grpSpPr>
          <p:sp>
            <p:nvSpPr>
              <p:cNvPr id="47" name="Triángulo isósceles 46">
                <a:extLst>
                  <a:ext uri="{FF2B5EF4-FFF2-40B4-BE49-F238E27FC236}">
                    <a16:creationId xmlns:a16="http://schemas.microsoft.com/office/drawing/2014/main" id="{03D152DB-EF72-94B4-98E5-AAB478AD951A}"/>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8" name="Trapecio 47">
                <a:extLst>
                  <a:ext uri="{FF2B5EF4-FFF2-40B4-BE49-F238E27FC236}">
                    <a16:creationId xmlns:a16="http://schemas.microsoft.com/office/drawing/2014/main" id="{8C158738-2542-65E7-C81C-7680E2D49A0A}"/>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6" name="CuadroTexto 45">
              <a:extLst>
                <a:ext uri="{FF2B5EF4-FFF2-40B4-BE49-F238E27FC236}">
                  <a16:creationId xmlns:a16="http://schemas.microsoft.com/office/drawing/2014/main" id="{8C7065ED-0348-F147-6041-DE3432380096}"/>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49" name="Grupo 48">
            <a:extLst>
              <a:ext uri="{FF2B5EF4-FFF2-40B4-BE49-F238E27FC236}">
                <a16:creationId xmlns:a16="http://schemas.microsoft.com/office/drawing/2014/main" id="{B0FA7D07-43E9-766E-70EB-11D29DC7110B}"/>
              </a:ext>
            </a:extLst>
          </p:cNvPr>
          <p:cNvGrpSpPr/>
          <p:nvPr/>
        </p:nvGrpSpPr>
        <p:grpSpPr>
          <a:xfrm>
            <a:off x="5844949" y="4884982"/>
            <a:ext cx="555054" cy="276999"/>
            <a:chOff x="11868272" y="5007589"/>
            <a:chExt cx="641254" cy="328687"/>
          </a:xfrm>
        </p:grpSpPr>
        <p:grpSp>
          <p:nvGrpSpPr>
            <p:cNvPr id="53" name="Grupo 52">
              <a:extLst>
                <a:ext uri="{FF2B5EF4-FFF2-40B4-BE49-F238E27FC236}">
                  <a16:creationId xmlns:a16="http://schemas.microsoft.com/office/drawing/2014/main" id="{DAFA6D0F-F818-6B09-A042-DB441F4703FA}"/>
                </a:ext>
              </a:extLst>
            </p:cNvPr>
            <p:cNvGrpSpPr/>
            <p:nvPr/>
          </p:nvGrpSpPr>
          <p:grpSpPr>
            <a:xfrm>
              <a:off x="11868272" y="5090127"/>
              <a:ext cx="216000" cy="180000"/>
              <a:chOff x="6316924" y="3334520"/>
              <a:chExt cx="1996322" cy="1830879"/>
            </a:xfrm>
          </p:grpSpPr>
          <p:sp>
            <p:nvSpPr>
              <p:cNvPr id="55" name="Triángulo isósceles 54">
                <a:extLst>
                  <a:ext uri="{FF2B5EF4-FFF2-40B4-BE49-F238E27FC236}">
                    <a16:creationId xmlns:a16="http://schemas.microsoft.com/office/drawing/2014/main" id="{F9E05325-D4E8-EA72-B976-89EB210A3A37}"/>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9" name="Trapecio 58">
                <a:extLst>
                  <a:ext uri="{FF2B5EF4-FFF2-40B4-BE49-F238E27FC236}">
                    <a16:creationId xmlns:a16="http://schemas.microsoft.com/office/drawing/2014/main" id="{D2F89302-FF58-E15E-326C-A5B2BA333722}"/>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4" name="CuadroTexto 53">
              <a:extLst>
                <a:ext uri="{FF2B5EF4-FFF2-40B4-BE49-F238E27FC236}">
                  <a16:creationId xmlns:a16="http://schemas.microsoft.com/office/drawing/2014/main" id="{4F8BC775-C909-BB04-76C9-1B5ED16A576E}"/>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58%</a:t>
              </a:r>
            </a:p>
          </p:txBody>
        </p:sp>
      </p:grpSp>
      <p:grpSp>
        <p:nvGrpSpPr>
          <p:cNvPr id="60" name="Grupo 59">
            <a:extLst>
              <a:ext uri="{FF2B5EF4-FFF2-40B4-BE49-F238E27FC236}">
                <a16:creationId xmlns:a16="http://schemas.microsoft.com/office/drawing/2014/main" id="{D9B03DE6-893B-39C8-C330-7EB3A3569565}"/>
              </a:ext>
            </a:extLst>
          </p:cNvPr>
          <p:cNvGrpSpPr/>
          <p:nvPr/>
        </p:nvGrpSpPr>
        <p:grpSpPr>
          <a:xfrm>
            <a:off x="10332488" y="5767962"/>
            <a:ext cx="618688" cy="276999"/>
            <a:chOff x="11868272" y="5039979"/>
            <a:chExt cx="618688" cy="276999"/>
          </a:xfrm>
        </p:grpSpPr>
        <p:grpSp>
          <p:nvGrpSpPr>
            <p:cNvPr id="61" name="Grupo 60">
              <a:extLst>
                <a:ext uri="{FF2B5EF4-FFF2-40B4-BE49-F238E27FC236}">
                  <a16:creationId xmlns:a16="http://schemas.microsoft.com/office/drawing/2014/main" id="{7C34DA73-9CB6-2146-6237-4F4E1C495A51}"/>
                </a:ext>
              </a:extLst>
            </p:cNvPr>
            <p:cNvGrpSpPr/>
            <p:nvPr/>
          </p:nvGrpSpPr>
          <p:grpSpPr>
            <a:xfrm>
              <a:off x="11868272" y="5090127"/>
              <a:ext cx="216000" cy="180000"/>
              <a:chOff x="6316924" y="3334520"/>
              <a:chExt cx="1996322" cy="1830879"/>
            </a:xfrm>
          </p:grpSpPr>
          <p:sp>
            <p:nvSpPr>
              <p:cNvPr id="63" name="Triángulo isósceles 62">
                <a:extLst>
                  <a:ext uri="{FF2B5EF4-FFF2-40B4-BE49-F238E27FC236}">
                    <a16:creationId xmlns:a16="http://schemas.microsoft.com/office/drawing/2014/main" id="{D4E7D695-25E4-7D76-DD72-1959BF6AA7D3}"/>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4" name="Trapecio 63">
                <a:extLst>
                  <a:ext uri="{FF2B5EF4-FFF2-40B4-BE49-F238E27FC236}">
                    <a16:creationId xmlns:a16="http://schemas.microsoft.com/office/drawing/2014/main" id="{7DC4422E-AD87-BD2E-2DB0-8E504CFE1853}"/>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2" name="CuadroTexto 61">
              <a:extLst>
                <a:ext uri="{FF2B5EF4-FFF2-40B4-BE49-F238E27FC236}">
                  <a16:creationId xmlns:a16="http://schemas.microsoft.com/office/drawing/2014/main" id="{A1CB2682-9EE6-ADFE-9CD4-DD169FFFAFBA}"/>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6" name="Grupo 5">
            <a:extLst>
              <a:ext uri="{FF2B5EF4-FFF2-40B4-BE49-F238E27FC236}">
                <a16:creationId xmlns:a16="http://schemas.microsoft.com/office/drawing/2014/main" id="{23511F02-AB6E-3FFB-12E9-ECA17C64416D}"/>
              </a:ext>
            </a:extLst>
          </p:cNvPr>
          <p:cNvGrpSpPr/>
          <p:nvPr/>
        </p:nvGrpSpPr>
        <p:grpSpPr>
          <a:xfrm>
            <a:off x="6486737" y="2215972"/>
            <a:ext cx="621139" cy="276999"/>
            <a:chOff x="11865538" y="5443513"/>
            <a:chExt cx="717602" cy="328688"/>
          </a:xfrm>
        </p:grpSpPr>
        <p:pic>
          <p:nvPicPr>
            <p:cNvPr id="8" name="Picture 36" descr="bosque">
              <a:extLst>
                <a:ext uri="{FF2B5EF4-FFF2-40B4-BE49-F238E27FC236}">
                  <a16:creationId xmlns:a16="http://schemas.microsoft.com/office/drawing/2014/main" id="{6B9FAB1E-CBA5-FC31-2D0F-7C9155951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1BB18E94-349E-A905-2EA6-A4C6823905E2}"/>
                </a:ext>
              </a:extLst>
            </p:cNvPr>
            <p:cNvSpPr txBox="1"/>
            <p:nvPr/>
          </p:nvSpPr>
          <p:spPr>
            <a:xfrm>
              <a:off x="12077188" y="5443513"/>
              <a:ext cx="505952" cy="328688"/>
            </a:xfrm>
            <a:prstGeom prst="rect">
              <a:avLst/>
            </a:prstGeom>
            <a:noFill/>
          </p:spPr>
          <p:txBody>
            <a:bodyPr wrap="none" rtlCol="0">
              <a:spAutoFit/>
            </a:bodyPr>
            <a:lstStyle/>
            <a:p>
              <a:r>
                <a:rPr lang="es-MX" sz="1200" dirty="0">
                  <a:solidFill>
                    <a:srgbClr val="5F5F5F"/>
                  </a:solidFill>
                  <a:latin typeface="Trebuchet MS" panose="020B0603020202020204" pitchFamily="34" charset="0"/>
                </a:rPr>
                <a:t>95%</a:t>
              </a:r>
            </a:p>
          </p:txBody>
        </p:sp>
      </p:grpSp>
      <p:grpSp>
        <p:nvGrpSpPr>
          <p:cNvPr id="19" name="Grupo 18">
            <a:extLst>
              <a:ext uri="{FF2B5EF4-FFF2-40B4-BE49-F238E27FC236}">
                <a16:creationId xmlns:a16="http://schemas.microsoft.com/office/drawing/2014/main" id="{69E140E5-CB71-051F-4D0B-D6038576344A}"/>
              </a:ext>
            </a:extLst>
          </p:cNvPr>
          <p:cNvGrpSpPr/>
          <p:nvPr/>
        </p:nvGrpSpPr>
        <p:grpSpPr>
          <a:xfrm>
            <a:off x="10962629" y="5772598"/>
            <a:ext cx="1155871" cy="276999"/>
            <a:chOff x="11865538" y="5459703"/>
            <a:chExt cx="1155871" cy="276999"/>
          </a:xfrm>
        </p:grpSpPr>
        <p:pic>
          <p:nvPicPr>
            <p:cNvPr id="22" name="Picture 36" descr="bosque">
              <a:extLst>
                <a:ext uri="{FF2B5EF4-FFF2-40B4-BE49-F238E27FC236}">
                  <a16:creationId xmlns:a16="http://schemas.microsoft.com/office/drawing/2014/main" id="{A08FA05C-716E-C52A-46F7-61F81469A2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076B2EE3-7C01-54D6-AB45-056EB68070EC}"/>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4671944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del viaje</a:t>
            </a:r>
          </a:p>
        </p:txBody>
      </p:sp>
      <p:sp>
        <p:nvSpPr>
          <p:cNvPr id="3" name="CuadroTexto 2">
            <a:extLst>
              <a:ext uri="{FF2B5EF4-FFF2-40B4-BE49-F238E27FC236}">
                <a16:creationId xmlns:a16="http://schemas.microsoft.com/office/drawing/2014/main" id="{CFBC656B-383F-E8D0-432F-298253C02271}"/>
              </a:ext>
            </a:extLst>
          </p:cNvPr>
          <p:cNvSpPr txBox="1"/>
          <p:nvPr/>
        </p:nvSpPr>
        <p:spPr>
          <a:xfrm>
            <a:off x="1048649" y="4825654"/>
            <a:ext cx="1159514"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dirty="0"/>
              <a:t>La hospitalidad de la gente.</a:t>
            </a:r>
          </a:p>
        </p:txBody>
      </p:sp>
      <p:sp>
        <p:nvSpPr>
          <p:cNvPr id="4" name="CuadroTexto 3">
            <a:extLst>
              <a:ext uri="{FF2B5EF4-FFF2-40B4-BE49-F238E27FC236}">
                <a16:creationId xmlns:a16="http://schemas.microsoft.com/office/drawing/2014/main" id="{E429C55B-1310-C730-5DFE-8833E1451977}"/>
              </a:ext>
            </a:extLst>
          </p:cNvPr>
          <p:cNvSpPr txBox="1"/>
          <p:nvPr/>
        </p:nvSpPr>
        <p:spPr>
          <a:xfrm>
            <a:off x="2662962" y="4807630"/>
            <a:ext cx="1550912"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dirty="0"/>
              <a:t>La experiencia general de su viaje.</a:t>
            </a:r>
          </a:p>
        </p:txBody>
      </p:sp>
      <p:sp>
        <p:nvSpPr>
          <p:cNvPr id="6" name="CuadroTexto 5">
            <a:extLst>
              <a:ext uri="{FF2B5EF4-FFF2-40B4-BE49-F238E27FC236}">
                <a16:creationId xmlns:a16="http://schemas.microsoft.com/office/drawing/2014/main" id="{3527607F-A12C-8E97-C55F-B5971CA5281A}"/>
              </a:ext>
            </a:extLst>
          </p:cNvPr>
          <p:cNvSpPr txBox="1"/>
          <p:nvPr/>
        </p:nvSpPr>
        <p:spPr>
          <a:xfrm>
            <a:off x="4104687" y="4825654"/>
            <a:ext cx="2208564"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dirty="0"/>
              <a:t>La percepción de seguridad general durante su visita (asaltos, violencia en la calle).</a:t>
            </a:r>
          </a:p>
        </p:txBody>
      </p:sp>
      <p:sp>
        <p:nvSpPr>
          <p:cNvPr id="7" name="CuadroTexto 6">
            <a:extLst>
              <a:ext uri="{FF2B5EF4-FFF2-40B4-BE49-F238E27FC236}">
                <a16:creationId xmlns:a16="http://schemas.microsoft.com/office/drawing/2014/main" id="{FF6AB524-7ED9-E1DA-EF2B-0BF3A4A6724B}"/>
              </a:ext>
            </a:extLst>
          </p:cNvPr>
          <p:cNvSpPr txBox="1"/>
          <p:nvPr/>
        </p:nvSpPr>
        <p:spPr>
          <a:xfrm>
            <a:off x="6110398" y="4825654"/>
            <a:ext cx="2066376" cy="707886"/>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dirty="0"/>
              <a:t>La disponibilidad de información turística (hospedaje, restaurantes, recorridos, servicios).</a:t>
            </a:r>
          </a:p>
        </p:txBody>
      </p:sp>
      <p:sp>
        <p:nvSpPr>
          <p:cNvPr id="8" name="CuadroTexto 7">
            <a:extLst>
              <a:ext uri="{FF2B5EF4-FFF2-40B4-BE49-F238E27FC236}">
                <a16:creationId xmlns:a16="http://schemas.microsoft.com/office/drawing/2014/main" id="{B142D69C-A5DB-9165-434C-38E501919E8E}"/>
              </a:ext>
            </a:extLst>
          </p:cNvPr>
          <p:cNvSpPr txBox="1"/>
          <p:nvPr/>
        </p:nvSpPr>
        <p:spPr>
          <a:xfrm>
            <a:off x="8269609" y="4825654"/>
            <a:ext cx="1337070" cy="553998"/>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unicidad / diferencia respecto a otros lugares.</a:t>
            </a:r>
          </a:p>
        </p:txBody>
      </p:sp>
      <p:sp>
        <p:nvSpPr>
          <p:cNvPr id="10" name="CuadroTexto 9">
            <a:extLst>
              <a:ext uri="{FF2B5EF4-FFF2-40B4-BE49-F238E27FC236}">
                <a16:creationId xmlns:a16="http://schemas.microsoft.com/office/drawing/2014/main" id="{FF5FCFA5-172C-F2A3-1378-7DD50BF87E1D}"/>
              </a:ext>
            </a:extLst>
          </p:cNvPr>
          <p:cNvSpPr txBox="1"/>
          <p:nvPr/>
        </p:nvSpPr>
        <p:spPr>
          <a:xfrm>
            <a:off x="9889073" y="4825654"/>
            <a:ext cx="1638204" cy="400110"/>
          </a:xfrm>
          <a:prstGeom prst="rect">
            <a:avLst/>
          </a:prstGeom>
          <a:noFill/>
        </p:spPr>
        <p:txBody>
          <a:bodyPr wrap="square">
            <a:spAutoFit/>
          </a:bodyPr>
          <a:lstStyle>
            <a:defPPr>
              <a:defRPr lang="es-MX"/>
            </a:defPPr>
            <a:lvl1pPr algn="ctr" fontAlgn="b">
              <a:defRPr sz="1000" b="0" i="0" u="none" strike="noStrike">
                <a:solidFill>
                  <a:schemeClr val="tx1">
                    <a:lumMod val="50000"/>
                    <a:lumOff val="50000"/>
                  </a:schemeClr>
                </a:solidFill>
                <a:effectLst/>
                <a:latin typeface="Trebuchet MS" panose="020B0603020202020204" pitchFamily="34" charset="0"/>
              </a:defRPr>
            </a:lvl1pPr>
          </a:lstStyle>
          <a:p>
            <a:r>
              <a:rPr lang="es-MX"/>
              <a:t>La limpieza general de calles y áreas públicas.</a:t>
            </a:r>
          </a:p>
        </p:txBody>
      </p:sp>
      <p:grpSp>
        <p:nvGrpSpPr>
          <p:cNvPr id="19" name="Grupo 18">
            <a:extLst>
              <a:ext uri="{FF2B5EF4-FFF2-40B4-BE49-F238E27FC236}">
                <a16:creationId xmlns:a16="http://schemas.microsoft.com/office/drawing/2014/main" id="{1E5FD13B-8090-EEEA-814B-75D579A8443E}"/>
              </a:ext>
            </a:extLst>
          </p:cNvPr>
          <p:cNvGrpSpPr/>
          <p:nvPr/>
        </p:nvGrpSpPr>
        <p:grpSpPr>
          <a:xfrm>
            <a:off x="675864" y="1691861"/>
            <a:ext cx="11076159" cy="3115563"/>
            <a:chOff x="944217" y="1590260"/>
            <a:chExt cx="11076159" cy="3115563"/>
          </a:xfrm>
        </p:grpSpPr>
        <p:sp>
          <p:nvSpPr>
            <p:cNvPr id="20" name="Rectángulo 19">
              <a:extLst>
                <a:ext uri="{FF2B5EF4-FFF2-40B4-BE49-F238E27FC236}">
                  <a16:creationId xmlns:a16="http://schemas.microsoft.com/office/drawing/2014/main" id="{527D5607-EFC7-4678-0369-5E6976DA6110}"/>
                </a:ext>
              </a:extLst>
            </p:cNvPr>
            <p:cNvSpPr/>
            <p:nvPr/>
          </p:nvSpPr>
          <p:spPr>
            <a:xfrm>
              <a:off x="944218" y="3161663"/>
              <a:ext cx="11076158" cy="1544160"/>
            </a:xfrm>
            <a:prstGeom prst="rect">
              <a:avLst/>
            </a:prstGeom>
            <a:solidFill>
              <a:srgbClr val="FFCC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21" name="Rectángulo 20">
              <a:extLst>
                <a:ext uri="{FF2B5EF4-FFF2-40B4-BE49-F238E27FC236}">
                  <a16:creationId xmlns:a16="http://schemas.microsoft.com/office/drawing/2014/main" id="{A50351D6-7E8E-5878-9C15-40C539AA124C}"/>
                </a:ext>
              </a:extLst>
            </p:cNvPr>
            <p:cNvSpPr/>
            <p:nvPr/>
          </p:nvSpPr>
          <p:spPr>
            <a:xfrm>
              <a:off x="944217" y="2645266"/>
              <a:ext cx="11076159" cy="515219"/>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22" name="Rectángulo 21">
              <a:extLst>
                <a:ext uri="{FF2B5EF4-FFF2-40B4-BE49-F238E27FC236}">
                  <a16:creationId xmlns:a16="http://schemas.microsoft.com/office/drawing/2014/main" id="{9373797C-A3D3-F7CE-FEBD-4AA81998AB87}"/>
                </a:ext>
              </a:extLst>
            </p:cNvPr>
            <p:cNvSpPr/>
            <p:nvPr/>
          </p:nvSpPr>
          <p:spPr>
            <a:xfrm>
              <a:off x="944217" y="1590260"/>
              <a:ext cx="11076159" cy="1070674"/>
            </a:xfrm>
            <a:prstGeom prst="rect">
              <a:avLst/>
            </a:prstGeom>
            <a:solidFill>
              <a:srgbClr val="33CC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grpSp>
      <p:graphicFrame>
        <p:nvGraphicFramePr>
          <p:cNvPr id="23" name="Gráfico 22">
            <a:extLst>
              <a:ext uri="{FF2B5EF4-FFF2-40B4-BE49-F238E27FC236}">
                <a16:creationId xmlns:a16="http://schemas.microsoft.com/office/drawing/2014/main" id="{99B0FDE5-7C43-2B26-119C-2918F6B61710}"/>
              </a:ext>
            </a:extLst>
          </p:cNvPr>
          <p:cNvGraphicFramePr/>
          <p:nvPr>
            <p:extLst>
              <p:ext uri="{D42A27DB-BD31-4B8C-83A1-F6EECF244321}">
                <p14:modId xmlns:p14="http://schemas.microsoft.com/office/powerpoint/2010/main" val="2049495022"/>
              </p:ext>
            </p:extLst>
          </p:nvPr>
        </p:nvGraphicFramePr>
        <p:xfrm>
          <a:off x="388802" y="1202389"/>
          <a:ext cx="11270386" cy="3746981"/>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23">
            <a:extLst>
              <a:ext uri="{FF2B5EF4-FFF2-40B4-BE49-F238E27FC236}">
                <a16:creationId xmlns:a16="http://schemas.microsoft.com/office/drawing/2014/main" id="{5D1AEAA1-5681-4A34-5235-D39CA48A2A5B}"/>
              </a:ext>
            </a:extLst>
          </p:cNvPr>
          <p:cNvSpPr txBox="1"/>
          <p:nvPr/>
        </p:nvSpPr>
        <p:spPr>
          <a:xfrm>
            <a:off x="691313" y="3852097"/>
            <a:ext cx="795410" cy="246221"/>
          </a:xfrm>
          <a:prstGeom prst="rect">
            <a:avLst/>
          </a:prstGeom>
          <a:noFill/>
        </p:spPr>
        <p:txBody>
          <a:bodyPr wrap="square" rtlCol="0">
            <a:spAutoFit/>
          </a:bodyPr>
          <a:lstStyle/>
          <a:p>
            <a:pPr algn="ctr"/>
            <a:r>
              <a:rPr lang="es-MX" sz="1000" b="1">
                <a:solidFill>
                  <a:srgbClr val="CFBACE"/>
                </a:solidFill>
                <a:latin typeface="Trebuchet MS" panose="020B0603020202020204" pitchFamily="34" charset="0"/>
              </a:rPr>
              <a:t>NEGATIVO</a:t>
            </a:r>
          </a:p>
        </p:txBody>
      </p:sp>
      <p:sp>
        <p:nvSpPr>
          <p:cNvPr id="25" name="CuadroTexto 24">
            <a:extLst>
              <a:ext uri="{FF2B5EF4-FFF2-40B4-BE49-F238E27FC236}">
                <a16:creationId xmlns:a16="http://schemas.microsoft.com/office/drawing/2014/main" id="{1B281256-FB49-2FC5-31A7-C46CBBA6CB85}"/>
              </a:ext>
            </a:extLst>
          </p:cNvPr>
          <p:cNvSpPr txBox="1"/>
          <p:nvPr/>
        </p:nvSpPr>
        <p:spPr>
          <a:xfrm>
            <a:off x="675155" y="2141578"/>
            <a:ext cx="734495" cy="246221"/>
          </a:xfrm>
          <a:prstGeom prst="rect">
            <a:avLst/>
          </a:prstGeom>
          <a:noFill/>
        </p:spPr>
        <p:txBody>
          <a:bodyPr wrap="none" rtlCol="0">
            <a:spAutoFit/>
          </a:bodyPr>
          <a:lstStyle/>
          <a:p>
            <a:pPr algn="ctr"/>
            <a:r>
              <a:rPr lang="es-MX" sz="1000" b="1">
                <a:solidFill>
                  <a:srgbClr val="96AB95"/>
                </a:solidFill>
                <a:latin typeface="Trebuchet MS" panose="020B0603020202020204" pitchFamily="34" charset="0"/>
              </a:rPr>
              <a:t>POSITIVO</a:t>
            </a:r>
          </a:p>
        </p:txBody>
      </p:sp>
      <p:sp>
        <p:nvSpPr>
          <p:cNvPr id="26" name="CuadroTexto 25">
            <a:extLst>
              <a:ext uri="{FF2B5EF4-FFF2-40B4-BE49-F238E27FC236}">
                <a16:creationId xmlns:a16="http://schemas.microsoft.com/office/drawing/2014/main" id="{0A4348C0-071D-E873-8A06-5D28555E90CB}"/>
              </a:ext>
            </a:extLst>
          </p:cNvPr>
          <p:cNvSpPr txBox="1"/>
          <p:nvPr/>
        </p:nvSpPr>
        <p:spPr>
          <a:xfrm>
            <a:off x="649768" y="2856065"/>
            <a:ext cx="764953" cy="253916"/>
          </a:xfrm>
          <a:prstGeom prst="rect">
            <a:avLst/>
          </a:prstGeom>
          <a:noFill/>
        </p:spPr>
        <p:txBody>
          <a:bodyPr wrap="none" rtlCol="0">
            <a:spAutoFit/>
          </a:bodyPr>
          <a:lstStyle/>
          <a:p>
            <a:pPr algn="ctr"/>
            <a:r>
              <a:rPr lang="es-MX" sz="1000" b="1">
                <a:solidFill>
                  <a:schemeClr val="tx1">
                    <a:lumMod val="50000"/>
                    <a:lumOff val="50000"/>
                  </a:schemeClr>
                </a:solidFill>
                <a:latin typeface="Trebuchet MS" panose="020B0603020202020204" pitchFamily="34" charset="0"/>
              </a:rPr>
              <a:t>NEUTRAL</a:t>
            </a:r>
          </a:p>
        </p:txBody>
      </p:sp>
      <p:sp>
        <p:nvSpPr>
          <p:cNvPr id="9" name="CuadroTexto 8">
            <a:extLst>
              <a:ext uri="{FF2B5EF4-FFF2-40B4-BE49-F238E27FC236}">
                <a16:creationId xmlns:a16="http://schemas.microsoft.com/office/drawing/2014/main" id="{F4E1221F-89CF-7551-9D1E-28FAE8B38A87}"/>
              </a:ext>
            </a:extLst>
          </p:cNvPr>
          <p:cNvSpPr txBox="1"/>
          <p:nvPr/>
        </p:nvSpPr>
        <p:spPr>
          <a:xfrm>
            <a:off x="7089321" y="6008166"/>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2" name="CuadroTexto 1">
            <a:extLst>
              <a:ext uri="{FF2B5EF4-FFF2-40B4-BE49-F238E27FC236}">
                <a16:creationId xmlns:a16="http://schemas.microsoft.com/office/drawing/2014/main" id="{89B9023C-7CE6-E3DF-71B9-A4C454ED7E10}"/>
              </a:ext>
            </a:extLst>
          </p:cNvPr>
          <p:cNvSpPr txBox="1"/>
          <p:nvPr/>
        </p:nvSpPr>
        <p:spPr>
          <a:xfrm>
            <a:off x="603670" y="383160"/>
            <a:ext cx="11218739" cy="830997"/>
          </a:xfrm>
          <a:prstGeom prst="rect">
            <a:avLst/>
          </a:prstGeom>
          <a:noFill/>
        </p:spPr>
        <p:txBody>
          <a:bodyPr wrap="square" lIns="91440" tIns="45720" rIns="91440" bIns="45720" anchor="t">
            <a:spAutoFit/>
          </a:bodyPr>
          <a:lstStyle/>
          <a:p>
            <a:pPr algn="just">
              <a:defRPr/>
            </a:pPr>
            <a:r>
              <a:rPr lang="es-ES" sz="1600" dirty="0">
                <a:solidFill>
                  <a:srgbClr val="000000"/>
                </a:solidFill>
                <a:latin typeface="Trebuchet MS"/>
                <a:cs typeface="Calibri"/>
              </a:rPr>
              <a:t>Los turistas que abordaron un vuelo a Alemania fueron más estrictos con la evaluación, particularmente con la unicidad / diferencia respecto a otros lugares y la limpieza general de calles y áreas públicas, pues consideran que debe atenderse prioritariamente.</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11" name="Rectángulo 10">
            <a:extLst>
              <a:ext uri="{FF2B5EF4-FFF2-40B4-BE49-F238E27FC236}">
                <a16:creationId xmlns:a16="http://schemas.microsoft.com/office/drawing/2014/main" id="{05E5FEE8-7ADC-E399-6514-A385A56D0F46}"/>
              </a:ext>
            </a:extLst>
          </p:cNvPr>
          <p:cNvSpPr/>
          <p:nvPr/>
        </p:nvSpPr>
        <p:spPr>
          <a:xfrm>
            <a:off x="67183" y="5681724"/>
            <a:ext cx="7559301"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a:t>
            </a:r>
            <a:r>
              <a:rPr lang="es-ES" sz="1100">
                <a:solidFill>
                  <a:srgbClr val="414141"/>
                </a:solidFill>
                <a:latin typeface="Trebuchet MS" panose="020B0603020202020204" pitchFamily="34" charset="0"/>
              </a:rPr>
              <a:t>22. Hablando de sus experiencias en el viaje y utilizando la misma escala del 1 al 5, ¿Cómo califica…?</a:t>
            </a:r>
            <a:endParaRPr lang="es-MX" sz="1100">
              <a:solidFill>
                <a:srgbClr val="414141"/>
              </a:solidFill>
              <a:latin typeface="Trebuchet MS" panose="020B0603020202020204" pitchFamily="34" charset="0"/>
            </a:endParaRPr>
          </a:p>
        </p:txBody>
      </p:sp>
    </p:spTree>
    <p:extLst>
      <p:ext uri="{BB962C8B-B14F-4D97-AF65-F5344CB8AC3E}">
        <p14:creationId xmlns:p14="http://schemas.microsoft.com/office/powerpoint/2010/main" val="641899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pastel, agua, verde&#10;&#10;Descripción generada automáticamente">
            <a:extLst>
              <a:ext uri="{FF2B5EF4-FFF2-40B4-BE49-F238E27FC236}">
                <a16:creationId xmlns:a16="http://schemas.microsoft.com/office/drawing/2014/main" id="{FDB4884C-DEEC-49E0-A70A-5E1402EA9B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 y="0"/>
            <a:ext cx="12189969" cy="6858000"/>
          </a:xfrm>
          <a:prstGeom prst="rect">
            <a:avLst/>
          </a:prstGeom>
        </p:spPr>
      </p:pic>
      <p:pic>
        <p:nvPicPr>
          <p:cNvPr id="11" name="Imagen 10" descr="Imagen que contiene Logotipo&#10;&#10;Descripción generada automáticamente">
            <a:extLst>
              <a:ext uri="{FF2B5EF4-FFF2-40B4-BE49-F238E27FC236}">
                <a16:creationId xmlns:a16="http://schemas.microsoft.com/office/drawing/2014/main" id="{7562130A-1292-4E1E-8E86-4834BEF88D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13" name="Google Shape;104;p17">
            <a:extLst>
              <a:ext uri="{FF2B5EF4-FFF2-40B4-BE49-F238E27FC236}">
                <a16:creationId xmlns:a16="http://schemas.microsoft.com/office/drawing/2014/main" id="{9CA21779-86AE-4E73-997C-3C505426AC36}"/>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SATISFACCIÓN Y RECOMENDACIÓN</a:t>
            </a:r>
            <a:endParaRPr lang="en-US" sz="2800" b="1" i="0" u="none" strike="noStrike" cap="none" spc="100">
              <a:solidFill>
                <a:srgbClr val="FAA21A"/>
              </a:solidFill>
              <a:latin typeface="Trebuchet MS" panose="020B0603020202020204" pitchFamily="34" charset="0"/>
              <a:sym typeface="Arial"/>
            </a:endParaRPr>
          </a:p>
        </p:txBody>
      </p:sp>
      <p:pic>
        <p:nvPicPr>
          <p:cNvPr id="6" name="Imagen 5" descr="Logotipo&#10;&#10;Descripción generada automáticamente">
            <a:extLst>
              <a:ext uri="{FF2B5EF4-FFF2-40B4-BE49-F238E27FC236}">
                <a16:creationId xmlns:a16="http://schemas.microsoft.com/office/drawing/2014/main" id="{A59524B3-9478-4A85-A78A-5BF14EF70D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5955E45A-7AC1-B807-6396-0B0CF241F36F}"/>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20815839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Gráfico 42">
            <a:extLst>
              <a:ext uri="{FF2B5EF4-FFF2-40B4-BE49-F238E27FC236}">
                <a16:creationId xmlns:a16="http://schemas.microsoft.com/office/drawing/2014/main" id="{810A5BF4-075C-4AC1-A9E8-53514DEAED44}"/>
              </a:ext>
            </a:extLst>
          </p:cNvPr>
          <p:cNvGraphicFramePr/>
          <p:nvPr>
            <p:extLst>
              <p:ext uri="{D42A27DB-BD31-4B8C-83A1-F6EECF244321}">
                <p14:modId xmlns:p14="http://schemas.microsoft.com/office/powerpoint/2010/main" val="1793928320"/>
              </p:ext>
            </p:extLst>
          </p:nvPr>
        </p:nvGraphicFramePr>
        <p:xfrm>
          <a:off x="1906150" y="2376098"/>
          <a:ext cx="7718863" cy="2543263"/>
        </p:xfrm>
        <a:graphic>
          <a:graphicData uri="http://schemas.openxmlformats.org/drawingml/2006/chart">
            <c:chart xmlns:c="http://schemas.openxmlformats.org/drawingml/2006/chart" xmlns:r="http://schemas.openxmlformats.org/officeDocument/2006/relationships" r:id="rId3"/>
          </a:graphicData>
        </a:graphic>
      </p:graphicFrame>
      <p:sp>
        <p:nvSpPr>
          <p:cNvPr id="21" name="CuadroTexto 31">
            <a:extLst>
              <a:ext uri="{FF2B5EF4-FFF2-40B4-BE49-F238E27FC236}">
                <a16:creationId xmlns:a16="http://schemas.microsoft.com/office/drawing/2014/main" id="{C0FFA863-1367-0C41-82A6-E0CDD8444380}"/>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Visita previa a Los Cabos</a:t>
            </a:r>
          </a:p>
        </p:txBody>
      </p:sp>
      <p:sp>
        <p:nvSpPr>
          <p:cNvPr id="18" name="CuadroTexto 17">
            <a:extLst>
              <a:ext uri="{FF2B5EF4-FFF2-40B4-BE49-F238E27FC236}">
                <a16:creationId xmlns:a16="http://schemas.microsoft.com/office/drawing/2014/main" id="{030A73A2-9DD7-5EB3-8AD1-04F45E5FF0C3}"/>
              </a:ext>
            </a:extLst>
          </p:cNvPr>
          <p:cNvSpPr txBox="1"/>
          <p:nvPr/>
        </p:nvSpPr>
        <p:spPr>
          <a:xfrm>
            <a:off x="7854145" y="4290099"/>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graphicFrame>
        <p:nvGraphicFramePr>
          <p:cNvPr id="10" name="Tabla 9">
            <a:extLst>
              <a:ext uri="{FF2B5EF4-FFF2-40B4-BE49-F238E27FC236}">
                <a16:creationId xmlns:a16="http://schemas.microsoft.com/office/drawing/2014/main" id="{FF4EE7BB-BEC5-1029-A377-CBF17DC8954C}"/>
              </a:ext>
            </a:extLst>
          </p:cNvPr>
          <p:cNvGraphicFramePr>
            <a:graphicFrameLocks noGrp="1"/>
          </p:cNvGraphicFramePr>
          <p:nvPr>
            <p:extLst>
              <p:ext uri="{D42A27DB-BD31-4B8C-83A1-F6EECF244321}">
                <p14:modId xmlns:p14="http://schemas.microsoft.com/office/powerpoint/2010/main" val="2923863561"/>
              </p:ext>
            </p:extLst>
          </p:nvPr>
        </p:nvGraphicFramePr>
        <p:xfrm>
          <a:off x="3947726" y="1690024"/>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1" name="Tabla 10">
            <a:extLst>
              <a:ext uri="{FF2B5EF4-FFF2-40B4-BE49-F238E27FC236}">
                <a16:creationId xmlns:a16="http://schemas.microsoft.com/office/drawing/2014/main" id="{8747D735-61B2-CA76-1672-C2AB3D17EC71}"/>
              </a:ext>
            </a:extLst>
          </p:cNvPr>
          <p:cNvGraphicFramePr>
            <a:graphicFrameLocks noGrp="1"/>
          </p:cNvGraphicFramePr>
          <p:nvPr>
            <p:extLst>
              <p:ext uri="{D42A27DB-BD31-4B8C-83A1-F6EECF244321}">
                <p14:modId xmlns:p14="http://schemas.microsoft.com/office/powerpoint/2010/main" val="1036223644"/>
              </p:ext>
            </p:extLst>
          </p:nvPr>
        </p:nvGraphicFramePr>
        <p:xfrm>
          <a:off x="6639177" y="1690024"/>
          <a:ext cx="2134413" cy="533318"/>
        </p:xfrm>
        <a:graphic>
          <a:graphicData uri="http://schemas.openxmlformats.org/drawingml/2006/table">
            <a:tbl>
              <a:tblPr firstRow="1" bandRow="1"/>
              <a:tblGrid>
                <a:gridCol w="2134413">
                  <a:extLst>
                    <a:ext uri="{9D8B030D-6E8A-4147-A177-3AD203B41FA5}">
                      <a16:colId xmlns:a16="http://schemas.microsoft.com/office/drawing/2014/main" val="1036894873"/>
                    </a:ext>
                  </a:extLst>
                </a:gridCol>
              </a:tblGrid>
              <a:tr h="533318">
                <a:tc>
                  <a:txBody>
                    <a:bodyPr/>
                    <a:lstStyle/>
                    <a:p>
                      <a:pPr algn="ct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13" name="CuadroTexto 12">
            <a:extLst>
              <a:ext uri="{FF2B5EF4-FFF2-40B4-BE49-F238E27FC236}">
                <a16:creationId xmlns:a16="http://schemas.microsoft.com/office/drawing/2014/main" id="{5F52E351-4538-185C-93F6-8E8C66E6884C}"/>
              </a:ext>
            </a:extLst>
          </p:cNvPr>
          <p:cNvSpPr txBox="1"/>
          <p:nvPr/>
        </p:nvSpPr>
        <p:spPr>
          <a:xfrm>
            <a:off x="4765683" y="3372519"/>
            <a:ext cx="261610" cy="246221"/>
          </a:xfrm>
          <a:prstGeom prst="rect">
            <a:avLst/>
          </a:prstGeom>
          <a:noFill/>
        </p:spPr>
        <p:txBody>
          <a:bodyPr wrap="none" rtlCol="0">
            <a:spAutoFit/>
          </a:bodyPr>
          <a:lstStyle/>
          <a:p>
            <a:r>
              <a:rPr lang="es-MX" sz="1000" b="1" dirty="0">
                <a:solidFill>
                  <a:srgbClr val="C00000"/>
                </a:solidFill>
                <a:latin typeface="Trebuchet MS" panose="020B0703020202090204" pitchFamily="34" charset="0"/>
              </a:rPr>
              <a:t>B</a:t>
            </a:r>
          </a:p>
        </p:txBody>
      </p:sp>
      <p:sp>
        <p:nvSpPr>
          <p:cNvPr id="7" name="Rectángulo: esquinas redondeadas 6">
            <a:extLst>
              <a:ext uri="{FF2B5EF4-FFF2-40B4-BE49-F238E27FC236}">
                <a16:creationId xmlns:a16="http://schemas.microsoft.com/office/drawing/2014/main" id="{316CF98F-021C-12ED-2DDF-8F3399D27824}"/>
              </a:ext>
            </a:extLst>
          </p:cNvPr>
          <p:cNvSpPr/>
          <p:nvPr/>
        </p:nvSpPr>
        <p:spPr>
          <a:xfrm>
            <a:off x="3831593" y="1690024"/>
            <a:ext cx="2129790" cy="3331934"/>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6D07B421-0E50-D3F4-7255-FC034916EBCC}"/>
              </a:ext>
            </a:extLst>
          </p:cNvPr>
          <p:cNvSpPr/>
          <p:nvPr/>
        </p:nvSpPr>
        <p:spPr>
          <a:xfrm>
            <a:off x="67184" y="5180195"/>
            <a:ext cx="12124816" cy="1107996"/>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P26. ¿Había visitado anteriormente este destino?, 26a. ¿Cuántas veces ha venido? 26b. ¿Cuándo fue su última visita? 26c. Comparando con su última visita diría que esta fue?, 26d. ¿Alguna de sus visitas anteriores a Los Cabos, fue por alguno de los siguientes motivos?</a:t>
            </a:r>
          </a:p>
        </p:txBody>
      </p:sp>
      <p:sp>
        <p:nvSpPr>
          <p:cNvPr id="5" name="CuadroTexto 4">
            <a:extLst>
              <a:ext uri="{FF2B5EF4-FFF2-40B4-BE49-F238E27FC236}">
                <a16:creationId xmlns:a16="http://schemas.microsoft.com/office/drawing/2014/main" id="{EB36A5B7-C031-367E-74CB-E13EAA125E78}"/>
              </a:ext>
            </a:extLst>
          </p:cNvPr>
          <p:cNvSpPr txBox="1"/>
          <p:nvPr/>
        </p:nvSpPr>
        <p:spPr>
          <a:xfrm>
            <a:off x="7977627" y="5708666"/>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6" name="CuadroTexto 5">
            <a:extLst>
              <a:ext uri="{FF2B5EF4-FFF2-40B4-BE49-F238E27FC236}">
                <a16:creationId xmlns:a16="http://schemas.microsoft.com/office/drawing/2014/main" id="{3FE2DEF6-2BBB-6A26-E535-6C9ECA4EEE82}"/>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mayoría de los turistas mencionaron no haber visitado Los Cabos previamente; no obstante, los turistas de otros orígenes son quienes mayormente mencionaron haber visitado el destino previamente. Por otro lado, entre los turistas que abordaron un vuelo a Alemania y que visitaron el destino con anterioridad destacan aquellos que pertenecen a un nivel socioeconómico alto.</a:t>
            </a:r>
          </a:p>
        </p:txBody>
      </p:sp>
      <p:grpSp>
        <p:nvGrpSpPr>
          <p:cNvPr id="26" name="Grupo 25">
            <a:extLst>
              <a:ext uri="{FF2B5EF4-FFF2-40B4-BE49-F238E27FC236}">
                <a16:creationId xmlns:a16="http://schemas.microsoft.com/office/drawing/2014/main" id="{7F733963-C1BA-DAEF-1C4E-FA177DC0D320}"/>
              </a:ext>
            </a:extLst>
          </p:cNvPr>
          <p:cNvGrpSpPr/>
          <p:nvPr/>
        </p:nvGrpSpPr>
        <p:grpSpPr>
          <a:xfrm>
            <a:off x="10861312" y="5507080"/>
            <a:ext cx="698839" cy="276999"/>
            <a:chOff x="11868272" y="4125579"/>
            <a:chExt cx="698839" cy="276999"/>
          </a:xfrm>
        </p:grpSpPr>
        <p:grpSp>
          <p:nvGrpSpPr>
            <p:cNvPr id="27" name="Grupo 26">
              <a:extLst>
                <a:ext uri="{FF2B5EF4-FFF2-40B4-BE49-F238E27FC236}">
                  <a16:creationId xmlns:a16="http://schemas.microsoft.com/office/drawing/2014/main" id="{6DA827C0-983E-DD6C-0FDF-32FC3C35F54C}"/>
                </a:ext>
              </a:extLst>
            </p:cNvPr>
            <p:cNvGrpSpPr/>
            <p:nvPr/>
          </p:nvGrpSpPr>
          <p:grpSpPr>
            <a:xfrm>
              <a:off x="11868272" y="4183754"/>
              <a:ext cx="216000" cy="180000"/>
              <a:chOff x="10974076" y="3320651"/>
              <a:chExt cx="1996322" cy="1830879"/>
            </a:xfrm>
          </p:grpSpPr>
          <p:sp>
            <p:nvSpPr>
              <p:cNvPr id="29" name="Triángulo isósceles 28">
                <a:extLst>
                  <a:ext uri="{FF2B5EF4-FFF2-40B4-BE49-F238E27FC236}">
                    <a16:creationId xmlns:a16="http://schemas.microsoft.com/office/drawing/2014/main" id="{9695C22F-D59D-572F-98BB-17B152DEA430}"/>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0" name="Trapecio 29">
                <a:extLst>
                  <a:ext uri="{FF2B5EF4-FFF2-40B4-BE49-F238E27FC236}">
                    <a16:creationId xmlns:a16="http://schemas.microsoft.com/office/drawing/2014/main" id="{578E3C71-4417-63DC-032A-F7F5EAED89E1}"/>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8" name="CuadroTexto 27">
              <a:extLst>
                <a:ext uri="{FF2B5EF4-FFF2-40B4-BE49-F238E27FC236}">
                  <a16:creationId xmlns:a16="http://schemas.microsoft.com/office/drawing/2014/main" id="{05B138AB-C966-ADE0-2128-0C7E6BE108CB}"/>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31" name="Grupo 30">
            <a:extLst>
              <a:ext uri="{FF2B5EF4-FFF2-40B4-BE49-F238E27FC236}">
                <a16:creationId xmlns:a16="http://schemas.microsoft.com/office/drawing/2014/main" id="{F021856B-C2CB-5B56-786D-288CE6373ADE}"/>
              </a:ext>
            </a:extLst>
          </p:cNvPr>
          <p:cNvGrpSpPr/>
          <p:nvPr/>
        </p:nvGrpSpPr>
        <p:grpSpPr>
          <a:xfrm>
            <a:off x="5116287" y="4603190"/>
            <a:ext cx="568442" cy="276999"/>
            <a:chOff x="11868272" y="4093189"/>
            <a:chExt cx="656721" cy="328687"/>
          </a:xfrm>
        </p:grpSpPr>
        <p:grpSp>
          <p:nvGrpSpPr>
            <p:cNvPr id="32" name="Grupo 31">
              <a:extLst>
                <a:ext uri="{FF2B5EF4-FFF2-40B4-BE49-F238E27FC236}">
                  <a16:creationId xmlns:a16="http://schemas.microsoft.com/office/drawing/2014/main" id="{E66B51B7-990A-8286-B6B0-CE97108A85BA}"/>
                </a:ext>
              </a:extLst>
            </p:cNvPr>
            <p:cNvGrpSpPr/>
            <p:nvPr/>
          </p:nvGrpSpPr>
          <p:grpSpPr>
            <a:xfrm>
              <a:off x="11868272" y="4183754"/>
              <a:ext cx="216000" cy="180000"/>
              <a:chOff x="10974076" y="3320651"/>
              <a:chExt cx="1996322" cy="1830879"/>
            </a:xfrm>
          </p:grpSpPr>
          <p:sp>
            <p:nvSpPr>
              <p:cNvPr id="34" name="Triángulo isósceles 33">
                <a:extLst>
                  <a:ext uri="{FF2B5EF4-FFF2-40B4-BE49-F238E27FC236}">
                    <a16:creationId xmlns:a16="http://schemas.microsoft.com/office/drawing/2014/main" id="{B43CF537-2FAF-647F-0193-BD8D1DEE8490}"/>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5" name="Trapecio 34">
                <a:extLst>
                  <a:ext uri="{FF2B5EF4-FFF2-40B4-BE49-F238E27FC236}">
                    <a16:creationId xmlns:a16="http://schemas.microsoft.com/office/drawing/2014/main" id="{1C43AED1-19B4-D4D4-5C2F-916F095AFA3C}"/>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3" name="CuadroTexto 32">
              <a:extLst>
                <a:ext uri="{FF2B5EF4-FFF2-40B4-BE49-F238E27FC236}">
                  <a16:creationId xmlns:a16="http://schemas.microsoft.com/office/drawing/2014/main" id="{0462BACA-ABD0-8456-F085-5AFBF18F7CF1}"/>
                </a:ext>
              </a:extLst>
            </p:cNvPr>
            <p:cNvSpPr txBox="1"/>
            <p:nvPr/>
          </p:nvSpPr>
          <p:spPr>
            <a:xfrm>
              <a:off x="12019041"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22%</a:t>
              </a:r>
            </a:p>
          </p:txBody>
        </p:sp>
      </p:grpSp>
      <p:grpSp>
        <p:nvGrpSpPr>
          <p:cNvPr id="36" name="Grupo 35">
            <a:extLst>
              <a:ext uri="{FF2B5EF4-FFF2-40B4-BE49-F238E27FC236}">
                <a16:creationId xmlns:a16="http://schemas.microsoft.com/office/drawing/2014/main" id="{323BF0D7-8129-B67F-96A9-F1CF58E4457F}"/>
              </a:ext>
            </a:extLst>
          </p:cNvPr>
          <p:cNvGrpSpPr/>
          <p:nvPr/>
        </p:nvGrpSpPr>
        <p:grpSpPr>
          <a:xfrm>
            <a:off x="5071599" y="3330562"/>
            <a:ext cx="568702" cy="276999"/>
            <a:chOff x="11868272" y="4557884"/>
            <a:chExt cx="657021" cy="328687"/>
          </a:xfrm>
        </p:grpSpPr>
        <p:grpSp>
          <p:nvGrpSpPr>
            <p:cNvPr id="37" name="Grupo 36">
              <a:extLst>
                <a:ext uri="{FF2B5EF4-FFF2-40B4-BE49-F238E27FC236}">
                  <a16:creationId xmlns:a16="http://schemas.microsoft.com/office/drawing/2014/main" id="{7EE46C26-5C7D-319B-2C8D-40D376C256B0}"/>
                </a:ext>
              </a:extLst>
            </p:cNvPr>
            <p:cNvGrpSpPr/>
            <p:nvPr/>
          </p:nvGrpSpPr>
          <p:grpSpPr>
            <a:xfrm>
              <a:off x="11868272" y="4645258"/>
              <a:ext cx="216000" cy="180000"/>
              <a:chOff x="8925921" y="3320651"/>
              <a:chExt cx="1996322" cy="1830879"/>
            </a:xfrm>
          </p:grpSpPr>
          <p:sp>
            <p:nvSpPr>
              <p:cNvPr id="39" name="Triángulo isósceles 38">
                <a:extLst>
                  <a:ext uri="{FF2B5EF4-FFF2-40B4-BE49-F238E27FC236}">
                    <a16:creationId xmlns:a16="http://schemas.microsoft.com/office/drawing/2014/main" id="{8141A960-BBF5-A0AD-F190-CE3D726F9CC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0" name="Trapecio 39">
                <a:extLst>
                  <a:ext uri="{FF2B5EF4-FFF2-40B4-BE49-F238E27FC236}">
                    <a16:creationId xmlns:a16="http://schemas.microsoft.com/office/drawing/2014/main" id="{F2F0D567-AD82-5050-4503-AE6EE00DDFF4}"/>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8" name="CuadroTexto 37">
              <a:extLst>
                <a:ext uri="{FF2B5EF4-FFF2-40B4-BE49-F238E27FC236}">
                  <a16:creationId xmlns:a16="http://schemas.microsoft.com/office/drawing/2014/main" id="{334B964A-6153-FEE9-61EB-09ADB6FB8BAB}"/>
                </a:ext>
              </a:extLst>
            </p:cNvPr>
            <p:cNvSpPr txBox="1"/>
            <p:nvPr/>
          </p:nvSpPr>
          <p:spPr>
            <a:xfrm>
              <a:off x="12019341" y="4557884"/>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91%</a:t>
              </a:r>
            </a:p>
          </p:txBody>
        </p:sp>
      </p:grpSp>
      <p:grpSp>
        <p:nvGrpSpPr>
          <p:cNvPr id="41" name="Grupo 40">
            <a:extLst>
              <a:ext uri="{FF2B5EF4-FFF2-40B4-BE49-F238E27FC236}">
                <a16:creationId xmlns:a16="http://schemas.microsoft.com/office/drawing/2014/main" id="{9AFE66AC-750B-A1FF-C3EB-5EF793B2363F}"/>
              </a:ext>
            </a:extLst>
          </p:cNvPr>
          <p:cNvGrpSpPr/>
          <p:nvPr/>
        </p:nvGrpSpPr>
        <p:grpSpPr>
          <a:xfrm>
            <a:off x="11462332" y="5507081"/>
            <a:ext cx="588232" cy="276999"/>
            <a:chOff x="11868272" y="4590274"/>
            <a:chExt cx="588232" cy="276999"/>
          </a:xfrm>
        </p:grpSpPr>
        <p:grpSp>
          <p:nvGrpSpPr>
            <p:cNvPr id="42" name="Grupo 41">
              <a:extLst>
                <a:ext uri="{FF2B5EF4-FFF2-40B4-BE49-F238E27FC236}">
                  <a16:creationId xmlns:a16="http://schemas.microsoft.com/office/drawing/2014/main" id="{2E5A5F60-245A-2586-15B9-48A623A3963B}"/>
                </a:ext>
              </a:extLst>
            </p:cNvPr>
            <p:cNvGrpSpPr/>
            <p:nvPr/>
          </p:nvGrpSpPr>
          <p:grpSpPr>
            <a:xfrm>
              <a:off x="11868272" y="4645258"/>
              <a:ext cx="216000" cy="180000"/>
              <a:chOff x="8925921" y="3320651"/>
              <a:chExt cx="1996322" cy="1830879"/>
            </a:xfrm>
          </p:grpSpPr>
          <p:sp>
            <p:nvSpPr>
              <p:cNvPr id="45" name="Triángulo isósceles 44">
                <a:extLst>
                  <a:ext uri="{FF2B5EF4-FFF2-40B4-BE49-F238E27FC236}">
                    <a16:creationId xmlns:a16="http://schemas.microsoft.com/office/drawing/2014/main" id="{C9E5B482-9C51-8647-18B3-D616B6F9D281}"/>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6" name="Trapecio 45">
                <a:extLst>
                  <a:ext uri="{FF2B5EF4-FFF2-40B4-BE49-F238E27FC236}">
                    <a16:creationId xmlns:a16="http://schemas.microsoft.com/office/drawing/2014/main" id="{285ACF69-A59C-8AD4-F610-066CDF969C78}"/>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4" name="CuadroTexto 43">
              <a:extLst>
                <a:ext uri="{FF2B5EF4-FFF2-40B4-BE49-F238E27FC236}">
                  <a16:creationId xmlns:a16="http://schemas.microsoft.com/office/drawing/2014/main" id="{541EA84D-5BED-76AF-FE37-9E8A0CF28424}"/>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spTree>
    <p:extLst>
      <p:ext uri="{BB962C8B-B14F-4D97-AF65-F5344CB8AC3E}">
        <p14:creationId xmlns:p14="http://schemas.microsoft.com/office/powerpoint/2010/main" val="35584421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5">
            <a:extLst>
              <a:ext uri="{FF2B5EF4-FFF2-40B4-BE49-F238E27FC236}">
                <a16:creationId xmlns:a16="http://schemas.microsoft.com/office/drawing/2014/main" id="{86C0539A-7920-04A0-909E-FAF2B2A01D2E}"/>
              </a:ext>
            </a:extLst>
          </p:cNvPr>
          <p:cNvGraphicFramePr>
            <a:graphicFrameLocks noGrp="1"/>
          </p:cNvGraphicFramePr>
          <p:nvPr>
            <p:extLst>
              <p:ext uri="{D42A27DB-BD31-4B8C-83A1-F6EECF244321}">
                <p14:modId xmlns:p14="http://schemas.microsoft.com/office/powerpoint/2010/main" val="2618472403"/>
              </p:ext>
            </p:extLst>
          </p:nvPr>
        </p:nvGraphicFramePr>
        <p:xfrm>
          <a:off x="1781287" y="1712446"/>
          <a:ext cx="7383134" cy="3925784"/>
        </p:xfrm>
        <a:graphic>
          <a:graphicData uri="http://schemas.openxmlformats.org/drawingml/2006/table">
            <a:tbl>
              <a:tblPr firstRow="1" bandRow="1">
                <a:tableStyleId>{5C22544A-7EE6-4342-B048-85BDC9FD1C3A}</a:tableStyleId>
              </a:tblPr>
              <a:tblGrid>
                <a:gridCol w="1477819">
                  <a:extLst>
                    <a:ext uri="{9D8B030D-6E8A-4147-A177-3AD203B41FA5}">
                      <a16:colId xmlns:a16="http://schemas.microsoft.com/office/drawing/2014/main" val="587079730"/>
                    </a:ext>
                  </a:extLst>
                </a:gridCol>
                <a:gridCol w="3997315">
                  <a:extLst>
                    <a:ext uri="{9D8B030D-6E8A-4147-A177-3AD203B41FA5}">
                      <a16:colId xmlns:a16="http://schemas.microsoft.com/office/drawing/2014/main" val="352284712"/>
                    </a:ext>
                  </a:extLst>
                </a:gridCol>
                <a:gridCol w="1908000">
                  <a:extLst>
                    <a:ext uri="{9D8B030D-6E8A-4147-A177-3AD203B41FA5}">
                      <a16:colId xmlns:a16="http://schemas.microsoft.com/office/drawing/2014/main" val="2994325340"/>
                    </a:ext>
                  </a:extLst>
                </a:gridCol>
              </a:tblGrid>
              <a:tr h="319145">
                <a:tc>
                  <a:txBody>
                    <a:bodyPr/>
                    <a:lstStyle/>
                    <a:p>
                      <a:pPr algn="r"/>
                      <a:endParaRPr lang="es-MX" sz="1200" b="1">
                        <a:solidFill>
                          <a:schemeClr val="tx1"/>
                        </a:solidFill>
                        <a:latin typeface="Trebuchet MS" panose="020B0603020202020204" pitchFamily="34" charset="0"/>
                      </a:endParaRPr>
                    </a:p>
                  </a:txBody>
                  <a:tcPr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b="1" i="0" u="none" strike="noStrike">
                          <a:solidFill>
                            <a:srgbClr val="10213B"/>
                          </a:solidFill>
                          <a:effectLst/>
                          <a:latin typeface="Trebuchet MS" panose="020B0603020202020204" pitchFamily="34" charset="0"/>
                        </a:rPr>
                        <a:t>                              (A) Alemania</a:t>
                      </a:r>
                    </a:p>
                  </a:txBody>
                  <a:tcPr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s-MX" sz="1200" b="1" i="0" u="none" strike="noStrike">
                          <a:solidFill>
                            <a:srgbClr val="FFC000"/>
                          </a:solidFill>
                          <a:effectLst/>
                          <a:latin typeface="Trebuchet MS" panose="020B0603020202020204" pitchFamily="34" charset="0"/>
                        </a:rPr>
                        <a:t>(B) Otros orígenes </a:t>
                      </a:r>
                    </a:p>
                  </a:txBody>
                  <a:tcPr marL="9525" marR="9525" marT="9525" marB="0" anchor="ctr">
                    <a:lnL w="12700" cmpd="sng">
                      <a:noFill/>
                    </a:lnL>
                    <a:lnR w="12700" cmpd="sng">
                      <a:noFill/>
                    </a:lnR>
                    <a:lnT w="12700" cmpd="sng">
                      <a:noFill/>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9398812"/>
                  </a:ext>
                </a:extLst>
              </a:tr>
              <a:tr h="0">
                <a:tc>
                  <a:txBody>
                    <a:bodyPr/>
                    <a:lstStyle/>
                    <a:p>
                      <a:pPr algn="l"/>
                      <a:r>
                        <a:rPr lang="es-MX" sz="1100" b="0">
                          <a:solidFill>
                            <a:schemeClr val="tx1">
                              <a:lumMod val="65000"/>
                              <a:lumOff val="35000"/>
                            </a:schemeClr>
                          </a:solidFill>
                          <a:latin typeface="Trebuchet MS" panose="020B0603020202020204" pitchFamily="34" charset="0"/>
                        </a:rPr>
                        <a:t>Visitas</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600" b="1" i="0" u="none" strike="noStrike">
                          <a:solidFill>
                            <a:srgbClr val="10213B"/>
                          </a:solidFill>
                          <a:effectLst/>
                          <a:latin typeface="Calibri" panose="020F0502020204030204" pitchFamily="34" charset="0"/>
                        </a:rPr>
                        <a:t>                                6.2</a:t>
                      </a:r>
                    </a:p>
                  </a:txBody>
                  <a:tcPr marL="7620" marR="7620" marT="762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600" b="1" i="0" u="none" strike="noStrike">
                          <a:solidFill>
                            <a:srgbClr val="FFC000"/>
                          </a:solidFill>
                          <a:effectLst/>
                          <a:latin typeface="Calibri" panose="020F0502020204030204" pitchFamily="34" charset="0"/>
                        </a:rPr>
                        <a:t>6.1</a:t>
                      </a:r>
                    </a:p>
                  </a:txBody>
                  <a:tcPr marL="7620" marR="7620" marT="7620" marB="0"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877881"/>
                  </a:ext>
                </a:extLst>
              </a:tr>
              <a:tr h="1423350">
                <a:tc>
                  <a:txBody>
                    <a:bodyPr/>
                    <a:lstStyle/>
                    <a:p>
                      <a:pPr algn="l"/>
                      <a:r>
                        <a:rPr lang="es-MX" sz="1100" b="0">
                          <a:solidFill>
                            <a:schemeClr val="tx1">
                              <a:lumMod val="65000"/>
                              <a:lumOff val="35000"/>
                            </a:schemeClr>
                          </a:solidFill>
                          <a:latin typeface="Trebuchet MS" panose="020B0603020202020204" pitchFamily="34" charset="0"/>
                        </a:rPr>
                        <a:t>Última visita</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200" b="1">
                        <a:solidFill>
                          <a:srgbClr val="10213B"/>
                        </a:solidFill>
                        <a:latin typeface="Trebuchet MS" panose="020B0603020202020204" pitchFamily="34" charset="0"/>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200" b="1">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889678"/>
                  </a:ext>
                </a:extLst>
              </a:tr>
              <a:tr h="1605064">
                <a:tc>
                  <a:txBody>
                    <a:bodyPr/>
                    <a:lstStyle/>
                    <a:p>
                      <a:pPr algn="l"/>
                      <a:r>
                        <a:rPr lang="es-MX" sz="1100" b="0">
                          <a:solidFill>
                            <a:schemeClr val="tx1">
                              <a:lumMod val="65000"/>
                              <a:lumOff val="35000"/>
                            </a:schemeClr>
                          </a:solidFill>
                          <a:latin typeface="Trebuchet MS" panose="020B0603020202020204" pitchFamily="34" charset="0"/>
                        </a:rPr>
                        <a:t>Motivo de última visita</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200" b="1">
                        <a:solidFill>
                          <a:srgbClr val="10213B"/>
                        </a:solidFill>
                        <a:latin typeface="Trebuchet MS" panose="020B0603020202020204" pitchFamily="34" charset="0"/>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MX" sz="1200" b="1">
                        <a:solidFill>
                          <a:schemeClr val="tx1"/>
                        </a:solidFill>
                        <a:latin typeface="Trebuchet MS" panose="020B0603020202020204" pitchFamily="34" charset="0"/>
                      </a:endParaRP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890786"/>
                  </a:ext>
                </a:extLst>
              </a:tr>
              <a:tr h="319145">
                <a:tc>
                  <a:txBody>
                    <a:bodyPr/>
                    <a:lstStyle/>
                    <a:p>
                      <a:pPr algn="l"/>
                      <a:r>
                        <a:rPr lang="es-MX" sz="1100" b="0">
                          <a:solidFill>
                            <a:schemeClr val="tx1">
                              <a:lumMod val="65000"/>
                              <a:lumOff val="35000"/>
                            </a:schemeClr>
                          </a:solidFill>
                          <a:latin typeface="Trebuchet MS" panose="020B0603020202020204" pitchFamily="34" charset="0"/>
                        </a:rPr>
                        <a:t>Base</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a:solidFill>
                            <a:srgbClr val="10213B"/>
                          </a:solidFill>
                          <a:latin typeface="Trebuchet MS" panose="020B0603020202020204" pitchFamily="34" charset="0"/>
                        </a:rPr>
                        <a:t>43*</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1200" b="1">
                          <a:solidFill>
                            <a:schemeClr val="tx1"/>
                          </a:solidFill>
                          <a:latin typeface="Trebuchet MS" panose="020B0603020202020204" pitchFamily="34" charset="0"/>
                        </a:rPr>
                        <a:t>570</a:t>
                      </a:r>
                    </a:p>
                  </a:txBody>
                  <a:tcPr anchor="ctr">
                    <a:lnL w="12700" cmpd="sng">
                      <a:noFill/>
                    </a:lnL>
                    <a:lnR w="12700" cmpd="sng">
                      <a:noFill/>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0413148"/>
                  </a:ext>
                </a:extLst>
              </a:tr>
            </a:tbl>
          </a:graphicData>
        </a:graphic>
      </p:graphicFrame>
      <p:sp>
        <p:nvSpPr>
          <p:cNvPr id="21" name="CuadroTexto 31">
            <a:extLst>
              <a:ext uri="{FF2B5EF4-FFF2-40B4-BE49-F238E27FC236}">
                <a16:creationId xmlns:a16="http://schemas.microsoft.com/office/drawing/2014/main" id="{C0FFA863-1367-0C41-82A6-E0CDD8444380}"/>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Visita previa a Los Cabos</a:t>
            </a:r>
          </a:p>
        </p:txBody>
      </p:sp>
      <p:graphicFrame>
        <p:nvGraphicFramePr>
          <p:cNvPr id="6" name="Tabla 5">
            <a:extLst>
              <a:ext uri="{FF2B5EF4-FFF2-40B4-BE49-F238E27FC236}">
                <a16:creationId xmlns:a16="http://schemas.microsoft.com/office/drawing/2014/main" id="{8CFC621C-928F-5CFF-1619-86FE18D12CE5}"/>
              </a:ext>
            </a:extLst>
          </p:cNvPr>
          <p:cNvGraphicFramePr>
            <a:graphicFrameLocks noGrp="1"/>
          </p:cNvGraphicFramePr>
          <p:nvPr>
            <p:extLst>
              <p:ext uri="{D42A27DB-BD31-4B8C-83A1-F6EECF244321}">
                <p14:modId xmlns:p14="http://schemas.microsoft.com/office/powerpoint/2010/main" val="807695842"/>
              </p:ext>
            </p:extLst>
          </p:nvPr>
        </p:nvGraphicFramePr>
        <p:xfrm>
          <a:off x="3770046" y="2359484"/>
          <a:ext cx="906023" cy="1322964"/>
        </p:xfrm>
        <a:graphic>
          <a:graphicData uri="http://schemas.openxmlformats.org/drawingml/2006/table">
            <a:tbl>
              <a:tblPr>
                <a:tableStyleId>{5C22544A-7EE6-4342-B048-85BDC9FD1C3A}</a:tableStyleId>
              </a:tblPr>
              <a:tblGrid>
                <a:gridCol w="906023">
                  <a:extLst>
                    <a:ext uri="{9D8B030D-6E8A-4147-A177-3AD203B41FA5}">
                      <a16:colId xmlns:a16="http://schemas.microsoft.com/office/drawing/2014/main" val="2440313584"/>
                    </a:ext>
                  </a:extLst>
                </a:gridCol>
              </a:tblGrid>
              <a:tr h="220494">
                <a:tc>
                  <a:txBody>
                    <a:bodyPr/>
                    <a:lstStyle/>
                    <a:p>
                      <a:pPr algn="r" fontAlgn="b"/>
                      <a:r>
                        <a:rPr lang="es-MX" sz="1100" u="none" strike="noStrike">
                          <a:effectLst/>
                          <a:latin typeface="Trebuchet MS" panose="020B0603020202020204" pitchFamily="34" charset="0"/>
                        </a:rPr>
                        <a:t>2025</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180439"/>
                  </a:ext>
                </a:extLst>
              </a:tr>
              <a:tr h="220494">
                <a:tc>
                  <a:txBody>
                    <a:bodyPr/>
                    <a:lstStyle/>
                    <a:p>
                      <a:pPr algn="r" fontAlgn="b"/>
                      <a:r>
                        <a:rPr lang="es-MX" sz="1100" u="none" strike="noStrike">
                          <a:effectLst/>
                          <a:latin typeface="Trebuchet MS" panose="020B0603020202020204" pitchFamily="34" charset="0"/>
                        </a:rPr>
                        <a:t>2024</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0296316"/>
                  </a:ext>
                </a:extLst>
              </a:tr>
              <a:tr h="220494">
                <a:tc>
                  <a:txBody>
                    <a:bodyPr/>
                    <a:lstStyle/>
                    <a:p>
                      <a:pPr algn="r" fontAlgn="b"/>
                      <a:r>
                        <a:rPr lang="es-MX" sz="1100" u="none" strike="noStrike">
                          <a:effectLst/>
                          <a:latin typeface="Trebuchet MS" panose="020B0603020202020204" pitchFamily="34" charset="0"/>
                        </a:rPr>
                        <a:t>2023</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468701"/>
                  </a:ext>
                </a:extLst>
              </a:tr>
              <a:tr h="220494">
                <a:tc>
                  <a:txBody>
                    <a:bodyPr/>
                    <a:lstStyle/>
                    <a:p>
                      <a:pPr algn="r" fontAlgn="b"/>
                      <a:r>
                        <a:rPr lang="es-MX" sz="1100" u="none" strike="noStrike">
                          <a:effectLst/>
                          <a:latin typeface="Trebuchet MS" panose="020B0603020202020204" pitchFamily="34" charset="0"/>
                        </a:rPr>
                        <a:t>2022</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566137"/>
                  </a:ext>
                </a:extLst>
              </a:tr>
              <a:tr h="220494">
                <a:tc>
                  <a:txBody>
                    <a:bodyPr/>
                    <a:lstStyle/>
                    <a:p>
                      <a:pPr algn="r" fontAlgn="b"/>
                      <a:r>
                        <a:rPr lang="es-MX" sz="1100" u="none" strike="noStrike">
                          <a:effectLst/>
                          <a:latin typeface="Trebuchet MS" panose="020B0603020202020204" pitchFamily="34" charset="0"/>
                        </a:rPr>
                        <a:t>2021</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720068"/>
                  </a:ext>
                </a:extLst>
              </a:tr>
              <a:tr h="220494">
                <a:tc>
                  <a:txBody>
                    <a:bodyPr/>
                    <a:lstStyle/>
                    <a:p>
                      <a:pPr algn="r" fontAlgn="b"/>
                      <a:r>
                        <a:rPr lang="es-MX" sz="1100" u="none" strike="noStrike">
                          <a:effectLst/>
                          <a:latin typeface="Trebuchet MS" panose="020B0603020202020204" pitchFamily="34" charset="0"/>
                        </a:rPr>
                        <a:t>2020 o antes</a:t>
                      </a:r>
                      <a:endParaRPr lang="es-MX" sz="1100" b="0"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6975130"/>
                  </a:ext>
                </a:extLst>
              </a:tr>
            </a:tbl>
          </a:graphicData>
        </a:graphic>
      </p:graphicFrame>
      <p:graphicFrame>
        <p:nvGraphicFramePr>
          <p:cNvPr id="7" name="Tabla 6">
            <a:extLst>
              <a:ext uri="{FF2B5EF4-FFF2-40B4-BE49-F238E27FC236}">
                <a16:creationId xmlns:a16="http://schemas.microsoft.com/office/drawing/2014/main" id="{546280AA-7FE3-DD32-F06F-FB26BF87A844}"/>
              </a:ext>
            </a:extLst>
          </p:cNvPr>
          <p:cNvGraphicFramePr>
            <a:graphicFrameLocks noGrp="1"/>
          </p:cNvGraphicFramePr>
          <p:nvPr>
            <p:extLst>
              <p:ext uri="{D42A27DB-BD31-4B8C-83A1-F6EECF244321}">
                <p14:modId xmlns:p14="http://schemas.microsoft.com/office/powerpoint/2010/main" val="1346756266"/>
              </p:ext>
            </p:extLst>
          </p:nvPr>
        </p:nvGraphicFramePr>
        <p:xfrm>
          <a:off x="3770046" y="2050578"/>
          <a:ext cx="906023" cy="220494"/>
        </p:xfrm>
        <a:graphic>
          <a:graphicData uri="http://schemas.openxmlformats.org/drawingml/2006/table">
            <a:tbl>
              <a:tblPr>
                <a:tableStyleId>{5C22544A-7EE6-4342-B048-85BDC9FD1C3A}</a:tableStyleId>
              </a:tblPr>
              <a:tblGrid>
                <a:gridCol w="906023">
                  <a:extLst>
                    <a:ext uri="{9D8B030D-6E8A-4147-A177-3AD203B41FA5}">
                      <a16:colId xmlns:a16="http://schemas.microsoft.com/office/drawing/2014/main" val="2440313584"/>
                    </a:ext>
                  </a:extLst>
                </a:gridCol>
              </a:tblGrid>
              <a:tr h="220494">
                <a:tc>
                  <a:txBody>
                    <a:bodyPr/>
                    <a:lstStyle/>
                    <a:p>
                      <a:pPr algn="r" fontAlgn="b"/>
                      <a:r>
                        <a:rPr lang="es-MX" sz="1100" u="none" strike="noStrike">
                          <a:effectLst/>
                          <a:latin typeface="Trebuchet MS" panose="020B0603020202020204" pitchFamily="34" charset="0"/>
                        </a:rPr>
                        <a:t>Promedio</a:t>
                      </a:r>
                      <a:endParaRPr lang="es-MX" sz="1100" b="1"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180439"/>
                  </a:ext>
                </a:extLst>
              </a:tr>
            </a:tbl>
          </a:graphicData>
        </a:graphic>
      </p:graphicFrame>
      <p:graphicFrame>
        <p:nvGraphicFramePr>
          <p:cNvPr id="14" name="Gráfico 13">
            <a:extLst>
              <a:ext uri="{FF2B5EF4-FFF2-40B4-BE49-F238E27FC236}">
                <a16:creationId xmlns:a16="http://schemas.microsoft.com/office/drawing/2014/main" id="{D673409F-9E37-5246-BE51-D5873B2AD956}"/>
              </a:ext>
            </a:extLst>
          </p:cNvPr>
          <p:cNvGraphicFramePr/>
          <p:nvPr>
            <p:extLst>
              <p:ext uri="{D42A27DB-BD31-4B8C-83A1-F6EECF244321}">
                <p14:modId xmlns:p14="http://schemas.microsoft.com/office/powerpoint/2010/main" val="1466473641"/>
              </p:ext>
            </p:extLst>
          </p:nvPr>
        </p:nvGraphicFramePr>
        <p:xfrm>
          <a:off x="4849532" y="2359484"/>
          <a:ext cx="1450502" cy="13229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63D5FABD-FB2E-0D8A-A19C-137B25B59F7D}"/>
              </a:ext>
            </a:extLst>
          </p:cNvPr>
          <p:cNvGraphicFramePr/>
          <p:nvPr>
            <p:extLst>
              <p:ext uri="{D42A27DB-BD31-4B8C-83A1-F6EECF244321}">
                <p14:modId xmlns:p14="http://schemas.microsoft.com/office/powerpoint/2010/main" val="3688220091"/>
              </p:ext>
            </p:extLst>
          </p:nvPr>
        </p:nvGraphicFramePr>
        <p:xfrm>
          <a:off x="7291011" y="2359484"/>
          <a:ext cx="1450502" cy="1322964"/>
        </p:xfrm>
        <a:graphic>
          <a:graphicData uri="http://schemas.openxmlformats.org/drawingml/2006/chart">
            <c:chart xmlns:c="http://schemas.openxmlformats.org/drawingml/2006/chart" xmlns:r="http://schemas.openxmlformats.org/officeDocument/2006/relationships" r:id="rId4"/>
          </a:graphicData>
        </a:graphic>
      </p:graphicFrame>
      <p:sp>
        <p:nvSpPr>
          <p:cNvPr id="23" name="CuadroTexto 22">
            <a:extLst>
              <a:ext uri="{FF2B5EF4-FFF2-40B4-BE49-F238E27FC236}">
                <a16:creationId xmlns:a16="http://schemas.microsoft.com/office/drawing/2014/main" id="{B759087E-8E8B-A532-AAA6-A41A68AF8269}"/>
              </a:ext>
            </a:extLst>
          </p:cNvPr>
          <p:cNvSpPr txBox="1"/>
          <p:nvPr/>
        </p:nvSpPr>
        <p:spPr>
          <a:xfrm>
            <a:off x="8422928" y="2576081"/>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graphicFrame>
        <p:nvGraphicFramePr>
          <p:cNvPr id="27" name="Gráfico 26">
            <a:extLst>
              <a:ext uri="{FF2B5EF4-FFF2-40B4-BE49-F238E27FC236}">
                <a16:creationId xmlns:a16="http://schemas.microsoft.com/office/drawing/2014/main" id="{290F5546-6147-7AA7-791F-9044DAD92F49}"/>
              </a:ext>
            </a:extLst>
          </p:cNvPr>
          <p:cNvGraphicFramePr/>
          <p:nvPr>
            <p:extLst>
              <p:ext uri="{D42A27DB-BD31-4B8C-83A1-F6EECF244321}">
                <p14:modId xmlns:p14="http://schemas.microsoft.com/office/powerpoint/2010/main" val="2723272906"/>
              </p:ext>
            </p:extLst>
          </p:nvPr>
        </p:nvGraphicFramePr>
        <p:xfrm>
          <a:off x="7291011" y="3758730"/>
          <a:ext cx="1450502" cy="15033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Tabla 29">
            <a:extLst>
              <a:ext uri="{FF2B5EF4-FFF2-40B4-BE49-F238E27FC236}">
                <a16:creationId xmlns:a16="http://schemas.microsoft.com/office/drawing/2014/main" id="{2548FA33-9151-7019-F344-5DDAFE1E4F8D}"/>
              </a:ext>
            </a:extLst>
          </p:cNvPr>
          <p:cNvGraphicFramePr>
            <a:graphicFrameLocks noGrp="1"/>
          </p:cNvGraphicFramePr>
          <p:nvPr>
            <p:extLst>
              <p:ext uri="{D42A27DB-BD31-4B8C-83A1-F6EECF244321}">
                <p14:modId xmlns:p14="http://schemas.microsoft.com/office/powerpoint/2010/main" val="3515338702"/>
              </p:ext>
            </p:extLst>
          </p:nvPr>
        </p:nvGraphicFramePr>
        <p:xfrm>
          <a:off x="3120560" y="3758730"/>
          <a:ext cx="1634835" cy="1503348"/>
        </p:xfrm>
        <a:graphic>
          <a:graphicData uri="http://schemas.openxmlformats.org/drawingml/2006/table">
            <a:tbl>
              <a:tblPr>
                <a:tableStyleId>{5C22544A-7EE6-4342-B048-85BDC9FD1C3A}</a:tableStyleId>
              </a:tblPr>
              <a:tblGrid>
                <a:gridCol w="1634835">
                  <a:extLst>
                    <a:ext uri="{9D8B030D-6E8A-4147-A177-3AD203B41FA5}">
                      <a16:colId xmlns:a16="http://schemas.microsoft.com/office/drawing/2014/main" val="2440313584"/>
                    </a:ext>
                  </a:extLst>
                </a:gridCol>
              </a:tblGrid>
              <a:tr h="21476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00" u="none" strike="noStrike" kern="1200">
                          <a:solidFill>
                            <a:schemeClr val="dk1"/>
                          </a:solidFill>
                          <a:effectLst/>
                          <a:latin typeface="Trebuchet MS" panose="020B0603020202020204" pitchFamily="34" charset="0"/>
                          <a:ea typeface="+mn-ea"/>
                          <a:cs typeface="+mn-cs"/>
                        </a:rPr>
                        <a:t>Visitar amigos/familiares</a:t>
                      </a:r>
                    </a:p>
                  </a:txBody>
                  <a:tcPr marL="7620" marR="7620" marT="7620" marB="0"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00180439"/>
                  </a:ext>
                </a:extLst>
              </a:tr>
              <a:tr h="21476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00" u="none" strike="noStrike" kern="1200">
                          <a:solidFill>
                            <a:schemeClr val="dk1"/>
                          </a:solidFill>
                          <a:effectLst/>
                          <a:latin typeface="Trebuchet MS" panose="020B0603020202020204" pitchFamily="34" charset="0"/>
                          <a:ea typeface="+mn-ea"/>
                          <a:cs typeface="+mn-cs"/>
                        </a:rPr>
                        <a:t>Vacaciones</a:t>
                      </a:r>
                    </a:p>
                  </a:txBody>
                  <a:tcPr marL="7620" marR="7620" marT="7620" marB="0"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3069963"/>
                  </a:ext>
                </a:extLst>
              </a:tr>
              <a:tr h="21476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00" u="none" strike="noStrike" kern="1200">
                          <a:solidFill>
                            <a:schemeClr val="dk1"/>
                          </a:solidFill>
                          <a:effectLst/>
                          <a:latin typeface="Trebuchet MS" panose="020B0603020202020204" pitchFamily="34" charset="0"/>
                          <a:ea typeface="+mn-ea"/>
                          <a:cs typeface="+mn-cs"/>
                        </a:rPr>
                        <a:t>Reuniones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0296316"/>
                  </a:ext>
                </a:extLst>
              </a:tr>
              <a:tr h="21476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ES" sz="1000" u="none" strike="noStrike" kern="1200">
                          <a:solidFill>
                            <a:schemeClr val="dk1"/>
                          </a:solidFill>
                          <a:effectLst/>
                          <a:latin typeface="Trebuchet MS" panose="020B0603020202020204" pitchFamily="34" charset="0"/>
                          <a:ea typeface="+mn-ea"/>
                          <a:cs typeface="+mn-cs"/>
                        </a:rPr>
                        <a:t>Tiempo compartido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468701"/>
                  </a:ext>
                </a:extLst>
              </a:tr>
              <a:tr h="214764">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000" u="none" strike="noStrike" kern="1200">
                          <a:solidFill>
                            <a:schemeClr val="dk1"/>
                          </a:solidFill>
                          <a:effectLst/>
                          <a:latin typeface="Trebuchet MS" panose="020B0603020202020204" pitchFamily="34" charset="0"/>
                          <a:ea typeface="+mn-ea"/>
                          <a:cs typeface="+mn-cs"/>
                        </a:rPr>
                        <a:t>Crucero</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6566137"/>
                  </a:ext>
                </a:extLst>
              </a:tr>
              <a:tr h="214764">
                <a:tc>
                  <a:txBody>
                    <a:bodyPr/>
                    <a:lstStyle/>
                    <a:p>
                      <a:pPr algn="r" fontAlgn="b"/>
                      <a:r>
                        <a:rPr lang="es-ES" sz="1000" u="none" strike="noStrike" kern="1200">
                          <a:solidFill>
                            <a:schemeClr val="dk1"/>
                          </a:solidFill>
                          <a:effectLst/>
                          <a:latin typeface="Trebuchet MS" panose="020B0603020202020204" pitchFamily="34" charset="0"/>
                          <a:ea typeface="+mn-ea"/>
                          <a:cs typeface="+mn-cs"/>
                        </a:rPr>
                        <a:t>Ocio / diversión</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9720068"/>
                  </a:ext>
                </a:extLst>
              </a:tr>
              <a:tr h="214764">
                <a:tc>
                  <a:txBody>
                    <a:bodyPr/>
                    <a:lstStyle/>
                    <a:p>
                      <a:pPr algn="r" fontAlgn="b"/>
                      <a:r>
                        <a:rPr lang="es-MX" sz="1000" u="none" strike="noStrike" kern="1200" dirty="0">
                          <a:solidFill>
                            <a:schemeClr val="dk1"/>
                          </a:solidFill>
                          <a:effectLst/>
                          <a:latin typeface="Trebuchet MS" panose="020B0603020202020204" pitchFamily="34" charset="0"/>
                          <a:ea typeface="+mn-ea"/>
                          <a:cs typeface="+mn-cs"/>
                        </a:rPr>
                        <a:t>Otros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6975130"/>
                  </a:ext>
                </a:extLst>
              </a:tr>
            </a:tbl>
          </a:graphicData>
        </a:graphic>
      </p:graphicFrame>
      <p:grpSp>
        <p:nvGrpSpPr>
          <p:cNvPr id="65" name="Grupo 64">
            <a:extLst>
              <a:ext uri="{FF2B5EF4-FFF2-40B4-BE49-F238E27FC236}">
                <a16:creationId xmlns:a16="http://schemas.microsoft.com/office/drawing/2014/main" id="{83B4188B-ACBD-F621-692A-5CE606A7E64A}"/>
              </a:ext>
            </a:extLst>
          </p:cNvPr>
          <p:cNvGrpSpPr/>
          <p:nvPr/>
        </p:nvGrpSpPr>
        <p:grpSpPr>
          <a:xfrm>
            <a:off x="5846136" y="2743967"/>
            <a:ext cx="665352" cy="276999"/>
            <a:chOff x="11865538" y="5459703"/>
            <a:chExt cx="665352" cy="276999"/>
          </a:xfrm>
        </p:grpSpPr>
        <p:pic>
          <p:nvPicPr>
            <p:cNvPr id="66" name="Picture 36" descr="bosque">
              <a:extLst>
                <a:ext uri="{FF2B5EF4-FFF2-40B4-BE49-F238E27FC236}">
                  <a16:creationId xmlns:a16="http://schemas.microsoft.com/office/drawing/2014/main" id="{35573E24-ABA4-EEE9-E3C2-A1ED1C61CF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67" name="CuadroTexto 66">
              <a:extLst>
                <a:ext uri="{FF2B5EF4-FFF2-40B4-BE49-F238E27FC236}">
                  <a16:creationId xmlns:a16="http://schemas.microsoft.com/office/drawing/2014/main" id="{40BBB374-C5DA-0C89-1C09-9C639BA8C76B}"/>
                </a:ext>
              </a:extLst>
            </p:cNvPr>
            <p:cNvSpPr txBox="1"/>
            <p:nvPr/>
          </p:nvSpPr>
          <p:spPr>
            <a:xfrm>
              <a:off x="12092950" y="5459703"/>
              <a:ext cx="43794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32%</a:t>
              </a:r>
            </a:p>
          </p:txBody>
        </p:sp>
      </p:grpSp>
      <p:sp>
        <p:nvSpPr>
          <p:cNvPr id="69" name="CuadroTexto 68">
            <a:extLst>
              <a:ext uri="{FF2B5EF4-FFF2-40B4-BE49-F238E27FC236}">
                <a16:creationId xmlns:a16="http://schemas.microsoft.com/office/drawing/2014/main" id="{B4016487-6F09-C881-B8CC-888ADC1D2B2A}"/>
              </a:ext>
            </a:extLst>
          </p:cNvPr>
          <p:cNvSpPr txBox="1"/>
          <p:nvPr/>
        </p:nvSpPr>
        <p:spPr>
          <a:xfrm>
            <a:off x="7721283" y="483009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70" name="CuadroTexto 69">
            <a:extLst>
              <a:ext uri="{FF2B5EF4-FFF2-40B4-BE49-F238E27FC236}">
                <a16:creationId xmlns:a16="http://schemas.microsoft.com/office/drawing/2014/main" id="{DF39387A-432F-CC1E-8F5E-1D5B65A2BDDF}"/>
              </a:ext>
            </a:extLst>
          </p:cNvPr>
          <p:cNvSpPr txBox="1"/>
          <p:nvPr/>
        </p:nvSpPr>
        <p:spPr>
          <a:xfrm>
            <a:off x="6422735" y="3740494"/>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72" name="CuadroTexto 71">
            <a:extLst>
              <a:ext uri="{FF2B5EF4-FFF2-40B4-BE49-F238E27FC236}">
                <a16:creationId xmlns:a16="http://schemas.microsoft.com/office/drawing/2014/main" id="{5234074D-6117-3478-D39D-BA5B5F0DF7A5}"/>
              </a:ext>
            </a:extLst>
          </p:cNvPr>
          <p:cNvSpPr txBox="1"/>
          <p:nvPr/>
        </p:nvSpPr>
        <p:spPr>
          <a:xfrm>
            <a:off x="7880043" y="4391510"/>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73" name="CuadroTexto 72">
            <a:extLst>
              <a:ext uri="{FF2B5EF4-FFF2-40B4-BE49-F238E27FC236}">
                <a16:creationId xmlns:a16="http://schemas.microsoft.com/office/drawing/2014/main" id="{DEE3E472-FA18-0DE0-29FD-3EAFEF566201}"/>
              </a:ext>
            </a:extLst>
          </p:cNvPr>
          <p:cNvSpPr txBox="1"/>
          <p:nvPr/>
        </p:nvSpPr>
        <p:spPr>
          <a:xfrm>
            <a:off x="8478177" y="396146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74" name="Rectángulo: esquinas redondeadas 73">
            <a:extLst>
              <a:ext uri="{FF2B5EF4-FFF2-40B4-BE49-F238E27FC236}">
                <a16:creationId xmlns:a16="http://schemas.microsoft.com/office/drawing/2014/main" id="{A8047026-2560-567E-B6C7-8AAD7BC91D21}"/>
              </a:ext>
            </a:extLst>
          </p:cNvPr>
          <p:cNvSpPr/>
          <p:nvPr/>
        </p:nvSpPr>
        <p:spPr>
          <a:xfrm>
            <a:off x="4770745" y="1694355"/>
            <a:ext cx="2234032" cy="3971572"/>
          </a:xfrm>
          <a:prstGeom prst="roundRect">
            <a:avLst>
              <a:gd name="adj" fmla="val 5916"/>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7" name="48 Rectángulo">
            <a:extLst>
              <a:ext uri="{FF2B5EF4-FFF2-40B4-BE49-F238E27FC236}">
                <a16:creationId xmlns:a16="http://schemas.microsoft.com/office/drawing/2014/main" id="{83271B84-589C-CA35-FAFC-728900E209B2}"/>
              </a:ext>
            </a:extLst>
          </p:cNvPr>
          <p:cNvSpPr/>
          <p:nvPr/>
        </p:nvSpPr>
        <p:spPr>
          <a:xfrm>
            <a:off x="9625385" y="5375309"/>
            <a:ext cx="2055998" cy="24622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2" name="Rectángulo 1">
            <a:extLst>
              <a:ext uri="{FF2B5EF4-FFF2-40B4-BE49-F238E27FC236}">
                <a16:creationId xmlns:a16="http://schemas.microsoft.com/office/drawing/2014/main" id="{9BE64749-B2D6-319D-1A8A-A16C6269234C}"/>
              </a:ext>
            </a:extLst>
          </p:cNvPr>
          <p:cNvSpPr/>
          <p:nvPr/>
        </p:nvSpPr>
        <p:spPr>
          <a:xfrm>
            <a:off x="67182" y="5681724"/>
            <a:ext cx="10315067" cy="769441"/>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43*</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570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26a. ¿Cuántas veces ha venido? 26b. ¿Cuándo fue su última visita? 26d. ¿Alguna de sus visitas anteriores a Los Cabos, fue por alguno de los siguientes motivos?</a:t>
            </a:r>
          </a:p>
          <a:p>
            <a:endParaRPr lang="es-MX" sz="1100" dirty="0">
              <a:solidFill>
                <a:srgbClr val="414141"/>
              </a:solidFill>
              <a:highlight>
                <a:srgbClr val="FFFF00"/>
              </a:highlight>
              <a:latin typeface="Trebuchet MS" panose="020B0603020202020204" pitchFamily="34" charset="0"/>
            </a:endParaRPr>
          </a:p>
        </p:txBody>
      </p:sp>
      <p:sp>
        <p:nvSpPr>
          <p:cNvPr id="8" name="CuadroTexto 7">
            <a:extLst>
              <a:ext uri="{FF2B5EF4-FFF2-40B4-BE49-F238E27FC236}">
                <a16:creationId xmlns:a16="http://schemas.microsoft.com/office/drawing/2014/main" id="{F4B0E0B9-97D2-4491-4DE3-FA81A79ADEFD}"/>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9" name="CuadroTexto 8">
            <a:extLst>
              <a:ext uri="{FF2B5EF4-FFF2-40B4-BE49-F238E27FC236}">
                <a16:creationId xmlns:a16="http://schemas.microsoft.com/office/drawing/2014/main" id="{602EA903-BECD-840B-E2FA-D8A81352B49F}"/>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Entre los turistas que registraron una visita previa, existe una semejanza en el promedio de visitas de ambos segmentos, por otro lado, un porcentaje importante de turistas realizó su último viaje en 2024, particularmente aquellos de otros orígenes. Por su parte, para los turistas que abordaron un vuelo a Alemania destaca que el motivo de su viaje anterior fue visitar amigos / familiares, mientras que los turistas de otros orígenes eligieron hacer su viaje por vacaciones.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3" name="Grupo 2">
            <a:extLst>
              <a:ext uri="{FF2B5EF4-FFF2-40B4-BE49-F238E27FC236}">
                <a16:creationId xmlns:a16="http://schemas.microsoft.com/office/drawing/2014/main" id="{11825284-47BC-DBF7-643E-5AF5E8D77D9A}"/>
              </a:ext>
            </a:extLst>
          </p:cNvPr>
          <p:cNvGrpSpPr/>
          <p:nvPr/>
        </p:nvGrpSpPr>
        <p:grpSpPr>
          <a:xfrm>
            <a:off x="5863777" y="2570563"/>
            <a:ext cx="476273" cy="246221"/>
            <a:chOff x="11905504" y="5787095"/>
            <a:chExt cx="628913" cy="319952"/>
          </a:xfrm>
        </p:grpSpPr>
        <p:pic>
          <p:nvPicPr>
            <p:cNvPr id="4" name="Picture 44" descr="Lista de tareas">
              <a:extLst>
                <a:ext uri="{FF2B5EF4-FFF2-40B4-BE49-F238E27FC236}">
                  <a16:creationId xmlns:a16="http://schemas.microsoft.com/office/drawing/2014/main" id="{AF86E36F-986E-406E-FAC8-D58D8ADC44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7E4C815D-327D-4AEF-2103-AD3405C92576}"/>
                </a:ext>
              </a:extLst>
            </p:cNvPr>
            <p:cNvSpPr txBox="1"/>
            <p:nvPr/>
          </p:nvSpPr>
          <p:spPr>
            <a:xfrm>
              <a:off x="12011158" y="5787095"/>
              <a:ext cx="523259" cy="319952"/>
            </a:xfrm>
            <a:prstGeom prst="rect">
              <a:avLst/>
            </a:prstGeom>
            <a:noFill/>
          </p:spPr>
          <p:txBody>
            <a:bodyPr wrap="none" rtlCol="0">
              <a:spAutoFit/>
            </a:bodyPr>
            <a:lstStyle/>
            <a:p>
              <a:r>
                <a:rPr lang="es-MX" sz="1000">
                  <a:solidFill>
                    <a:srgbClr val="5F5F5F"/>
                  </a:solidFill>
                  <a:latin typeface="Trebuchet MS" panose="020B0603020202020204" pitchFamily="34" charset="0"/>
                </a:rPr>
                <a:t>50%</a:t>
              </a:r>
            </a:p>
          </p:txBody>
        </p:sp>
      </p:grpSp>
      <p:grpSp>
        <p:nvGrpSpPr>
          <p:cNvPr id="11" name="Grupo 10">
            <a:extLst>
              <a:ext uri="{FF2B5EF4-FFF2-40B4-BE49-F238E27FC236}">
                <a16:creationId xmlns:a16="http://schemas.microsoft.com/office/drawing/2014/main" id="{CCE3798A-B768-EBCC-6A90-C8CD926AF00B}"/>
              </a:ext>
            </a:extLst>
          </p:cNvPr>
          <p:cNvGrpSpPr/>
          <p:nvPr/>
        </p:nvGrpSpPr>
        <p:grpSpPr>
          <a:xfrm>
            <a:off x="10584501" y="5665927"/>
            <a:ext cx="1531560" cy="276999"/>
            <a:chOff x="11905504" y="5819466"/>
            <a:chExt cx="1531560" cy="276999"/>
          </a:xfrm>
        </p:grpSpPr>
        <p:pic>
          <p:nvPicPr>
            <p:cNvPr id="12" name="Picture 44" descr="Lista de tareas">
              <a:extLst>
                <a:ext uri="{FF2B5EF4-FFF2-40B4-BE49-F238E27FC236}">
                  <a16:creationId xmlns:a16="http://schemas.microsoft.com/office/drawing/2014/main" id="{DA318219-A7DD-0863-B08B-669133597D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3CCC400E-8871-E418-5517-6DE99185BCB5}"/>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pSp>
        <p:nvGrpSpPr>
          <p:cNvPr id="16" name="Grupo 15">
            <a:extLst>
              <a:ext uri="{FF2B5EF4-FFF2-40B4-BE49-F238E27FC236}">
                <a16:creationId xmlns:a16="http://schemas.microsoft.com/office/drawing/2014/main" id="{42325871-8CF7-6E9F-30DE-B4221187FDAD}"/>
              </a:ext>
            </a:extLst>
          </p:cNvPr>
          <p:cNvGrpSpPr/>
          <p:nvPr/>
        </p:nvGrpSpPr>
        <p:grpSpPr>
          <a:xfrm>
            <a:off x="9428630" y="5666199"/>
            <a:ext cx="1155871" cy="276999"/>
            <a:chOff x="11865538" y="5459703"/>
            <a:chExt cx="1155871" cy="276999"/>
          </a:xfrm>
        </p:grpSpPr>
        <p:pic>
          <p:nvPicPr>
            <p:cNvPr id="17" name="Picture 36" descr="bosque">
              <a:extLst>
                <a:ext uri="{FF2B5EF4-FFF2-40B4-BE49-F238E27FC236}">
                  <a16:creationId xmlns:a16="http://schemas.microsoft.com/office/drawing/2014/main" id="{F245F905-EB5C-06B6-114A-145E18137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84925986-A8EE-EC9D-A701-61AD58438C7A}"/>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aphicFrame>
        <p:nvGraphicFramePr>
          <p:cNvPr id="28" name="Gráfico 27">
            <a:extLst>
              <a:ext uri="{FF2B5EF4-FFF2-40B4-BE49-F238E27FC236}">
                <a16:creationId xmlns:a16="http://schemas.microsoft.com/office/drawing/2014/main" id="{926FC7B6-FA24-1890-AFE4-58E0434F1DBC}"/>
              </a:ext>
            </a:extLst>
          </p:cNvPr>
          <p:cNvGraphicFramePr/>
          <p:nvPr>
            <p:extLst>
              <p:ext uri="{D42A27DB-BD31-4B8C-83A1-F6EECF244321}">
                <p14:modId xmlns:p14="http://schemas.microsoft.com/office/powerpoint/2010/main" val="3395309463"/>
              </p:ext>
            </p:extLst>
          </p:nvPr>
        </p:nvGraphicFramePr>
        <p:xfrm>
          <a:off x="4698117" y="3604218"/>
          <a:ext cx="2379288" cy="181236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795246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adroTexto 31">
            <a:extLst>
              <a:ext uri="{FF2B5EF4-FFF2-40B4-BE49-F238E27FC236}">
                <a16:creationId xmlns:a16="http://schemas.microsoft.com/office/drawing/2014/main" id="{C0FFA863-1367-0C41-82A6-E0CDD8444380}"/>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Visita previa a Los Cabos</a:t>
            </a:r>
          </a:p>
        </p:txBody>
      </p:sp>
      <p:graphicFrame>
        <p:nvGraphicFramePr>
          <p:cNvPr id="10" name="Tabla 9">
            <a:extLst>
              <a:ext uri="{FF2B5EF4-FFF2-40B4-BE49-F238E27FC236}">
                <a16:creationId xmlns:a16="http://schemas.microsoft.com/office/drawing/2014/main" id="{FF4EE7BB-BEC5-1029-A377-CBF17DC8954C}"/>
              </a:ext>
            </a:extLst>
          </p:cNvPr>
          <p:cNvGraphicFramePr>
            <a:graphicFrameLocks noGrp="1"/>
          </p:cNvGraphicFramePr>
          <p:nvPr>
            <p:extLst>
              <p:ext uri="{D42A27DB-BD31-4B8C-83A1-F6EECF244321}">
                <p14:modId xmlns:p14="http://schemas.microsoft.com/office/powerpoint/2010/main" val="733913641"/>
              </p:ext>
            </p:extLst>
          </p:nvPr>
        </p:nvGraphicFramePr>
        <p:xfrm>
          <a:off x="3835777" y="1640100"/>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1" name="Tabla 10">
            <a:extLst>
              <a:ext uri="{FF2B5EF4-FFF2-40B4-BE49-F238E27FC236}">
                <a16:creationId xmlns:a16="http://schemas.microsoft.com/office/drawing/2014/main" id="{8747D735-61B2-CA76-1672-C2AB3D17EC71}"/>
              </a:ext>
            </a:extLst>
          </p:cNvPr>
          <p:cNvGraphicFramePr>
            <a:graphicFrameLocks noGrp="1"/>
          </p:cNvGraphicFramePr>
          <p:nvPr>
            <p:extLst>
              <p:ext uri="{D42A27DB-BD31-4B8C-83A1-F6EECF244321}">
                <p14:modId xmlns:p14="http://schemas.microsoft.com/office/powerpoint/2010/main" val="2707775616"/>
              </p:ext>
            </p:extLst>
          </p:nvPr>
        </p:nvGraphicFramePr>
        <p:xfrm>
          <a:off x="7174156" y="1640101"/>
          <a:ext cx="2087041" cy="524979"/>
        </p:xfrm>
        <a:graphic>
          <a:graphicData uri="http://schemas.openxmlformats.org/drawingml/2006/table">
            <a:tbl>
              <a:tblPr firstRow="1" bandRow="1"/>
              <a:tblGrid>
                <a:gridCol w="2087041">
                  <a:extLst>
                    <a:ext uri="{9D8B030D-6E8A-4147-A177-3AD203B41FA5}">
                      <a16:colId xmlns:a16="http://schemas.microsoft.com/office/drawing/2014/main" val="1036894873"/>
                    </a:ext>
                  </a:extLst>
                </a:gridCol>
              </a:tblGrid>
              <a:tr h="524979">
                <a:tc>
                  <a:txBody>
                    <a:bodyPr/>
                    <a:lstStyle/>
                    <a:p>
                      <a:pPr algn="ct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7" name="Rectángulo: esquinas redondeadas 6">
            <a:extLst>
              <a:ext uri="{FF2B5EF4-FFF2-40B4-BE49-F238E27FC236}">
                <a16:creationId xmlns:a16="http://schemas.microsoft.com/office/drawing/2014/main" id="{316CF98F-021C-12ED-2DDF-8F3399D27824}"/>
              </a:ext>
            </a:extLst>
          </p:cNvPr>
          <p:cNvSpPr/>
          <p:nvPr/>
        </p:nvSpPr>
        <p:spPr>
          <a:xfrm>
            <a:off x="3982107" y="1782098"/>
            <a:ext cx="1647748" cy="3185916"/>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Gráfico 4">
            <a:extLst>
              <a:ext uri="{FF2B5EF4-FFF2-40B4-BE49-F238E27FC236}">
                <a16:creationId xmlns:a16="http://schemas.microsoft.com/office/drawing/2014/main" id="{4D0205C0-71EB-376F-2F4E-99BFB1B49D83}"/>
              </a:ext>
            </a:extLst>
          </p:cNvPr>
          <p:cNvGraphicFramePr/>
          <p:nvPr>
            <p:extLst>
              <p:ext uri="{D42A27DB-BD31-4B8C-83A1-F6EECF244321}">
                <p14:modId xmlns:p14="http://schemas.microsoft.com/office/powerpoint/2010/main" val="208736145"/>
              </p:ext>
            </p:extLst>
          </p:nvPr>
        </p:nvGraphicFramePr>
        <p:xfrm>
          <a:off x="1826603" y="2165080"/>
          <a:ext cx="8289590" cy="2733473"/>
        </p:xfrm>
        <a:graphic>
          <a:graphicData uri="http://schemas.openxmlformats.org/drawingml/2006/chart">
            <c:chart xmlns:c="http://schemas.openxmlformats.org/drawingml/2006/chart" xmlns:r="http://schemas.openxmlformats.org/officeDocument/2006/relationships" r:id="rId3"/>
          </a:graphicData>
        </a:graphic>
      </p:graphicFrame>
      <p:sp>
        <p:nvSpPr>
          <p:cNvPr id="14" name="CuadroTexto 13">
            <a:extLst>
              <a:ext uri="{FF2B5EF4-FFF2-40B4-BE49-F238E27FC236}">
                <a16:creationId xmlns:a16="http://schemas.microsoft.com/office/drawing/2014/main" id="{7390BCDF-010B-E29A-E43F-A238F01D89BF}"/>
              </a:ext>
            </a:extLst>
          </p:cNvPr>
          <p:cNvSpPr txBox="1"/>
          <p:nvPr/>
        </p:nvSpPr>
        <p:spPr>
          <a:xfrm>
            <a:off x="7286798" y="5857843"/>
            <a:ext cx="4663456"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graphicFrame>
        <p:nvGraphicFramePr>
          <p:cNvPr id="15" name="Tabla 14">
            <a:extLst>
              <a:ext uri="{FF2B5EF4-FFF2-40B4-BE49-F238E27FC236}">
                <a16:creationId xmlns:a16="http://schemas.microsoft.com/office/drawing/2014/main" id="{04606610-5FC6-6A3B-13C8-04570A5CF6CD}"/>
              </a:ext>
            </a:extLst>
          </p:cNvPr>
          <p:cNvGraphicFramePr>
            <a:graphicFrameLocks noGrp="1"/>
          </p:cNvGraphicFramePr>
          <p:nvPr>
            <p:extLst>
              <p:ext uri="{D42A27DB-BD31-4B8C-83A1-F6EECF244321}">
                <p14:modId xmlns:p14="http://schemas.microsoft.com/office/powerpoint/2010/main" val="1401798431"/>
              </p:ext>
            </p:extLst>
          </p:nvPr>
        </p:nvGraphicFramePr>
        <p:xfrm>
          <a:off x="2898269" y="4968014"/>
          <a:ext cx="6589274" cy="382981"/>
        </p:xfrm>
        <a:graphic>
          <a:graphicData uri="http://schemas.openxmlformats.org/drawingml/2006/table">
            <a:tbl>
              <a:tblPr firstRow="1" bandRow="1">
                <a:tableStyleId>{5C22544A-7EE6-4342-B048-85BDC9FD1C3A}</a:tableStyleId>
              </a:tblPr>
              <a:tblGrid>
                <a:gridCol w="734311">
                  <a:extLst>
                    <a:ext uri="{9D8B030D-6E8A-4147-A177-3AD203B41FA5}">
                      <a16:colId xmlns:a16="http://schemas.microsoft.com/office/drawing/2014/main" val="1577665336"/>
                    </a:ext>
                  </a:extLst>
                </a:gridCol>
                <a:gridCol w="2838468">
                  <a:extLst>
                    <a:ext uri="{9D8B030D-6E8A-4147-A177-3AD203B41FA5}">
                      <a16:colId xmlns:a16="http://schemas.microsoft.com/office/drawing/2014/main" val="2459514139"/>
                    </a:ext>
                  </a:extLst>
                </a:gridCol>
                <a:gridCol w="3016495">
                  <a:extLst>
                    <a:ext uri="{9D8B030D-6E8A-4147-A177-3AD203B41FA5}">
                      <a16:colId xmlns:a16="http://schemas.microsoft.com/office/drawing/2014/main" val="1192541793"/>
                    </a:ext>
                  </a:extLst>
                </a:gridCol>
              </a:tblGrid>
              <a:tr h="382981">
                <a:tc>
                  <a:txBody>
                    <a:bodyPr/>
                    <a:lstStyle/>
                    <a:p>
                      <a:pPr algn="l"/>
                      <a:r>
                        <a:rPr lang="es-MX" sz="1100" b="0">
                          <a:solidFill>
                            <a:schemeClr val="tx1">
                              <a:lumMod val="65000"/>
                              <a:lumOff val="35000"/>
                            </a:schemeClr>
                          </a:solidFill>
                          <a:latin typeface="Trebuchet MS" panose="020B0603020202020204" pitchFamily="34" charset="0"/>
                        </a:rPr>
                        <a:t>Base</a:t>
                      </a: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00" b="0">
                          <a:solidFill>
                            <a:srgbClr val="10213B"/>
                          </a:solidFill>
                          <a:latin typeface="Trebuchet MS" panose="020B0603020202020204" pitchFamily="34" charset="0"/>
                        </a:rPr>
                        <a:t>                        43*</a:t>
                      </a: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r>
                        <a:rPr lang="es-MX" sz="1100" b="0">
                          <a:solidFill>
                            <a:schemeClr val="tx1"/>
                          </a:solidFill>
                          <a:latin typeface="Trebuchet MS" panose="020B0603020202020204" pitchFamily="34" charset="0"/>
                        </a:rPr>
                        <a:t>                                     570</a:t>
                      </a:r>
                    </a:p>
                  </a:txBody>
                  <a:tcPr anchor="ctr">
                    <a:lnL w="12700" cmpd="sng">
                      <a:noFill/>
                    </a:lnL>
                    <a:lnR w="12700" cmpd="sng">
                      <a:noFill/>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8133513"/>
                  </a:ext>
                </a:extLst>
              </a:tr>
            </a:tbl>
          </a:graphicData>
        </a:graphic>
      </p:graphicFrame>
      <p:sp>
        <p:nvSpPr>
          <p:cNvPr id="4" name="CuadroTexto 3">
            <a:extLst>
              <a:ext uri="{FF2B5EF4-FFF2-40B4-BE49-F238E27FC236}">
                <a16:creationId xmlns:a16="http://schemas.microsoft.com/office/drawing/2014/main" id="{27839F17-6832-B656-6403-0CB1B3239A56}"/>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mayoría de los turistas que visitaron previamente el destino no notaron alguna diferencia en su experiencia; no obstante, los visitantes que abordaron un vuelo a Alemania son quienes notaron una mejoría con respecto a su viaje anterior.</a:t>
            </a:r>
          </a:p>
        </p:txBody>
      </p:sp>
      <p:sp>
        <p:nvSpPr>
          <p:cNvPr id="9" name="Rectángulo 8">
            <a:extLst>
              <a:ext uri="{FF2B5EF4-FFF2-40B4-BE49-F238E27FC236}">
                <a16:creationId xmlns:a16="http://schemas.microsoft.com/office/drawing/2014/main" id="{CF0519A5-7D1F-9C29-D6E0-869929011C70}"/>
              </a:ext>
            </a:extLst>
          </p:cNvPr>
          <p:cNvSpPr/>
          <p:nvPr/>
        </p:nvSpPr>
        <p:spPr>
          <a:xfrm>
            <a:off x="67183" y="5681724"/>
            <a:ext cx="7559301"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43*</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570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P26c. Comparando con su última visita diría que esta fue?</a:t>
            </a:r>
          </a:p>
        </p:txBody>
      </p:sp>
      <p:sp>
        <p:nvSpPr>
          <p:cNvPr id="6" name="CuadroTexto 5">
            <a:extLst>
              <a:ext uri="{FF2B5EF4-FFF2-40B4-BE49-F238E27FC236}">
                <a16:creationId xmlns:a16="http://schemas.microsoft.com/office/drawing/2014/main" id="{D79561A9-BEE7-D2E7-FB62-731BA6744E0C}"/>
              </a:ext>
            </a:extLst>
          </p:cNvPr>
          <p:cNvSpPr txBox="1"/>
          <p:nvPr/>
        </p:nvSpPr>
        <p:spPr>
          <a:xfrm>
            <a:off x="8235760" y="6019948"/>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33757653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99B0E-200F-63B4-0633-6796974F67A6}"/>
            </a:ext>
          </a:extLst>
        </p:cNvPr>
        <p:cNvGrpSpPr/>
        <p:nvPr/>
      </p:nvGrpSpPr>
      <p:grpSpPr>
        <a:xfrm>
          <a:off x="0" y="0"/>
          <a:ext cx="0" cy="0"/>
          <a:chOff x="0" y="0"/>
          <a:chExt cx="0" cy="0"/>
        </a:xfrm>
      </p:grpSpPr>
      <p:sp>
        <p:nvSpPr>
          <p:cNvPr id="13" name="CuadroTexto 31">
            <a:extLst>
              <a:ext uri="{FF2B5EF4-FFF2-40B4-BE49-F238E27FC236}">
                <a16:creationId xmlns:a16="http://schemas.microsoft.com/office/drawing/2014/main" id="{04064941-BD98-2F10-F689-373FAF46CB07}"/>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Visita al caribe / Caribe mexicano (turistas alemanes) </a:t>
            </a:r>
          </a:p>
        </p:txBody>
      </p:sp>
      <p:sp>
        <p:nvSpPr>
          <p:cNvPr id="14" name="Rectángulo 13">
            <a:extLst>
              <a:ext uri="{FF2B5EF4-FFF2-40B4-BE49-F238E27FC236}">
                <a16:creationId xmlns:a16="http://schemas.microsoft.com/office/drawing/2014/main" id="{0B05A276-8752-49A7-D9EE-CA09988863F8}"/>
              </a:ext>
            </a:extLst>
          </p:cNvPr>
          <p:cNvSpPr/>
          <p:nvPr/>
        </p:nvSpPr>
        <p:spPr>
          <a:xfrm>
            <a:off x="67182" y="5681724"/>
            <a:ext cx="12123364"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P50. ¿Alguna vez ha visitado el Caribe o Caribe mexicano? P50A. ¿En qué año y mes realizó su visita? P50.1 </a:t>
            </a:r>
            <a:r>
              <a:rPr lang="es-ES" sz="1100" dirty="0" err="1">
                <a:solidFill>
                  <a:srgbClr val="414141"/>
                </a:solidFill>
                <a:latin typeface="Trebuchet MS" panose="020B0603020202020204" pitchFamily="34" charset="0"/>
              </a:rPr>
              <a:t>P50.1</a:t>
            </a:r>
            <a:r>
              <a:rPr lang="es-ES" sz="1100" dirty="0">
                <a:solidFill>
                  <a:srgbClr val="414141"/>
                </a:solidFill>
                <a:latin typeface="Trebuchet MS" panose="020B0603020202020204" pitchFamily="34" charset="0"/>
              </a:rPr>
              <a:t>.- ¿Qué parte o partes del Caribe o Caribe mexicano ha visitado?</a:t>
            </a:r>
            <a:endParaRPr lang="es-MX" sz="1100" dirty="0">
              <a:solidFill>
                <a:srgbClr val="414141"/>
              </a:solidFill>
              <a:latin typeface="Trebuchet MS" panose="020B0603020202020204" pitchFamily="34" charset="0"/>
            </a:endParaRPr>
          </a:p>
        </p:txBody>
      </p:sp>
      <p:sp>
        <p:nvSpPr>
          <p:cNvPr id="19" name="CuadroTexto 18">
            <a:extLst>
              <a:ext uri="{FF2B5EF4-FFF2-40B4-BE49-F238E27FC236}">
                <a16:creationId xmlns:a16="http://schemas.microsoft.com/office/drawing/2014/main" id="{4D8AAB3D-1796-748B-81F1-FA124DEB64E4}"/>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latin typeface="Trebuchet MS"/>
                <a:cs typeface="Calibri"/>
              </a:rPr>
              <a:t>La mayoría de los turistas que abordaron un vuelo a Alemania no ha visitado el Caribe o Caribe mexicano, quienes sí, destaca un porcentaje importante de quienes lo visitaron durante 2024, siendo Cancún, Tulum y la Rivera Maya como los sitios más visitados por parte del Caribe mexicano, y Jamaica como el destino más visitado del Caribe.</a:t>
            </a:r>
          </a:p>
        </p:txBody>
      </p:sp>
      <p:graphicFrame>
        <p:nvGraphicFramePr>
          <p:cNvPr id="20" name="Gráfico 19">
            <a:extLst>
              <a:ext uri="{FF2B5EF4-FFF2-40B4-BE49-F238E27FC236}">
                <a16:creationId xmlns:a16="http://schemas.microsoft.com/office/drawing/2014/main" id="{F74D7F2A-99FD-6C5C-877D-EF7E2624606C}"/>
              </a:ext>
            </a:extLst>
          </p:cNvPr>
          <p:cNvGraphicFramePr/>
          <p:nvPr/>
        </p:nvGraphicFramePr>
        <p:xfrm>
          <a:off x="925740" y="2715699"/>
          <a:ext cx="1462314" cy="1740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a 20">
            <a:extLst>
              <a:ext uri="{FF2B5EF4-FFF2-40B4-BE49-F238E27FC236}">
                <a16:creationId xmlns:a16="http://schemas.microsoft.com/office/drawing/2014/main" id="{70FC1FE6-D7C5-D0B0-8FEC-6AC31CA8B39C}"/>
              </a:ext>
            </a:extLst>
          </p:cNvPr>
          <p:cNvGraphicFramePr>
            <a:graphicFrameLocks noGrp="1"/>
          </p:cNvGraphicFramePr>
          <p:nvPr/>
        </p:nvGraphicFramePr>
        <p:xfrm>
          <a:off x="471962" y="2715698"/>
          <a:ext cx="453777" cy="1740504"/>
        </p:xfrm>
        <a:graphic>
          <a:graphicData uri="http://schemas.openxmlformats.org/drawingml/2006/table">
            <a:tbl>
              <a:tblPr firstRow="1" bandRow="1">
                <a:tableStyleId>{5C22544A-7EE6-4342-B048-85BDC9FD1C3A}</a:tableStyleId>
              </a:tblPr>
              <a:tblGrid>
                <a:gridCol w="453777">
                  <a:extLst>
                    <a:ext uri="{9D8B030D-6E8A-4147-A177-3AD203B41FA5}">
                      <a16:colId xmlns:a16="http://schemas.microsoft.com/office/drawing/2014/main" val="557211905"/>
                    </a:ext>
                  </a:extLst>
                </a:gridCol>
              </a:tblGrid>
              <a:tr h="870252">
                <a:tc>
                  <a:txBody>
                    <a:bodyPr/>
                    <a:lstStyle/>
                    <a:p>
                      <a:pPr algn="ctr"/>
                      <a:r>
                        <a:rPr lang="es-MX" sz="1600" dirty="0">
                          <a:solidFill>
                            <a:schemeClr val="tx1"/>
                          </a:solidFill>
                          <a:latin typeface="Trebuchet MS" panose="020B0603020202020204" pitchFamily="34" charset="0"/>
                        </a:rPr>
                        <a:t>Sí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789110"/>
                  </a:ext>
                </a:extLst>
              </a:tr>
              <a:tr h="870252">
                <a:tc>
                  <a:txBody>
                    <a:bodyPr/>
                    <a:lstStyle/>
                    <a:p>
                      <a:pPr algn="ctr"/>
                      <a:r>
                        <a:rPr lang="es-MX" sz="1600" dirty="0">
                          <a:solidFill>
                            <a:schemeClr val="tx1"/>
                          </a:solidFill>
                          <a:latin typeface="Trebuchet MS" panose="020B0603020202020204" pitchFamily="34" charset="0"/>
                        </a:rPr>
                        <a:t>No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8854567"/>
                  </a:ext>
                </a:extLst>
              </a:tr>
            </a:tbl>
          </a:graphicData>
        </a:graphic>
      </p:graphicFrame>
      <p:sp>
        <p:nvSpPr>
          <p:cNvPr id="22" name="Rectángulo: esquinas redondeadas 21">
            <a:extLst>
              <a:ext uri="{FF2B5EF4-FFF2-40B4-BE49-F238E27FC236}">
                <a16:creationId xmlns:a16="http://schemas.microsoft.com/office/drawing/2014/main" id="{061F42AC-04DC-F124-0596-99E2134FEAC8}"/>
              </a:ext>
            </a:extLst>
          </p:cNvPr>
          <p:cNvSpPr/>
          <p:nvPr/>
        </p:nvSpPr>
        <p:spPr>
          <a:xfrm>
            <a:off x="410202" y="2856374"/>
            <a:ext cx="2081789" cy="600164"/>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055197B1-E504-4488-AFEF-0ACA58296495}"/>
              </a:ext>
            </a:extLst>
          </p:cNvPr>
          <p:cNvSpPr txBox="1"/>
          <p:nvPr/>
        </p:nvSpPr>
        <p:spPr>
          <a:xfrm>
            <a:off x="519900" y="1859683"/>
            <a:ext cx="1970314" cy="600163"/>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Visitó el caribe / caribe mexicano</a:t>
            </a:r>
            <a:endParaRPr lang="es-MX" sz="1600" dirty="0"/>
          </a:p>
        </p:txBody>
      </p:sp>
      <p:sp>
        <p:nvSpPr>
          <p:cNvPr id="26" name="CuadroTexto 25">
            <a:extLst>
              <a:ext uri="{FF2B5EF4-FFF2-40B4-BE49-F238E27FC236}">
                <a16:creationId xmlns:a16="http://schemas.microsoft.com/office/drawing/2014/main" id="{2213C321-30CC-1447-282F-B9A4A5AF4690}"/>
              </a:ext>
            </a:extLst>
          </p:cNvPr>
          <p:cNvSpPr txBox="1"/>
          <p:nvPr/>
        </p:nvSpPr>
        <p:spPr>
          <a:xfrm>
            <a:off x="4005617" y="1932120"/>
            <a:ext cx="1970314" cy="338554"/>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Fecha de visita</a:t>
            </a:r>
            <a:endParaRPr lang="es-MX" sz="1600" dirty="0"/>
          </a:p>
        </p:txBody>
      </p:sp>
      <p:graphicFrame>
        <p:nvGraphicFramePr>
          <p:cNvPr id="27" name="Gráfico 26">
            <a:extLst>
              <a:ext uri="{FF2B5EF4-FFF2-40B4-BE49-F238E27FC236}">
                <a16:creationId xmlns:a16="http://schemas.microsoft.com/office/drawing/2014/main" id="{831561A7-4B4B-FA53-1A35-6AF249C259C4}"/>
              </a:ext>
            </a:extLst>
          </p:cNvPr>
          <p:cNvGraphicFramePr/>
          <p:nvPr/>
        </p:nvGraphicFramePr>
        <p:xfrm>
          <a:off x="4644246" y="2569590"/>
          <a:ext cx="1331685" cy="24941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Tabla 27">
            <a:extLst>
              <a:ext uri="{FF2B5EF4-FFF2-40B4-BE49-F238E27FC236}">
                <a16:creationId xmlns:a16="http://schemas.microsoft.com/office/drawing/2014/main" id="{A12E90E6-2906-47AD-93ED-8498494BE823}"/>
              </a:ext>
            </a:extLst>
          </p:cNvPr>
          <p:cNvGraphicFramePr>
            <a:graphicFrameLocks noGrp="1"/>
          </p:cNvGraphicFramePr>
          <p:nvPr/>
        </p:nvGraphicFramePr>
        <p:xfrm>
          <a:off x="3702632" y="2569590"/>
          <a:ext cx="917123" cy="2494134"/>
        </p:xfrm>
        <a:graphic>
          <a:graphicData uri="http://schemas.openxmlformats.org/drawingml/2006/table">
            <a:tbl>
              <a:tblPr firstRow="1" bandRow="1">
                <a:tableStyleId>{5C22544A-7EE6-4342-B048-85BDC9FD1C3A}</a:tableStyleId>
              </a:tblPr>
              <a:tblGrid>
                <a:gridCol w="917123">
                  <a:extLst>
                    <a:ext uri="{9D8B030D-6E8A-4147-A177-3AD203B41FA5}">
                      <a16:colId xmlns:a16="http://schemas.microsoft.com/office/drawing/2014/main" val="557211905"/>
                    </a:ext>
                  </a:extLst>
                </a:gridCol>
              </a:tblGrid>
              <a:tr h="415689">
                <a:tc>
                  <a:txBody>
                    <a:bodyPr/>
                    <a:lstStyle/>
                    <a:p>
                      <a:pPr algn="r" fontAlgn="b"/>
                      <a:r>
                        <a:rPr lang="es-MX" sz="1200" b="0" i="0" u="none" strike="noStrike" dirty="0">
                          <a:solidFill>
                            <a:srgbClr val="000000"/>
                          </a:solidFill>
                          <a:effectLst/>
                          <a:latin typeface="Trebuchet MS" panose="020B0603020202020204" pitchFamily="34" charset="0"/>
                        </a:rPr>
                        <a:t>2025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789110"/>
                  </a:ext>
                </a:extLst>
              </a:tr>
              <a:tr h="415689">
                <a:tc>
                  <a:txBody>
                    <a:bodyPr/>
                    <a:lstStyle/>
                    <a:p>
                      <a:pPr algn="r" fontAlgn="b"/>
                      <a:r>
                        <a:rPr lang="es-MX" sz="1200" b="0" i="0" u="none" strike="noStrike" dirty="0">
                          <a:solidFill>
                            <a:srgbClr val="000000"/>
                          </a:solidFill>
                          <a:effectLst/>
                          <a:latin typeface="Trebuchet MS" panose="020B0603020202020204" pitchFamily="34" charset="0"/>
                        </a:rPr>
                        <a:t>2024</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6822612"/>
                  </a:ext>
                </a:extLst>
              </a:tr>
              <a:tr h="415689">
                <a:tc>
                  <a:txBody>
                    <a:bodyPr/>
                    <a:lstStyle/>
                    <a:p>
                      <a:pPr algn="r" fontAlgn="b"/>
                      <a:r>
                        <a:rPr lang="es-MX" sz="1200" b="0" i="0" u="none" strike="noStrike" dirty="0">
                          <a:solidFill>
                            <a:srgbClr val="000000"/>
                          </a:solidFill>
                          <a:effectLst/>
                          <a:latin typeface="Trebuchet MS" panose="020B0603020202020204" pitchFamily="34" charset="0"/>
                        </a:rPr>
                        <a:t>2023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9074012"/>
                  </a:ext>
                </a:extLst>
              </a:tr>
              <a:tr h="415689">
                <a:tc>
                  <a:txBody>
                    <a:bodyPr/>
                    <a:lstStyle/>
                    <a:p>
                      <a:pPr algn="r" fontAlgn="b"/>
                      <a:r>
                        <a:rPr lang="es-MX" sz="1200" b="0" i="0" u="none" strike="noStrike" dirty="0">
                          <a:solidFill>
                            <a:srgbClr val="000000"/>
                          </a:solidFill>
                          <a:effectLst/>
                          <a:latin typeface="Trebuchet MS" panose="020B0603020202020204" pitchFamily="34" charset="0"/>
                        </a:rPr>
                        <a:t>2022</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6276960"/>
                  </a:ext>
                </a:extLst>
              </a:tr>
              <a:tr h="415689">
                <a:tc>
                  <a:txBody>
                    <a:bodyPr/>
                    <a:lstStyle/>
                    <a:p>
                      <a:pPr algn="r" fontAlgn="b"/>
                      <a:r>
                        <a:rPr lang="es-MX" sz="1200" b="0" i="0" u="none" strike="noStrike" dirty="0">
                          <a:solidFill>
                            <a:srgbClr val="000000"/>
                          </a:solidFill>
                          <a:effectLst/>
                          <a:latin typeface="Trebuchet MS" panose="020B0603020202020204" pitchFamily="34" charset="0"/>
                        </a:rPr>
                        <a:t>2021</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695901"/>
                  </a:ext>
                </a:extLst>
              </a:tr>
              <a:tr h="415689">
                <a:tc>
                  <a:txBody>
                    <a:bodyPr/>
                    <a:lstStyle/>
                    <a:p>
                      <a:pPr algn="r" fontAlgn="b"/>
                      <a:r>
                        <a:rPr lang="es-MX" sz="1200" b="0" i="0" u="none" strike="noStrike" dirty="0">
                          <a:solidFill>
                            <a:srgbClr val="000000"/>
                          </a:solidFill>
                          <a:effectLst/>
                          <a:latin typeface="Trebuchet MS" panose="020B0603020202020204" pitchFamily="34" charset="0"/>
                        </a:rPr>
                        <a:t>2020 o antes</a:t>
                      </a: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8854567"/>
                  </a:ext>
                </a:extLst>
              </a:tr>
            </a:tbl>
          </a:graphicData>
        </a:graphic>
      </p:graphicFrame>
      <p:sp>
        <p:nvSpPr>
          <p:cNvPr id="29" name="Rectángulo: esquinas redondeadas 28">
            <a:extLst>
              <a:ext uri="{FF2B5EF4-FFF2-40B4-BE49-F238E27FC236}">
                <a16:creationId xmlns:a16="http://schemas.microsoft.com/office/drawing/2014/main" id="{E969BD36-5567-9011-6FD2-B2E538EED34A}"/>
              </a:ext>
            </a:extLst>
          </p:cNvPr>
          <p:cNvSpPr/>
          <p:nvPr/>
        </p:nvSpPr>
        <p:spPr>
          <a:xfrm>
            <a:off x="3254829" y="1861456"/>
            <a:ext cx="8567580" cy="3820267"/>
          </a:xfrm>
          <a:prstGeom prst="roundRect">
            <a:avLst>
              <a:gd name="adj" fmla="val 319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F3D9B536-F220-3B68-FF8E-A44E06383F27}"/>
              </a:ext>
            </a:extLst>
          </p:cNvPr>
          <p:cNvSpPr txBox="1"/>
          <p:nvPr/>
        </p:nvSpPr>
        <p:spPr>
          <a:xfrm>
            <a:off x="3414448" y="5426403"/>
            <a:ext cx="1229798" cy="261610"/>
          </a:xfrm>
          <a:prstGeom prst="rect">
            <a:avLst/>
          </a:prstGeom>
          <a:noFill/>
        </p:spPr>
        <p:txBody>
          <a:bodyPr wrap="square">
            <a:spAutoFit/>
          </a:bodyPr>
          <a:lstStyle/>
          <a:p>
            <a:r>
              <a:rPr lang="es-MX" sz="1100" dirty="0">
                <a:solidFill>
                  <a:srgbClr val="414141"/>
                </a:solidFill>
                <a:latin typeface="Trebuchet MS" panose="020B0603020202020204" pitchFamily="34" charset="0"/>
              </a:rPr>
              <a:t>Base: 81 casos</a:t>
            </a:r>
          </a:p>
        </p:txBody>
      </p:sp>
      <p:sp>
        <p:nvSpPr>
          <p:cNvPr id="32" name="CuadroTexto 31">
            <a:extLst>
              <a:ext uri="{FF2B5EF4-FFF2-40B4-BE49-F238E27FC236}">
                <a16:creationId xmlns:a16="http://schemas.microsoft.com/office/drawing/2014/main" id="{0B2C832F-EB2A-4899-CD9E-B275353E1A52}"/>
              </a:ext>
            </a:extLst>
          </p:cNvPr>
          <p:cNvSpPr txBox="1"/>
          <p:nvPr/>
        </p:nvSpPr>
        <p:spPr>
          <a:xfrm>
            <a:off x="7935212" y="1932120"/>
            <a:ext cx="1970314" cy="338554"/>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Lugares visitados</a:t>
            </a:r>
            <a:endParaRPr lang="es-MX" sz="1600" dirty="0"/>
          </a:p>
        </p:txBody>
      </p:sp>
      <p:graphicFrame>
        <p:nvGraphicFramePr>
          <p:cNvPr id="34" name="Tabla 33">
            <a:extLst>
              <a:ext uri="{FF2B5EF4-FFF2-40B4-BE49-F238E27FC236}">
                <a16:creationId xmlns:a16="http://schemas.microsoft.com/office/drawing/2014/main" id="{584DFF71-CB39-2CD1-C4B0-766AD1415B54}"/>
              </a:ext>
            </a:extLst>
          </p:cNvPr>
          <p:cNvGraphicFramePr>
            <a:graphicFrameLocks noGrp="1"/>
          </p:cNvGraphicFramePr>
          <p:nvPr/>
        </p:nvGraphicFramePr>
        <p:xfrm>
          <a:off x="6486170" y="2350199"/>
          <a:ext cx="4780090" cy="2959880"/>
        </p:xfrm>
        <a:graphic>
          <a:graphicData uri="http://schemas.openxmlformats.org/drawingml/2006/table">
            <a:tbl>
              <a:tblPr>
                <a:tableStyleId>{5C22544A-7EE6-4342-B048-85BDC9FD1C3A}</a:tableStyleId>
              </a:tblPr>
              <a:tblGrid>
                <a:gridCol w="808733">
                  <a:extLst>
                    <a:ext uri="{9D8B030D-6E8A-4147-A177-3AD203B41FA5}">
                      <a16:colId xmlns:a16="http://schemas.microsoft.com/office/drawing/2014/main" val="125535009"/>
                    </a:ext>
                  </a:extLst>
                </a:gridCol>
                <a:gridCol w="2114119">
                  <a:extLst>
                    <a:ext uri="{9D8B030D-6E8A-4147-A177-3AD203B41FA5}">
                      <a16:colId xmlns:a16="http://schemas.microsoft.com/office/drawing/2014/main" val="2876656601"/>
                    </a:ext>
                  </a:extLst>
                </a:gridCol>
                <a:gridCol w="1857238">
                  <a:extLst>
                    <a:ext uri="{9D8B030D-6E8A-4147-A177-3AD203B41FA5}">
                      <a16:colId xmlns:a16="http://schemas.microsoft.com/office/drawing/2014/main" val="1747602849"/>
                    </a:ext>
                  </a:extLst>
                </a:gridCol>
              </a:tblGrid>
              <a:tr h="211420">
                <a:tc rowSpan="9">
                  <a:txBody>
                    <a:bodyPr/>
                    <a:lstStyle/>
                    <a:p>
                      <a:pPr algn="ctr" fontAlgn="ctr"/>
                      <a:r>
                        <a:rPr lang="es-MX" sz="1100" b="1" u="none" strike="noStrike" dirty="0">
                          <a:solidFill>
                            <a:schemeClr val="tx1">
                              <a:lumMod val="65000"/>
                              <a:lumOff val="35000"/>
                            </a:schemeClr>
                          </a:solidFill>
                          <a:effectLst/>
                          <a:latin typeface="Trebuchet MS" panose="020B0603020202020204" pitchFamily="34" charset="0"/>
                        </a:rPr>
                        <a:t>Caribe mexicano* </a:t>
                      </a:r>
                      <a:endParaRPr lang="es-MX" sz="1100" b="1" i="0" u="none" strike="noStrike" dirty="0">
                        <a:solidFill>
                          <a:schemeClr val="tx1">
                            <a:lumMod val="65000"/>
                            <a:lumOff val="35000"/>
                          </a:schemeClr>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F4FA"/>
                    </a:solidFill>
                  </a:tcPr>
                </a:tc>
                <a:tc>
                  <a:txBody>
                    <a:bodyPr/>
                    <a:lstStyle/>
                    <a:p>
                      <a:pPr algn="r" fontAlgn="b"/>
                      <a:r>
                        <a:rPr lang="es-MX" sz="1100" u="none" strike="noStrike" dirty="0">
                          <a:solidFill>
                            <a:schemeClr val="tx1">
                              <a:lumMod val="65000"/>
                              <a:lumOff val="35000"/>
                            </a:schemeClr>
                          </a:solidFill>
                          <a:effectLst/>
                        </a:rPr>
                        <a:t>Cancún</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719940465"/>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Tulum</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748717043"/>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Rivera Maya</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188736661"/>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Playa del Carmen</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4195723527"/>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Cozumel</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3372871951"/>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Isla Mujeres</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4068842527"/>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Holbox</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373243475"/>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Bacalar</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349921613"/>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Chetumal</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310542120"/>
                  </a:ext>
                </a:extLst>
              </a:tr>
              <a:tr h="211420">
                <a:tc rowSpan="5">
                  <a:txBody>
                    <a:bodyPr/>
                    <a:lstStyle/>
                    <a:p>
                      <a:pPr algn="ctr" fontAlgn="ctr"/>
                      <a:r>
                        <a:rPr lang="es-MX" sz="1100" b="1" u="none" strike="noStrike" dirty="0">
                          <a:solidFill>
                            <a:schemeClr val="tx1">
                              <a:lumMod val="65000"/>
                              <a:lumOff val="35000"/>
                            </a:schemeClr>
                          </a:solidFill>
                          <a:effectLst/>
                          <a:latin typeface="Trebuchet MS" panose="020B0603020202020204" pitchFamily="34" charset="0"/>
                        </a:rPr>
                        <a:t>Caribe*</a:t>
                      </a:r>
                      <a:endParaRPr lang="es-MX" sz="1100" b="1" i="0" u="none" strike="noStrike" dirty="0">
                        <a:solidFill>
                          <a:schemeClr val="tx1">
                            <a:lumMod val="65000"/>
                            <a:lumOff val="35000"/>
                          </a:schemeClr>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6DD"/>
                    </a:solidFill>
                  </a:tcPr>
                </a:tc>
                <a:tc>
                  <a:txBody>
                    <a:bodyPr/>
                    <a:lstStyle/>
                    <a:p>
                      <a:pPr algn="r" fontAlgn="b"/>
                      <a:r>
                        <a:rPr lang="es-MX" sz="1100" u="none" strike="noStrike" dirty="0">
                          <a:solidFill>
                            <a:schemeClr val="tx1">
                              <a:lumMod val="65000"/>
                              <a:lumOff val="35000"/>
                            </a:schemeClr>
                          </a:solidFill>
                          <a:effectLst/>
                        </a:rPr>
                        <a:t>Jamaica</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extLst>
                  <a:ext uri="{0D108BD9-81ED-4DB2-BD59-A6C34878D82A}">
                    <a16:rowId xmlns:a16="http://schemas.microsoft.com/office/drawing/2014/main" val="4105313900"/>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Dominica</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extLst>
                  <a:ext uri="{0D108BD9-81ED-4DB2-BD59-A6C34878D82A}">
                    <a16:rowId xmlns:a16="http://schemas.microsoft.com/office/drawing/2014/main" val="724874758"/>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República Dominicana (Punta Cana)</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extLst>
                  <a:ext uri="{0D108BD9-81ED-4DB2-BD59-A6C34878D82A}">
                    <a16:rowId xmlns:a16="http://schemas.microsoft.com/office/drawing/2014/main" val="3728227593"/>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Barbados</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extLst>
                  <a:ext uri="{0D108BD9-81ED-4DB2-BD59-A6C34878D82A}">
                    <a16:rowId xmlns:a16="http://schemas.microsoft.com/office/drawing/2014/main" val="1051880114"/>
                  </a:ext>
                </a:extLst>
              </a:tr>
              <a:tr h="211420">
                <a:tc vMerge="1">
                  <a:txBody>
                    <a:bodyPr/>
                    <a:lstStyle/>
                    <a:p>
                      <a:endParaRPr lang="es-MX"/>
                    </a:p>
                  </a:txBody>
                  <a:tcPr/>
                </a:tc>
                <a:tc>
                  <a:txBody>
                    <a:bodyPr/>
                    <a:lstStyle/>
                    <a:p>
                      <a:pPr algn="r" fontAlgn="b"/>
                      <a:r>
                        <a:rPr lang="es-MX" sz="1100" u="none" strike="noStrike" dirty="0">
                          <a:solidFill>
                            <a:schemeClr val="tx1">
                              <a:lumMod val="65000"/>
                              <a:lumOff val="35000"/>
                            </a:schemeClr>
                          </a:solidFill>
                          <a:effectLst/>
                        </a:rPr>
                        <a:t>Bahamas</a:t>
                      </a:r>
                      <a:endParaRPr lang="es-MX" sz="1100" b="1" i="0" u="none" strike="noStrike" dirty="0">
                        <a:solidFill>
                          <a:schemeClr val="tx1">
                            <a:lumMod val="65000"/>
                            <a:lumOff val="35000"/>
                          </a:schemeClr>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tc>
                  <a:txBody>
                    <a:bodyPr/>
                    <a:lstStyle/>
                    <a:p>
                      <a:pPr algn="l" fontAlgn="ctr"/>
                      <a:endParaRPr lang="es-MX" sz="1100" b="0" i="0" u="none" strike="noStrike" dirty="0">
                        <a:solidFill>
                          <a:srgbClr val="000000"/>
                        </a:solidFill>
                        <a:effectLst/>
                        <a:latin typeface="Aptos Narrow" panose="020B0004020202020204" pitchFamily="34" charset="0"/>
                      </a:endParaRPr>
                    </a:p>
                  </a:txBody>
                  <a:tcPr marL="7620" marR="7620" marT="7620" marB="0" anchor="ctr">
                    <a:lnL w="12700" cmpd="sng">
                      <a:noFill/>
                    </a:lnL>
                    <a:lnR w="12700" cmpd="sng">
                      <a:noFill/>
                    </a:lnR>
                    <a:lnT w="9525" cap="flat" cmpd="sng" algn="ctr">
                      <a:solidFill>
                        <a:schemeClr val="bg1">
                          <a:lumMod val="65000"/>
                        </a:schemeClr>
                      </a:solidFill>
                      <a:prstDash val="sysDot"/>
                      <a:round/>
                      <a:headEnd type="none" w="med" len="med"/>
                      <a:tailEnd type="none" w="med" len="med"/>
                    </a:lnT>
                    <a:lnB w="9525"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solidFill>
                      <a:srgbClr val="FFF6DD"/>
                    </a:solidFill>
                  </a:tcPr>
                </a:tc>
                <a:extLst>
                  <a:ext uri="{0D108BD9-81ED-4DB2-BD59-A6C34878D82A}">
                    <a16:rowId xmlns:a16="http://schemas.microsoft.com/office/drawing/2014/main" val="632610756"/>
                  </a:ext>
                </a:extLst>
              </a:tr>
            </a:tbl>
          </a:graphicData>
        </a:graphic>
      </p:graphicFrame>
      <p:graphicFrame>
        <p:nvGraphicFramePr>
          <p:cNvPr id="35" name="Gráfico 34">
            <a:extLst>
              <a:ext uri="{FF2B5EF4-FFF2-40B4-BE49-F238E27FC236}">
                <a16:creationId xmlns:a16="http://schemas.microsoft.com/office/drawing/2014/main" id="{95D16515-CCAB-DDB0-2806-467EC3A61FC9}"/>
              </a:ext>
            </a:extLst>
          </p:cNvPr>
          <p:cNvGraphicFramePr/>
          <p:nvPr/>
        </p:nvGraphicFramePr>
        <p:xfrm>
          <a:off x="9377464" y="2350199"/>
          <a:ext cx="1721881" cy="2959878"/>
        </p:xfrm>
        <a:graphic>
          <a:graphicData uri="http://schemas.openxmlformats.org/drawingml/2006/chart">
            <c:chart xmlns:c="http://schemas.openxmlformats.org/drawingml/2006/chart" xmlns:r="http://schemas.openxmlformats.org/officeDocument/2006/relationships" r:id="rId5"/>
          </a:graphicData>
        </a:graphic>
      </p:graphicFrame>
      <p:sp>
        <p:nvSpPr>
          <p:cNvPr id="36" name="CuadroTexto 35">
            <a:extLst>
              <a:ext uri="{FF2B5EF4-FFF2-40B4-BE49-F238E27FC236}">
                <a16:creationId xmlns:a16="http://schemas.microsoft.com/office/drawing/2014/main" id="{809778C3-8436-5869-C1EC-CDB246B8E946}"/>
              </a:ext>
            </a:extLst>
          </p:cNvPr>
          <p:cNvSpPr txBox="1"/>
          <p:nvPr/>
        </p:nvSpPr>
        <p:spPr>
          <a:xfrm>
            <a:off x="6486170" y="5426403"/>
            <a:ext cx="2576678" cy="261610"/>
          </a:xfrm>
          <a:prstGeom prst="rect">
            <a:avLst/>
          </a:prstGeom>
          <a:noFill/>
        </p:spPr>
        <p:txBody>
          <a:bodyPr wrap="square">
            <a:spAutoFit/>
          </a:bodyPr>
          <a:lstStyle/>
          <a:p>
            <a:r>
              <a:rPr lang="es-MX" sz="1100" dirty="0">
                <a:solidFill>
                  <a:srgbClr val="414141"/>
                </a:solidFill>
                <a:latin typeface="Trebuchet MS" panose="020B0603020202020204" pitchFamily="34" charset="0"/>
              </a:rPr>
              <a:t>*Se consideraron casos mayores a 9%.</a:t>
            </a:r>
          </a:p>
        </p:txBody>
      </p:sp>
      <p:sp>
        <p:nvSpPr>
          <p:cNvPr id="37" name="CuadroTexto 36">
            <a:extLst>
              <a:ext uri="{FF2B5EF4-FFF2-40B4-BE49-F238E27FC236}">
                <a16:creationId xmlns:a16="http://schemas.microsoft.com/office/drawing/2014/main" id="{49A037CC-42D1-1E20-72BF-12939B0CC6E5}"/>
              </a:ext>
            </a:extLst>
          </p:cNvPr>
          <p:cNvSpPr txBox="1"/>
          <p:nvPr/>
        </p:nvSpPr>
        <p:spPr>
          <a:xfrm>
            <a:off x="9330970" y="5426403"/>
            <a:ext cx="1414567" cy="261610"/>
          </a:xfrm>
          <a:prstGeom prst="rect">
            <a:avLst/>
          </a:prstGeom>
          <a:noFill/>
        </p:spPr>
        <p:txBody>
          <a:bodyPr wrap="square">
            <a:spAutoFit/>
          </a:bodyPr>
          <a:lstStyle/>
          <a:p>
            <a:r>
              <a:rPr lang="es-MX" sz="1100" dirty="0">
                <a:solidFill>
                  <a:srgbClr val="414141"/>
                </a:solidFill>
                <a:latin typeface="Trebuchet MS" panose="020B0603020202020204" pitchFamily="34" charset="0"/>
              </a:rPr>
              <a:t>Multiplicidad: 3.88</a:t>
            </a:r>
          </a:p>
        </p:txBody>
      </p:sp>
      <p:grpSp>
        <p:nvGrpSpPr>
          <p:cNvPr id="38" name="Grupo 37">
            <a:extLst>
              <a:ext uri="{FF2B5EF4-FFF2-40B4-BE49-F238E27FC236}">
                <a16:creationId xmlns:a16="http://schemas.microsoft.com/office/drawing/2014/main" id="{772A370F-219E-E7DE-39CF-300EB207701A}"/>
              </a:ext>
            </a:extLst>
          </p:cNvPr>
          <p:cNvGrpSpPr/>
          <p:nvPr/>
        </p:nvGrpSpPr>
        <p:grpSpPr>
          <a:xfrm>
            <a:off x="10006310" y="4639784"/>
            <a:ext cx="547864" cy="261610"/>
            <a:chOff x="11868272" y="4557884"/>
            <a:chExt cx="632947" cy="310426"/>
          </a:xfrm>
        </p:grpSpPr>
        <p:grpSp>
          <p:nvGrpSpPr>
            <p:cNvPr id="39" name="Grupo 38">
              <a:extLst>
                <a:ext uri="{FF2B5EF4-FFF2-40B4-BE49-F238E27FC236}">
                  <a16:creationId xmlns:a16="http://schemas.microsoft.com/office/drawing/2014/main" id="{19860BB8-68FB-3E0E-2B0A-D1ED08A9BC78}"/>
                </a:ext>
              </a:extLst>
            </p:cNvPr>
            <p:cNvGrpSpPr/>
            <p:nvPr/>
          </p:nvGrpSpPr>
          <p:grpSpPr>
            <a:xfrm>
              <a:off x="11868272" y="4645258"/>
              <a:ext cx="216000" cy="180000"/>
              <a:chOff x="8925921" y="3320651"/>
              <a:chExt cx="1996322" cy="1830879"/>
            </a:xfrm>
          </p:grpSpPr>
          <p:sp>
            <p:nvSpPr>
              <p:cNvPr id="42" name="Triángulo isósceles 41">
                <a:extLst>
                  <a:ext uri="{FF2B5EF4-FFF2-40B4-BE49-F238E27FC236}">
                    <a16:creationId xmlns:a16="http://schemas.microsoft.com/office/drawing/2014/main" id="{F4774D25-0F6B-2D72-51C6-C173D7327FDF}"/>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3" name="Trapecio 42">
                <a:extLst>
                  <a:ext uri="{FF2B5EF4-FFF2-40B4-BE49-F238E27FC236}">
                    <a16:creationId xmlns:a16="http://schemas.microsoft.com/office/drawing/2014/main" id="{31856FCF-3046-D221-17DD-C101752A8154}"/>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0" name="CuadroTexto 39">
              <a:extLst>
                <a:ext uri="{FF2B5EF4-FFF2-40B4-BE49-F238E27FC236}">
                  <a16:creationId xmlns:a16="http://schemas.microsoft.com/office/drawing/2014/main" id="{181DCE00-14EE-5098-C61A-DFDDDB154569}"/>
                </a:ext>
              </a:extLst>
            </p:cNvPr>
            <p:cNvSpPr txBox="1"/>
            <p:nvPr/>
          </p:nvSpPr>
          <p:spPr>
            <a:xfrm>
              <a:off x="12019341" y="4557884"/>
              <a:ext cx="481878" cy="310426"/>
            </a:xfrm>
            <a:prstGeom prst="rect">
              <a:avLst/>
            </a:prstGeom>
            <a:noFill/>
          </p:spPr>
          <p:txBody>
            <a:bodyPr wrap="none" rtlCol="0">
              <a:spAutoFit/>
            </a:bodyPr>
            <a:lstStyle/>
            <a:p>
              <a:r>
                <a:rPr lang="es-MX" sz="1100" dirty="0">
                  <a:solidFill>
                    <a:srgbClr val="5F5F5F"/>
                  </a:solidFill>
                  <a:latin typeface="Trebuchet MS" panose="020B0603020202020204" pitchFamily="34" charset="0"/>
                </a:rPr>
                <a:t>19%</a:t>
              </a:r>
            </a:p>
          </p:txBody>
        </p:sp>
      </p:grpSp>
      <p:grpSp>
        <p:nvGrpSpPr>
          <p:cNvPr id="44" name="Grupo 43">
            <a:extLst>
              <a:ext uri="{FF2B5EF4-FFF2-40B4-BE49-F238E27FC236}">
                <a16:creationId xmlns:a16="http://schemas.microsoft.com/office/drawing/2014/main" id="{2FC52D4D-B0B8-E857-53B5-4314E7A24BEE}"/>
              </a:ext>
            </a:extLst>
          </p:cNvPr>
          <p:cNvGrpSpPr/>
          <p:nvPr/>
        </p:nvGrpSpPr>
        <p:grpSpPr>
          <a:xfrm>
            <a:off x="9673641" y="5762515"/>
            <a:ext cx="588232" cy="276999"/>
            <a:chOff x="11868272" y="4590274"/>
            <a:chExt cx="588232" cy="276999"/>
          </a:xfrm>
        </p:grpSpPr>
        <p:grpSp>
          <p:nvGrpSpPr>
            <p:cNvPr id="46" name="Grupo 45">
              <a:extLst>
                <a:ext uri="{FF2B5EF4-FFF2-40B4-BE49-F238E27FC236}">
                  <a16:creationId xmlns:a16="http://schemas.microsoft.com/office/drawing/2014/main" id="{F4432745-5D71-91A0-FF55-779FAA210DBF}"/>
                </a:ext>
              </a:extLst>
            </p:cNvPr>
            <p:cNvGrpSpPr/>
            <p:nvPr/>
          </p:nvGrpSpPr>
          <p:grpSpPr>
            <a:xfrm>
              <a:off x="11868272" y="4645258"/>
              <a:ext cx="216000" cy="180000"/>
              <a:chOff x="8925921" y="3320651"/>
              <a:chExt cx="1996322" cy="1830879"/>
            </a:xfrm>
          </p:grpSpPr>
          <p:sp>
            <p:nvSpPr>
              <p:cNvPr id="48" name="Triángulo isósceles 47">
                <a:extLst>
                  <a:ext uri="{FF2B5EF4-FFF2-40B4-BE49-F238E27FC236}">
                    <a16:creationId xmlns:a16="http://schemas.microsoft.com/office/drawing/2014/main" id="{FDBE5B4D-8F6D-2C52-FE3E-42ED57D73BD4}"/>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9" name="Trapecio 48">
                <a:extLst>
                  <a:ext uri="{FF2B5EF4-FFF2-40B4-BE49-F238E27FC236}">
                    <a16:creationId xmlns:a16="http://schemas.microsoft.com/office/drawing/2014/main" id="{AD26D3E1-1243-A8AD-8771-63366FD05A6E}"/>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7" name="CuadroTexto 46">
              <a:extLst>
                <a:ext uri="{FF2B5EF4-FFF2-40B4-BE49-F238E27FC236}">
                  <a16:creationId xmlns:a16="http://schemas.microsoft.com/office/drawing/2014/main" id="{5DB13587-C53E-25FD-9875-33BBF0264639}"/>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0" name="Grupo 49">
            <a:extLst>
              <a:ext uri="{FF2B5EF4-FFF2-40B4-BE49-F238E27FC236}">
                <a16:creationId xmlns:a16="http://schemas.microsoft.com/office/drawing/2014/main" id="{52086155-7D0C-1960-BA00-65A2167FCEA1}"/>
              </a:ext>
            </a:extLst>
          </p:cNvPr>
          <p:cNvGrpSpPr/>
          <p:nvPr/>
        </p:nvGrpSpPr>
        <p:grpSpPr>
          <a:xfrm>
            <a:off x="10502940" y="4639784"/>
            <a:ext cx="534216" cy="261610"/>
            <a:chOff x="11868272" y="5007589"/>
            <a:chExt cx="617180" cy="310426"/>
          </a:xfrm>
        </p:grpSpPr>
        <p:grpSp>
          <p:nvGrpSpPr>
            <p:cNvPr id="51" name="Grupo 50">
              <a:extLst>
                <a:ext uri="{FF2B5EF4-FFF2-40B4-BE49-F238E27FC236}">
                  <a16:creationId xmlns:a16="http://schemas.microsoft.com/office/drawing/2014/main" id="{1B56433D-F2A2-7D50-2F66-1202221B26C3}"/>
                </a:ext>
              </a:extLst>
            </p:cNvPr>
            <p:cNvGrpSpPr/>
            <p:nvPr/>
          </p:nvGrpSpPr>
          <p:grpSpPr>
            <a:xfrm>
              <a:off x="11868272" y="5090127"/>
              <a:ext cx="216000" cy="180000"/>
              <a:chOff x="6316924" y="3334520"/>
              <a:chExt cx="1996322" cy="1830879"/>
            </a:xfrm>
          </p:grpSpPr>
          <p:sp>
            <p:nvSpPr>
              <p:cNvPr id="53" name="Triángulo isósceles 52">
                <a:extLst>
                  <a:ext uri="{FF2B5EF4-FFF2-40B4-BE49-F238E27FC236}">
                    <a16:creationId xmlns:a16="http://schemas.microsoft.com/office/drawing/2014/main" id="{AD97D434-43F1-3B27-686B-48E5124ACDDC}"/>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4" name="Trapecio 53">
                <a:extLst>
                  <a:ext uri="{FF2B5EF4-FFF2-40B4-BE49-F238E27FC236}">
                    <a16:creationId xmlns:a16="http://schemas.microsoft.com/office/drawing/2014/main" id="{23CD0C89-4971-C1AE-9E84-EED0EAF447E8}"/>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2" name="CuadroTexto 51">
              <a:extLst>
                <a:ext uri="{FF2B5EF4-FFF2-40B4-BE49-F238E27FC236}">
                  <a16:creationId xmlns:a16="http://schemas.microsoft.com/office/drawing/2014/main" id="{BB3A474E-6D57-CE71-C78B-C6E342A463A2}"/>
                </a:ext>
              </a:extLst>
            </p:cNvPr>
            <p:cNvSpPr txBox="1"/>
            <p:nvPr/>
          </p:nvSpPr>
          <p:spPr>
            <a:xfrm>
              <a:off x="12003574" y="5007589"/>
              <a:ext cx="481878" cy="310426"/>
            </a:xfrm>
            <a:prstGeom prst="rect">
              <a:avLst/>
            </a:prstGeom>
            <a:noFill/>
          </p:spPr>
          <p:txBody>
            <a:bodyPr wrap="none" rtlCol="0">
              <a:spAutoFit/>
            </a:bodyPr>
            <a:lstStyle/>
            <a:p>
              <a:r>
                <a:rPr lang="es-MX" sz="1100" dirty="0">
                  <a:solidFill>
                    <a:srgbClr val="5F5F5F"/>
                  </a:solidFill>
                  <a:latin typeface="Trebuchet MS" panose="020B0603020202020204" pitchFamily="34" charset="0"/>
                </a:rPr>
                <a:t>31%</a:t>
              </a:r>
            </a:p>
          </p:txBody>
        </p:sp>
      </p:grpSp>
      <p:grpSp>
        <p:nvGrpSpPr>
          <p:cNvPr id="55" name="Grupo 54">
            <a:extLst>
              <a:ext uri="{FF2B5EF4-FFF2-40B4-BE49-F238E27FC236}">
                <a16:creationId xmlns:a16="http://schemas.microsoft.com/office/drawing/2014/main" id="{A9D7F4D6-FD67-FC68-491D-5D61EB40FCF8}"/>
              </a:ext>
            </a:extLst>
          </p:cNvPr>
          <p:cNvGrpSpPr/>
          <p:nvPr/>
        </p:nvGrpSpPr>
        <p:grpSpPr>
          <a:xfrm>
            <a:off x="10235217" y="5762515"/>
            <a:ext cx="618688" cy="276999"/>
            <a:chOff x="11868272" y="5039979"/>
            <a:chExt cx="618688" cy="276999"/>
          </a:xfrm>
        </p:grpSpPr>
        <p:grpSp>
          <p:nvGrpSpPr>
            <p:cNvPr id="56" name="Grupo 55">
              <a:extLst>
                <a:ext uri="{FF2B5EF4-FFF2-40B4-BE49-F238E27FC236}">
                  <a16:creationId xmlns:a16="http://schemas.microsoft.com/office/drawing/2014/main" id="{6E11B034-7F48-1751-DB0A-F49EF942082E}"/>
                </a:ext>
              </a:extLst>
            </p:cNvPr>
            <p:cNvGrpSpPr/>
            <p:nvPr/>
          </p:nvGrpSpPr>
          <p:grpSpPr>
            <a:xfrm>
              <a:off x="11868272" y="5090127"/>
              <a:ext cx="216000" cy="180000"/>
              <a:chOff x="6316924" y="3334520"/>
              <a:chExt cx="1996322" cy="1830879"/>
            </a:xfrm>
          </p:grpSpPr>
          <p:sp>
            <p:nvSpPr>
              <p:cNvPr id="58" name="Triángulo isósceles 57">
                <a:extLst>
                  <a:ext uri="{FF2B5EF4-FFF2-40B4-BE49-F238E27FC236}">
                    <a16:creationId xmlns:a16="http://schemas.microsoft.com/office/drawing/2014/main" id="{C7578D30-9D88-A103-EC3A-3D9C74BF4F02}"/>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9" name="Trapecio 58">
                <a:extLst>
                  <a:ext uri="{FF2B5EF4-FFF2-40B4-BE49-F238E27FC236}">
                    <a16:creationId xmlns:a16="http://schemas.microsoft.com/office/drawing/2014/main" id="{56444585-E3F1-8874-2A15-1121C78F956E}"/>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7" name="CuadroTexto 56">
              <a:extLst>
                <a:ext uri="{FF2B5EF4-FFF2-40B4-BE49-F238E27FC236}">
                  <a16:creationId xmlns:a16="http://schemas.microsoft.com/office/drawing/2014/main" id="{5FF14CFF-478F-9C8E-87F7-66E5DCD40F41}"/>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60" name="Grupo 59">
            <a:extLst>
              <a:ext uri="{FF2B5EF4-FFF2-40B4-BE49-F238E27FC236}">
                <a16:creationId xmlns:a16="http://schemas.microsoft.com/office/drawing/2014/main" id="{9C9535CB-7340-F1D0-F2E8-B5976B266444}"/>
              </a:ext>
            </a:extLst>
          </p:cNvPr>
          <p:cNvGrpSpPr/>
          <p:nvPr/>
        </p:nvGrpSpPr>
        <p:grpSpPr>
          <a:xfrm>
            <a:off x="8996578" y="5762515"/>
            <a:ext cx="698839" cy="276999"/>
            <a:chOff x="11868272" y="4125579"/>
            <a:chExt cx="698839" cy="276999"/>
          </a:xfrm>
        </p:grpSpPr>
        <p:grpSp>
          <p:nvGrpSpPr>
            <p:cNvPr id="61" name="Grupo 60">
              <a:extLst>
                <a:ext uri="{FF2B5EF4-FFF2-40B4-BE49-F238E27FC236}">
                  <a16:creationId xmlns:a16="http://schemas.microsoft.com/office/drawing/2014/main" id="{CD05247E-48CA-D95A-EA24-B1426C40BAE4}"/>
                </a:ext>
              </a:extLst>
            </p:cNvPr>
            <p:cNvGrpSpPr/>
            <p:nvPr/>
          </p:nvGrpSpPr>
          <p:grpSpPr>
            <a:xfrm>
              <a:off x="11868272" y="4183754"/>
              <a:ext cx="216000" cy="180000"/>
              <a:chOff x="10974076" y="3320651"/>
              <a:chExt cx="1996322" cy="1830879"/>
            </a:xfrm>
          </p:grpSpPr>
          <p:sp>
            <p:nvSpPr>
              <p:cNvPr id="63" name="Triángulo isósceles 62">
                <a:extLst>
                  <a:ext uri="{FF2B5EF4-FFF2-40B4-BE49-F238E27FC236}">
                    <a16:creationId xmlns:a16="http://schemas.microsoft.com/office/drawing/2014/main" id="{24A5ADAE-FB31-5662-F2E6-891E01B51723}"/>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4" name="Trapecio 63">
                <a:extLst>
                  <a:ext uri="{FF2B5EF4-FFF2-40B4-BE49-F238E27FC236}">
                    <a16:creationId xmlns:a16="http://schemas.microsoft.com/office/drawing/2014/main" id="{CDDFA59D-3BCD-C5D4-F7A4-6ED3117B2846}"/>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2" name="CuadroTexto 61">
              <a:extLst>
                <a:ext uri="{FF2B5EF4-FFF2-40B4-BE49-F238E27FC236}">
                  <a16:creationId xmlns:a16="http://schemas.microsoft.com/office/drawing/2014/main" id="{76DDBC79-C15C-451D-C829-2CCCEDE34C47}"/>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65" name="Grupo 64">
            <a:extLst>
              <a:ext uri="{FF2B5EF4-FFF2-40B4-BE49-F238E27FC236}">
                <a16:creationId xmlns:a16="http://schemas.microsoft.com/office/drawing/2014/main" id="{00E8E673-4371-7AEF-2C1C-FBB6F4AD29E2}"/>
              </a:ext>
            </a:extLst>
          </p:cNvPr>
          <p:cNvGrpSpPr/>
          <p:nvPr/>
        </p:nvGrpSpPr>
        <p:grpSpPr>
          <a:xfrm>
            <a:off x="10022846" y="3381238"/>
            <a:ext cx="640741" cy="261610"/>
            <a:chOff x="11868272" y="4112719"/>
            <a:chExt cx="740249" cy="310427"/>
          </a:xfrm>
        </p:grpSpPr>
        <p:grpSp>
          <p:nvGrpSpPr>
            <p:cNvPr id="66" name="Grupo 65">
              <a:extLst>
                <a:ext uri="{FF2B5EF4-FFF2-40B4-BE49-F238E27FC236}">
                  <a16:creationId xmlns:a16="http://schemas.microsoft.com/office/drawing/2014/main" id="{3D83A282-4563-20D3-448C-E27C79B92E19}"/>
                </a:ext>
              </a:extLst>
            </p:cNvPr>
            <p:cNvGrpSpPr/>
            <p:nvPr/>
          </p:nvGrpSpPr>
          <p:grpSpPr>
            <a:xfrm>
              <a:off x="11868272" y="4183754"/>
              <a:ext cx="216000" cy="180000"/>
              <a:chOff x="10974076" y="3320651"/>
              <a:chExt cx="1996322" cy="1830879"/>
            </a:xfrm>
          </p:grpSpPr>
          <p:sp>
            <p:nvSpPr>
              <p:cNvPr id="68" name="Triángulo isósceles 67">
                <a:extLst>
                  <a:ext uri="{FF2B5EF4-FFF2-40B4-BE49-F238E27FC236}">
                    <a16:creationId xmlns:a16="http://schemas.microsoft.com/office/drawing/2014/main" id="{F7EC70CE-AE29-3636-1C34-E90D6F05525B}"/>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9" name="Trapecio 68">
                <a:extLst>
                  <a:ext uri="{FF2B5EF4-FFF2-40B4-BE49-F238E27FC236}">
                    <a16:creationId xmlns:a16="http://schemas.microsoft.com/office/drawing/2014/main" id="{E2E86395-EF81-2A47-5D4B-4937316BA08B}"/>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7" name="CuadroTexto 66">
              <a:extLst>
                <a:ext uri="{FF2B5EF4-FFF2-40B4-BE49-F238E27FC236}">
                  <a16:creationId xmlns:a16="http://schemas.microsoft.com/office/drawing/2014/main" id="{7015FD66-ED9D-F412-CA74-F2957DC5F522}"/>
                </a:ext>
              </a:extLst>
            </p:cNvPr>
            <p:cNvSpPr txBox="1"/>
            <p:nvPr/>
          </p:nvSpPr>
          <p:spPr>
            <a:xfrm>
              <a:off x="12017923" y="4112719"/>
              <a:ext cx="590598" cy="310427"/>
            </a:xfrm>
            <a:prstGeom prst="rect">
              <a:avLst/>
            </a:prstGeom>
            <a:noFill/>
          </p:spPr>
          <p:txBody>
            <a:bodyPr wrap="square" rtlCol="0">
              <a:spAutoFit/>
            </a:bodyPr>
            <a:lstStyle/>
            <a:p>
              <a:r>
                <a:rPr lang="es-MX" sz="1100" dirty="0">
                  <a:solidFill>
                    <a:srgbClr val="5F5F5F"/>
                  </a:solidFill>
                  <a:latin typeface="Trebuchet MS" panose="020B0603020202020204" pitchFamily="34" charset="0"/>
                </a:rPr>
                <a:t>31%</a:t>
              </a:r>
            </a:p>
          </p:txBody>
        </p:sp>
      </p:grpSp>
      <p:grpSp>
        <p:nvGrpSpPr>
          <p:cNvPr id="80" name="Grupo 79">
            <a:extLst>
              <a:ext uri="{FF2B5EF4-FFF2-40B4-BE49-F238E27FC236}">
                <a16:creationId xmlns:a16="http://schemas.microsoft.com/office/drawing/2014/main" id="{CA2545A4-4A6F-C8D2-5744-2C952E23CC44}"/>
              </a:ext>
            </a:extLst>
          </p:cNvPr>
          <p:cNvGrpSpPr/>
          <p:nvPr/>
        </p:nvGrpSpPr>
        <p:grpSpPr>
          <a:xfrm>
            <a:off x="10375843" y="2536456"/>
            <a:ext cx="600301" cy="261610"/>
            <a:chOff x="11865538" y="5443513"/>
            <a:chExt cx="693528" cy="310427"/>
          </a:xfrm>
        </p:grpSpPr>
        <p:pic>
          <p:nvPicPr>
            <p:cNvPr id="81" name="Picture 36" descr="bosque">
              <a:extLst>
                <a:ext uri="{FF2B5EF4-FFF2-40B4-BE49-F238E27FC236}">
                  <a16:creationId xmlns:a16="http://schemas.microsoft.com/office/drawing/2014/main" id="{FD54E777-DBBB-C01B-3367-7F01EEF27F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2" name="CuadroTexto 81">
              <a:extLst>
                <a:ext uri="{FF2B5EF4-FFF2-40B4-BE49-F238E27FC236}">
                  <a16:creationId xmlns:a16="http://schemas.microsoft.com/office/drawing/2014/main" id="{116771B4-D920-8CE5-D607-1FFE82BD0EED}"/>
                </a:ext>
              </a:extLst>
            </p:cNvPr>
            <p:cNvSpPr txBox="1"/>
            <p:nvPr/>
          </p:nvSpPr>
          <p:spPr>
            <a:xfrm>
              <a:off x="12077188" y="5443513"/>
              <a:ext cx="481878" cy="310427"/>
            </a:xfrm>
            <a:prstGeom prst="rect">
              <a:avLst/>
            </a:prstGeom>
            <a:noFill/>
          </p:spPr>
          <p:txBody>
            <a:bodyPr wrap="none" rtlCol="0">
              <a:spAutoFit/>
            </a:bodyPr>
            <a:lstStyle/>
            <a:p>
              <a:r>
                <a:rPr lang="es-MX" sz="1100" dirty="0">
                  <a:solidFill>
                    <a:srgbClr val="5F5F5F"/>
                  </a:solidFill>
                  <a:latin typeface="Trebuchet MS" panose="020B0603020202020204" pitchFamily="34" charset="0"/>
                </a:rPr>
                <a:t>52%</a:t>
              </a:r>
            </a:p>
          </p:txBody>
        </p:sp>
      </p:grpSp>
      <p:grpSp>
        <p:nvGrpSpPr>
          <p:cNvPr id="83" name="Grupo 82">
            <a:extLst>
              <a:ext uri="{FF2B5EF4-FFF2-40B4-BE49-F238E27FC236}">
                <a16:creationId xmlns:a16="http://schemas.microsoft.com/office/drawing/2014/main" id="{683DE5F5-D6E8-9B23-B415-7F9B647DC748}"/>
              </a:ext>
            </a:extLst>
          </p:cNvPr>
          <p:cNvGrpSpPr/>
          <p:nvPr/>
        </p:nvGrpSpPr>
        <p:grpSpPr>
          <a:xfrm>
            <a:off x="10830584" y="5762515"/>
            <a:ext cx="1155871" cy="276999"/>
            <a:chOff x="11865538" y="5459703"/>
            <a:chExt cx="1155871" cy="276999"/>
          </a:xfrm>
        </p:grpSpPr>
        <p:pic>
          <p:nvPicPr>
            <p:cNvPr id="84" name="Picture 36" descr="bosque">
              <a:extLst>
                <a:ext uri="{FF2B5EF4-FFF2-40B4-BE49-F238E27FC236}">
                  <a16:creationId xmlns:a16="http://schemas.microsoft.com/office/drawing/2014/main" id="{015BC4B5-F9C0-F57B-028D-46A22944E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5" name="CuadroTexto 84">
              <a:extLst>
                <a:ext uri="{FF2B5EF4-FFF2-40B4-BE49-F238E27FC236}">
                  <a16:creationId xmlns:a16="http://schemas.microsoft.com/office/drawing/2014/main" id="{B844373D-65BC-1F78-7BEF-14451DE8E72C}"/>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pSp>
        <p:nvGrpSpPr>
          <p:cNvPr id="86" name="Grupo 85">
            <a:extLst>
              <a:ext uri="{FF2B5EF4-FFF2-40B4-BE49-F238E27FC236}">
                <a16:creationId xmlns:a16="http://schemas.microsoft.com/office/drawing/2014/main" id="{69374DB6-DB76-D193-2151-50B869FE580A}"/>
              </a:ext>
            </a:extLst>
          </p:cNvPr>
          <p:cNvGrpSpPr/>
          <p:nvPr/>
        </p:nvGrpSpPr>
        <p:grpSpPr>
          <a:xfrm>
            <a:off x="9905526" y="3800721"/>
            <a:ext cx="640741" cy="261610"/>
            <a:chOff x="11868272" y="4112719"/>
            <a:chExt cx="740249" cy="310427"/>
          </a:xfrm>
        </p:grpSpPr>
        <p:grpSp>
          <p:nvGrpSpPr>
            <p:cNvPr id="87" name="Grupo 86">
              <a:extLst>
                <a:ext uri="{FF2B5EF4-FFF2-40B4-BE49-F238E27FC236}">
                  <a16:creationId xmlns:a16="http://schemas.microsoft.com/office/drawing/2014/main" id="{101F62F8-9910-90AC-84C3-E59CBFB1B8CB}"/>
                </a:ext>
              </a:extLst>
            </p:cNvPr>
            <p:cNvGrpSpPr/>
            <p:nvPr/>
          </p:nvGrpSpPr>
          <p:grpSpPr>
            <a:xfrm>
              <a:off x="11868272" y="4183754"/>
              <a:ext cx="216000" cy="180000"/>
              <a:chOff x="10974076" y="3320651"/>
              <a:chExt cx="1996322" cy="1830879"/>
            </a:xfrm>
          </p:grpSpPr>
          <p:sp>
            <p:nvSpPr>
              <p:cNvPr id="89" name="Triángulo isósceles 88">
                <a:extLst>
                  <a:ext uri="{FF2B5EF4-FFF2-40B4-BE49-F238E27FC236}">
                    <a16:creationId xmlns:a16="http://schemas.microsoft.com/office/drawing/2014/main" id="{B5B52489-C619-7824-18BC-CE0A7684B7E3}"/>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90" name="Trapecio 89">
                <a:extLst>
                  <a:ext uri="{FF2B5EF4-FFF2-40B4-BE49-F238E27FC236}">
                    <a16:creationId xmlns:a16="http://schemas.microsoft.com/office/drawing/2014/main" id="{65A4DA6A-816F-46CA-8335-C5324948F3FC}"/>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88" name="CuadroTexto 87">
              <a:extLst>
                <a:ext uri="{FF2B5EF4-FFF2-40B4-BE49-F238E27FC236}">
                  <a16:creationId xmlns:a16="http://schemas.microsoft.com/office/drawing/2014/main" id="{54B9A685-A4D4-A85F-B253-05E2142425D5}"/>
                </a:ext>
              </a:extLst>
            </p:cNvPr>
            <p:cNvSpPr txBox="1"/>
            <p:nvPr/>
          </p:nvSpPr>
          <p:spPr>
            <a:xfrm>
              <a:off x="12017923" y="4112719"/>
              <a:ext cx="590598" cy="310427"/>
            </a:xfrm>
            <a:prstGeom prst="rect">
              <a:avLst/>
            </a:prstGeom>
            <a:noFill/>
          </p:spPr>
          <p:txBody>
            <a:bodyPr wrap="square" rtlCol="0">
              <a:spAutoFit/>
            </a:bodyPr>
            <a:lstStyle/>
            <a:p>
              <a:r>
                <a:rPr lang="es-MX" sz="1100" dirty="0">
                  <a:solidFill>
                    <a:srgbClr val="5F5F5F"/>
                  </a:solidFill>
                  <a:latin typeface="Trebuchet MS" panose="020B0603020202020204" pitchFamily="34" charset="0"/>
                </a:rPr>
                <a:t>27%</a:t>
              </a:r>
            </a:p>
          </p:txBody>
        </p:sp>
      </p:grpSp>
      <p:cxnSp>
        <p:nvCxnSpPr>
          <p:cNvPr id="92" name="Conector recto de flecha 91">
            <a:extLst>
              <a:ext uri="{FF2B5EF4-FFF2-40B4-BE49-F238E27FC236}">
                <a16:creationId xmlns:a16="http://schemas.microsoft.com/office/drawing/2014/main" id="{506BFD5C-BE8A-7AC8-5A74-096A222951AC}"/>
              </a:ext>
            </a:extLst>
          </p:cNvPr>
          <p:cNvCxnSpPr>
            <a:cxnSpLocks/>
          </p:cNvCxnSpPr>
          <p:nvPr/>
        </p:nvCxnSpPr>
        <p:spPr>
          <a:xfrm>
            <a:off x="2540631" y="3156455"/>
            <a:ext cx="61200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5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Metodología NPS</a:t>
            </a:r>
          </a:p>
        </p:txBody>
      </p:sp>
      <p:graphicFrame>
        <p:nvGraphicFramePr>
          <p:cNvPr id="27" name="Tabla 50">
            <a:extLst>
              <a:ext uri="{FF2B5EF4-FFF2-40B4-BE49-F238E27FC236}">
                <a16:creationId xmlns:a16="http://schemas.microsoft.com/office/drawing/2014/main" id="{E4264024-BD8C-CD4C-9DD7-AB6790545866}"/>
              </a:ext>
            </a:extLst>
          </p:cNvPr>
          <p:cNvGraphicFramePr>
            <a:graphicFrameLocks noGrp="1"/>
          </p:cNvGraphicFramePr>
          <p:nvPr>
            <p:extLst>
              <p:ext uri="{D42A27DB-BD31-4B8C-83A1-F6EECF244321}">
                <p14:modId xmlns:p14="http://schemas.microsoft.com/office/powerpoint/2010/main" val="4162888616"/>
              </p:ext>
            </p:extLst>
          </p:nvPr>
        </p:nvGraphicFramePr>
        <p:xfrm>
          <a:off x="507933" y="3761090"/>
          <a:ext cx="11173402" cy="2019222"/>
        </p:xfrm>
        <a:graphic>
          <a:graphicData uri="http://schemas.openxmlformats.org/drawingml/2006/table">
            <a:tbl>
              <a:tblPr>
                <a:tableStyleId>{5C22544A-7EE6-4342-B048-85BDC9FD1C3A}</a:tableStyleId>
              </a:tblPr>
              <a:tblGrid>
                <a:gridCol w="758281">
                  <a:extLst>
                    <a:ext uri="{9D8B030D-6E8A-4147-A177-3AD203B41FA5}">
                      <a16:colId xmlns:a16="http://schemas.microsoft.com/office/drawing/2014/main" val="39213144"/>
                    </a:ext>
                  </a:extLst>
                </a:gridCol>
                <a:gridCol w="10415121">
                  <a:extLst>
                    <a:ext uri="{9D8B030D-6E8A-4147-A177-3AD203B41FA5}">
                      <a16:colId xmlns:a16="http://schemas.microsoft.com/office/drawing/2014/main" val="2563754452"/>
                    </a:ext>
                  </a:extLst>
                </a:gridCol>
              </a:tblGrid>
              <a:tr h="673074">
                <a:tc>
                  <a:txBody>
                    <a:bodyPr/>
                    <a:lstStyle/>
                    <a:p>
                      <a:endParaRPr lang="es-MX"/>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s-MX" sz="1600">
                          <a:solidFill>
                            <a:srgbClr val="4A4A4A"/>
                          </a:solidFill>
                          <a:latin typeface="Trebuchet MS"/>
                        </a:rPr>
                        <a:t>Aquellos que han dado un puntaje de 4 ó 5. Son clientes leales que están muy satisfechos con su visita al destino y harán todo lo posible para recomendarlo a sus amigos, familiares o conocidos.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698931"/>
                  </a:ext>
                </a:extLst>
              </a:tr>
              <a:tr h="673074">
                <a:tc>
                  <a:txBody>
                    <a:bodyPr/>
                    <a:lstStyle/>
                    <a:p>
                      <a:endParaRPr lang="es-MX"/>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a:solidFill>
                            <a:srgbClr val="4A4A4A"/>
                          </a:solidFill>
                          <a:latin typeface="Trebuchet MS"/>
                        </a:rPr>
                        <a:t>Aquellos que han dado un puntaje de 3. Si bien, pueden estar satisfechos, no están realmente entusiasmados con la visita al destino, no lo recomendarán, pero tampoco hablarán mal de él.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9037579"/>
                  </a:ext>
                </a:extLst>
              </a:tr>
              <a:tr h="673074">
                <a:tc>
                  <a:txBody>
                    <a:bodyPr/>
                    <a:lstStyle/>
                    <a:p>
                      <a:endParaRPr lang="es-MX"/>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s-MX" sz="1600">
                          <a:solidFill>
                            <a:srgbClr val="4A4A4A"/>
                          </a:solidFill>
                          <a:latin typeface="Trebuchet MS"/>
                        </a:rPr>
                        <a:t>Puntuación entre 1 y 2. Estos son clientes que están completamente descontentos con su experiencia de viaje en general, y difundirán su experiencia negativa con sus amigos, familiares o conocidos.</a:t>
                      </a:r>
                      <a:endParaRPr lang="es-MX" sz="1600">
                        <a:latin typeface="Trebuchet M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098557"/>
                  </a:ext>
                </a:extLst>
              </a:tr>
            </a:tbl>
          </a:graphicData>
        </a:graphic>
      </p:graphicFrame>
      <p:pic>
        <p:nvPicPr>
          <p:cNvPr id="28" name="Picture 2" descr="Imagen del artículo">
            <a:extLst>
              <a:ext uri="{FF2B5EF4-FFF2-40B4-BE49-F238E27FC236}">
                <a16:creationId xmlns:a16="http://schemas.microsoft.com/office/drawing/2014/main" id="{3185F068-B91C-6948-818B-9EF3BD57E03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56039" y="2249489"/>
            <a:ext cx="4121673" cy="637330"/>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a:extLst>
              <a:ext uri="{FF2B5EF4-FFF2-40B4-BE49-F238E27FC236}">
                <a16:creationId xmlns:a16="http://schemas.microsoft.com/office/drawing/2014/main" id="{1EB56398-D07D-D145-BEFA-0CEDF7B4A6DC}"/>
              </a:ext>
            </a:extLst>
          </p:cNvPr>
          <p:cNvSpPr/>
          <p:nvPr/>
        </p:nvSpPr>
        <p:spPr>
          <a:xfrm>
            <a:off x="564205" y="478250"/>
            <a:ext cx="11407402"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4A4A4A"/>
                </a:solidFill>
                <a:effectLst/>
                <a:uLnTx/>
                <a:uFillTx/>
                <a:latin typeface="Trebuchet MS" panose="020B0603020202020204" pitchFamily="34" charset="0"/>
              </a:rPr>
              <a:t>El </a:t>
            </a:r>
            <a:r>
              <a:rPr kumimoji="0" lang="es-MX" sz="1800" b="1" i="1" u="none" strike="noStrike" kern="1200" cap="none" spc="0" normalizeH="0" baseline="0" noProof="0">
                <a:ln>
                  <a:noFill/>
                </a:ln>
                <a:solidFill>
                  <a:srgbClr val="4A4A4A"/>
                </a:solidFill>
                <a:effectLst/>
                <a:uLnTx/>
                <a:uFillTx/>
                <a:latin typeface="Trebuchet MS" panose="020B0603020202020204" pitchFamily="34" charset="0"/>
              </a:rPr>
              <a:t>Net Promoter Score (NPS)</a:t>
            </a:r>
            <a:r>
              <a:rPr kumimoji="0" lang="es-MX" sz="1800" b="1" i="0" u="none" strike="noStrike" kern="1200" cap="none" spc="0" normalizeH="0" baseline="0" noProof="0">
                <a:ln>
                  <a:noFill/>
                </a:ln>
                <a:solidFill>
                  <a:srgbClr val="4A4A4A"/>
                </a:solidFill>
                <a:effectLst/>
                <a:uLnTx/>
                <a:uFillTx/>
                <a:latin typeface="Trebuchet MS" panose="020B0603020202020204" pitchFamily="34" charset="0"/>
              </a:rPr>
              <a:t> </a:t>
            </a:r>
            <a:r>
              <a:rPr kumimoji="0" lang="es-MX" sz="1800" b="0" i="0" u="none" strike="noStrike" kern="1200" cap="none" spc="0" normalizeH="0" baseline="0" noProof="0">
                <a:ln>
                  <a:noFill/>
                </a:ln>
                <a:solidFill>
                  <a:srgbClr val="4A4A4A"/>
                </a:solidFill>
                <a:effectLst/>
                <a:uLnTx/>
                <a:uFillTx/>
                <a:latin typeface="Trebuchet MS" panose="020B0603020202020204" pitchFamily="34" charset="0"/>
              </a:rPr>
              <a:t>es un indicador de la experiencia del cliente y un predictor del crecimiento de la marca o negocio. El NPS se obtiene restando el porcentaje de promotores (evaluaciones positivas) menos los detractores (evaluaciones negativas).</a:t>
            </a:r>
            <a:endParaRPr kumimoji="0" lang="es-MX" sz="1800" b="0" i="0" u="none" strike="noStrike" kern="1200" cap="none" spc="0" normalizeH="0" baseline="0" noProof="0">
              <a:ln>
                <a:noFill/>
              </a:ln>
              <a:solidFill>
                <a:srgbClr val="144E5C"/>
              </a:solidFill>
              <a:effectLst/>
              <a:uLnTx/>
              <a:uFillTx/>
              <a:latin typeface="Trebuchet MS" panose="020B0603020202020204" pitchFamily="34" charset="0"/>
            </a:endParaRPr>
          </a:p>
        </p:txBody>
      </p:sp>
      <p:sp>
        <p:nvSpPr>
          <p:cNvPr id="30" name="Rectángulo 29">
            <a:extLst>
              <a:ext uri="{FF2B5EF4-FFF2-40B4-BE49-F238E27FC236}">
                <a16:creationId xmlns:a16="http://schemas.microsoft.com/office/drawing/2014/main" id="{D109DE0C-3D99-E94D-9B9A-C02DBB15583E}"/>
              </a:ext>
            </a:extLst>
          </p:cNvPr>
          <p:cNvSpPr/>
          <p:nvPr/>
        </p:nvSpPr>
        <p:spPr>
          <a:xfrm>
            <a:off x="742623" y="5793583"/>
            <a:ext cx="10995030"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B4131B"/>
                </a:solidFill>
                <a:effectLst/>
                <a:uLnTx/>
                <a:uFillTx/>
                <a:latin typeface="Trebuchet MS" panose="020B0603020202020204" pitchFamily="34" charset="0"/>
              </a:rPr>
              <a:t>El NPS, generalmente se evalúa en escala del 1 al 10 (10 y 9 son promotores; 7 y 8 son neutros; 6 a 1 son detractores), sin embargo, en el presente estudio se evaluó en una escala del 1 al 5,  escala utilizada durante el levantamiento de la información.</a:t>
            </a:r>
          </a:p>
        </p:txBody>
      </p:sp>
      <p:grpSp>
        <p:nvGrpSpPr>
          <p:cNvPr id="31" name="Grupo 30">
            <a:extLst>
              <a:ext uri="{FF2B5EF4-FFF2-40B4-BE49-F238E27FC236}">
                <a16:creationId xmlns:a16="http://schemas.microsoft.com/office/drawing/2014/main" id="{095602FB-4991-3940-BD88-CDBC85ED338E}"/>
              </a:ext>
            </a:extLst>
          </p:cNvPr>
          <p:cNvGrpSpPr/>
          <p:nvPr/>
        </p:nvGrpSpPr>
        <p:grpSpPr>
          <a:xfrm>
            <a:off x="2209800" y="1711732"/>
            <a:ext cx="2733098" cy="1759140"/>
            <a:chOff x="8190476" y="2070535"/>
            <a:chExt cx="1979643" cy="1274184"/>
          </a:xfrm>
        </p:grpSpPr>
        <p:pic>
          <p:nvPicPr>
            <p:cNvPr id="34" name="Picture 2" descr="Imagen del artículo">
              <a:extLst>
                <a:ext uri="{FF2B5EF4-FFF2-40B4-BE49-F238E27FC236}">
                  <a16:creationId xmlns:a16="http://schemas.microsoft.com/office/drawing/2014/main" id="{FC496FB0-DB90-094E-9D55-344C1CCB84D4}"/>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57154" y="2169288"/>
              <a:ext cx="405245" cy="9737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Imagen del artículo">
              <a:extLst>
                <a:ext uri="{FF2B5EF4-FFF2-40B4-BE49-F238E27FC236}">
                  <a16:creationId xmlns:a16="http://schemas.microsoft.com/office/drawing/2014/main" id="{40189392-FC99-D143-8725-7809F2AA501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3727" y="2091487"/>
              <a:ext cx="805452" cy="1033758"/>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descr="Icono&#10;&#10;Descripción generada automáticamente">
              <a:extLst>
                <a:ext uri="{FF2B5EF4-FFF2-40B4-BE49-F238E27FC236}">
                  <a16:creationId xmlns:a16="http://schemas.microsoft.com/office/drawing/2014/main" id="{E06452BD-19B2-C742-93F9-177BB2BA6E5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72032" y="2073709"/>
              <a:ext cx="527142" cy="1105594"/>
            </a:xfrm>
            <a:prstGeom prst="rect">
              <a:avLst/>
            </a:prstGeom>
          </p:spPr>
        </p:pic>
        <p:pic>
          <p:nvPicPr>
            <p:cNvPr id="37" name="Imagen 36" descr="Icono&#10;&#10;Descripción generada automáticamente">
              <a:extLst>
                <a:ext uri="{FF2B5EF4-FFF2-40B4-BE49-F238E27FC236}">
                  <a16:creationId xmlns:a16="http://schemas.microsoft.com/office/drawing/2014/main" id="{7EA2FA7B-F895-2043-A694-2400FF0A0051}"/>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42977" y="2070535"/>
              <a:ext cx="527142" cy="1105594"/>
            </a:xfrm>
            <a:prstGeom prst="rect">
              <a:avLst/>
            </a:prstGeom>
          </p:spPr>
        </p:pic>
        <p:pic>
          <p:nvPicPr>
            <p:cNvPr id="38" name="Picture 2" descr="Imagen del artículo">
              <a:extLst>
                <a:ext uri="{FF2B5EF4-FFF2-40B4-BE49-F238E27FC236}">
                  <a16:creationId xmlns:a16="http://schemas.microsoft.com/office/drawing/2014/main" id="{5D274FA2-476D-CA46-B07E-8B91D2AF2924}"/>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90476" y="3165963"/>
              <a:ext cx="1860175" cy="178756"/>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uadroTexto 2">
            <a:extLst>
              <a:ext uri="{FF2B5EF4-FFF2-40B4-BE49-F238E27FC236}">
                <a16:creationId xmlns:a16="http://schemas.microsoft.com/office/drawing/2014/main" id="{A88EFCB1-A1BC-2245-BE42-6589C4A83B13}"/>
              </a:ext>
            </a:extLst>
          </p:cNvPr>
          <p:cNvSpPr txBox="1"/>
          <p:nvPr/>
        </p:nvSpPr>
        <p:spPr>
          <a:xfrm>
            <a:off x="-143435" y="4554071"/>
            <a:ext cx="184731" cy="369332"/>
          </a:xfrm>
          <a:prstGeom prst="rect">
            <a:avLst/>
          </a:prstGeom>
          <a:noFill/>
        </p:spPr>
        <p:txBody>
          <a:bodyPr wrap="none" rtlCol="0">
            <a:spAutoFit/>
          </a:bodyPr>
          <a:lstStyle/>
          <a:p>
            <a:endParaRPr lang="es-MX">
              <a:latin typeface="Trebuchet MS" panose="020B0603020202020204" pitchFamily="34" charset="0"/>
            </a:endParaRPr>
          </a:p>
        </p:txBody>
      </p:sp>
      <p:pic>
        <p:nvPicPr>
          <p:cNvPr id="39" name="Picture 2" descr="Imagen del artículo">
            <a:extLst>
              <a:ext uri="{FF2B5EF4-FFF2-40B4-BE49-F238E27FC236}">
                <a16:creationId xmlns:a16="http://schemas.microsoft.com/office/drawing/2014/main" id="{BB85EFF9-68D8-C94F-BAA3-04C79433825C}"/>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42623" y="5142679"/>
            <a:ext cx="259477" cy="59256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Imagen del artículo">
            <a:extLst>
              <a:ext uri="{FF2B5EF4-FFF2-40B4-BE49-F238E27FC236}">
                <a16:creationId xmlns:a16="http://schemas.microsoft.com/office/drawing/2014/main" id="{39A3E95D-73C5-9E49-8762-EFA8C34F7052}"/>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70506" y="4474418"/>
            <a:ext cx="246611" cy="592565"/>
          </a:xfrm>
          <a:prstGeom prst="rect">
            <a:avLst/>
          </a:prstGeom>
          <a:noFill/>
          <a:extLst>
            <a:ext uri="{909E8E84-426E-40DD-AFC4-6F175D3DCCD1}">
              <a14:hiddenFill xmlns:a14="http://schemas.microsoft.com/office/drawing/2010/main">
                <a:solidFill>
                  <a:srgbClr val="FFFFFF"/>
                </a:solidFill>
              </a14:hiddenFill>
            </a:ext>
          </a:extLst>
        </p:spPr>
      </p:pic>
      <p:pic>
        <p:nvPicPr>
          <p:cNvPr id="41" name="Imagen 40" descr="Icono&#10;&#10;Descripción generada automáticamente">
            <a:extLst>
              <a:ext uri="{FF2B5EF4-FFF2-40B4-BE49-F238E27FC236}">
                <a16:creationId xmlns:a16="http://schemas.microsoft.com/office/drawing/2014/main" id="{797DC02D-A8B9-6E49-911D-4AA4586ED877}"/>
              </a:ext>
            </a:extLst>
          </p:cNvPr>
          <p:cNvPicPr>
            <a:picLocks noChangeAspect="1"/>
          </p:cNvPicPr>
          <p:nvPr/>
        </p:nvPicPr>
        <p:blipFill rotWithShape="1">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77757" y="3772470"/>
            <a:ext cx="282533" cy="592565"/>
          </a:xfrm>
          <a:prstGeom prst="rect">
            <a:avLst/>
          </a:prstGeom>
        </p:spPr>
      </p:pic>
    </p:spTree>
    <p:extLst>
      <p:ext uri="{BB962C8B-B14F-4D97-AF65-F5344CB8AC3E}">
        <p14:creationId xmlns:p14="http://schemas.microsoft.com/office/powerpoint/2010/main" val="10844041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0AEE-A0E4-8506-C333-0D472CB3FC67}"/>
            </a:ext>
          </a:extLst>
        </p:cNvPr>
        <p:cNvGrpSpPr/>
        <p:nvPr/>
      </p:nvGrpSpPr>
      <p:grpSpPr>
        <a:xfrm>
          <a:off x="0" y="0"/>
          <a:ext cx="0" cy="0"/>
          <a:chOff x="0" y="0"/>
          <a:chExt cx="0" cy="0"/>
        </a:xfrm>
      </p:grpSpPr>
      <p:sp>
        <p:nvSpPr>
          <p:cNvPr id="13" name="CuadroTexto 31">
            <a:extLst>
              <a:ext uri="{FF2B5EF4-FFF2-40B4-BE49-F238E27FC236}">
                <a16:creationId xmlns:a16="http://schemas.microsoft.com/office/drawing/2014/main" id="{0D4E612E-391A-99DB-6AAD-D74F065E04B4}"/>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Visita al caribe / Caribe mexicano (turistas alemanes) </a:t>
            </a:r>
          </a:p>
        </p:txBody>
      </p:sp>
      <p:sp>
        <p:nvSpPr>
          <p:cNvPr id="14" name="Rectángulo 13">
            <a:extLst>
              <a:ext uri="{FF2B5EF4-FFF2-40B4-BE49-F238E27FC236}">
                <a16:creationId xmlns:a16="http://schemas.microsoft.com/office/drawing/2014/main" id="{15CADEE3-8DAD-8543-33D8-49152CF64538}"/>
              </a:ext>
            </a:extLst>
          </p:cNvPr>
          <p:cNvSpPr/>
          <p:nvPr/>
        </p:nvSpPr>
        <p:spPr>
          <a:xfrm>
            <a:off x="67182" y="5681724"/>
            <a:ext cx="12123364"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P50. ¿Alguna vez ha visitado el Caribe o Caribe mexicano? P50.2. ¿Cómo percibe a Los Cabos en…?</a:t>
            </a:r>
            <a:endParaRPr lang="es-MX" sz="1100" dirty="0">
              <a:solidFill>
                <a:srgbClr val="414141"/>
              </a:solidFill>
              <a:latin typeface="Trebuchet MS" panose="020B0603020202020204" pitchFamily="34" charset="0"/>
            </a:endParaRPr>
          </a:p>
        </p:txBody>
      </p:sp>
      <p:sp>
        <p:nvSpPr>
          <p:cNvPr id="19" name="CuadroTexto 18">
            <a:extLst>
              <a:ext uri="{FF2B5EF4-FFF2-40B4-BE49-F238E27FC236}">
                <a16:creationId xmlns:a16="http://schemas.microsoft.com/office/drawing/2014/main" id="{BCC6AE7D-2035-0D20-FA65-2281B1F94B3A}"/>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latin typeface="Trebuchet MS"/>
                <a:cs typeface="Calibri"/>
              </a:rPr>
              <a:t>Entre los turistas que visitaron el Caribe o Caribe mexicano, un porcentaje importante (59%) confirma que en Los Cabos se percibe mayor seguridad, y en menor medida consideran que la calidad en el servicio que hay en Los Cabos es mejor; no obstante, al evaluar la diversidad de actividades para realizar tuvo un menor porcentaje de turistas que estuvieron de acuerdo.</a:t>
            </a:r>
          </a:p>
        </p:txBody>
      </p:sp>
      <p:sp>
        <p:nvSpPr>
          <p:cNvPr id="25" name="CuadroTexto 24">
            <a:extLst>
              <a:ext uri="{FF2B5EF4-FFF2-40B4-BE49-F238E27FC236}">
                <a16:creationId xmlns:a16="http://schemas.microsoft.com/office/drawing/2014/main" id="{2FCD7FBE-D25A-3445-B147-65F49DAA565B}"/>
              </a:ext>
            </a:extLst>
          </p:cNvPr>
          <p:cNvSpPr txBox="1"/>
          <p:nvPr/>
        </p:nvSpPr>
        <p:spPr>
          <a:xfrm>
            <a:off x="519900" y="1859683"/>
            <a:ext cx="1970314" cy="600163"/>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Visitó el caribe / caribe mexicano</a:t>
            </a:r>
            <a:endParaRPr lang="es-MX" sz="1600" dirty="0"/>
          </a:p>
        </p:txBody>
      </p:sp>
      <p:sp>
        <p:nvSpPr>
          <p:cNvPr id="29" name="Rectángulo: esquinas redondeadas 28">
            <a:extLst>
              <a:ext uri="{FF2B5EF4-FFF2-40B4-BE49-F238E27FC236}">
                <a16:creationId xmlns:a16="http://schemas.microsoft.com/office/drawing/2014/main" id="{B3A22F94-9DB0-7178-6DCE-2DD4144EA072}"/>
              </a:ext>
            </a:extLst>
          </p:cNvPr>
          <p:cNvSpPr/>
          <p:nvPr/>
        </p:nvSpPr>
        <p:spPr>
          <a:xfrm>
            <a:off x="3254829" y="1861456"/>
            <a:ext cx="8731626" cy="3820267"/>
          </a:xfrm>
          <a:prstGeom prst="roundRect">
            <a:avLst>
              <a:gd name="adj" fmla="val 319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CuadroTexto 31">
            <a:extLst>
              <a:ext uri="{FF2B5EF4-FFF2-40B4-BE49-F238E27FC236}">
                <a16:creationId xmlns:a16="http://schemas.microsoft.com/office/drawing/2014/main" id="{83553547-8A46-A006-BAB0-43AD2C7A44EE}"/>
              </a:ext>
            </a:extLst>
          </p:cNvPr>
          <p:cNvSpPr txBox="1"/>
          <p:nvPr/>
        </p:nvSpPr>
        <p:spPr>
          <a:xfrm>
            <a:off x="5144230" y="1947235"/>
            <a:ext cx="4788777" cy="338554"/>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Percepción que tiene con respecto a Los Cabos</a:t>
            </a:r>
            <a:endParaRPr lang="es-MX" sz="1600" dirty="0"/>
          </a:p>
        </p:txBody>
      </p:sp>
      <p:grpSp>
        <p:nvGrpSpPr>
          <p:cNvPr id="44" name="Grupo 43">
            <a:extLst>
              <a:ext uri="{FF2B5EF4-FFF2-40B4-BE49-F238E27FC236}">
                <a16:creationId xmlns:a16="http://schemas.microsoft.com/office/drawing/2014/main" id="{EEB02747-347B-EF65-E549-2C3CFF019009}"/>
              </a:ext>
            </a:extLst>
          </p:cNvPr>
          <p:cNvGrpSpPr/>
          <p:nvPr/>
        </p:nvGrpSpPr>
        <p:grpSpPr>
          <a:xfrm>
            <a:off x="9673641" y="5762515"/>
            <a:ext cx="588232" cy="276999"/>
            <a:chOff x="11868272" y="4590274"/>
            <a:chExt cx="588232" cy="276999"/>
          </a:xfrm>
        </p:grpSpPr>
        <p:grpSp>
          <p:nvGrpSpPr>
            <p:cNvPr id="46" name="Grupo 45">
              <a:extLst>
                <a:ext uri="{FF2B5EF4-FFF2-40B4-BE49-F238E27FC236}">
                  <a16:creationId xmlns:a16="http://schemas.microsoft.com/office/drawing/2014/main" id="{21919CC9-50E7-AAA7-8553-A805922FB09E}"/>
                </a:ext>
              </a:extLst>
            </p:cNvPr>
            <p:cNvGrpSpPr/>
            <p:nvPr/>
          </p:nvGrpSpPr>
          <p:grpSpPr>
            <a:xfrm>
              <a:off x="11868272" y="4645258"/>
              <a:ext cx="216000" cy="180000"/>
              <a:chOff x="8925921" y="3320651"/>
              <a:chExt cx="1996322" cy="1830879"/>
            </a:xfrm>
          </p:grpSpPr>
          <p:sp>
            <p:nvSpPr>
              <p:cNvPr id="48" name="Triángulo isósceles 47">
                <a:extLst>
                  <a:ext uri="{FF2B5EF4-FFF2-40B4-BE49-F238E27FC236}">
                    <a16:creationId xmlns:a16="http://schemas.microsoft.com/office/drawing/2014/main" id="{5110C185-2671-D78D-F31C-0A56A570A8B5}"/>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9" name="Trapecio 48">
                <a:extLst>
                  <a:ext uri="{FF2B5EF4-FFF2-40B4-BE49-F238E27FC236}">
                    <a16:creationId xmlns:a16="http://schemas.microsoft.com/office/drawing/2014/main" id="{DBBEBDA1-7007-18FA-2503-149E02D6BACC}"/>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7" name="CuadroTexto 46">
              <a:extLst>
                <a:ext uri="{FF2B5EF4-FFF2-40B4-BE49-F238E27FC236}">
                  <a16:creationId xmlns:a16="http://schemas.microsoft.com/office/drawing/2014/main" id="{CD9205FA-ECE3-EF3E-4CF1-DC475FCA9B83}"/>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5" name="Grupo 54">
            <a:extLst>
              <a:ext uri="{FF2B5EF4-FFF2-40B4-BE49-F238E27FC236}">
                <a16:creationId xmlns:a16="http://schemas.microsoft.com/office/drawing/2014/main" id="{EC32C6F9-A8B9-950D-AEB3-8923E7FA4AF7}"/>
              </a:ext>
            </a:extLst>
          </p:cNvPr>
          <p:cNvGrpSpPr/>
          <p:nvPr/>
        </p:nvGrpSpPr>
        <p:grpSpPr>
          <a:xfrm>
            <a:off x="10235217" y="5762515"/>
            <a:ext cx="618688" cy="276999"/>
            <a:chOff x="11868272" y="5039979"/>
            <a:chExt cx="618688" cy="276999"/>
          </a:xfrm>
        </p:grpSpPr>
        <p:grpSp>
          <p:nvGrpSpPr>
            <p:cNvPr id="56" name="Grupo 55">
              <a:extLst>
                <a:ext uri="{FF2B5EF4-FFF2-40B4-BE49-F238E27FC236}">
                  <a16:creationId xmlns:a16="http://schemas.microsoft.com/office/drawing/2014/main" id="{2B849B6E-B7A6-8615-99F7-58686C21A954}"/>
                </a:ext>
              </a:extLst>
            </p:cNvPr>
            <p:cNvGrpSpPr/>
            <p:nvPr/>
          </p:nvGrpSpPr>
          <p:grpSpPr>
            <a:xfrm>
              <a:off x="11868272" y="5090127"/>
              <a:ext cx="216000" cy="180000"/>
              <a:chOff x="6316924" y="3334520"/>
              <a:chExt cx="1996322" cy="1830879"/>
            </a:xfrm>
          </p:grpSpPr>
          <p:sp>
            <p:nvSpPr>
              <p:cNvPr id="58" name="Triángulo isósceles 57">
                <a:extLst>
                  <a:ext uri="{FF2B5EF4-FFF2-40B4-BE49-F238E27FC236}">
                    <a16:creationId xmlns:a16="http://schemas.microsoft.com/office/drawing/2014/main" id="{5034704B-CF23-30C4-B526-FD29A1678A4C}"/>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9" name="Trapecio 58">
                <a:extLst>
                  <a:ext uri="{FF2B5EF4-FFF2-40B4-BE49-F238E27FC236}">
                    <a16:creationId xmlns:a16="http://schemas.microsoft.com/office/drawing/2014/main" id="{5431C39E-FD2B-7871-2DF4-80BBAA7BB7C3}"/>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7" name="CuadroTexto 56">
              <a:extLst>
                <a:ext uri="{FF2B5EF4-FFF2-40B4-BE49-F238E27FC236}">
                  <a16:creationId xmlns:a16="http://schemas.microsoft.com/office/drawing/2014/main" id="{892BF25E-0103-CA17-433A-29586DFF1411}"/>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60" name="Grupo 59">
            <a:extLst>
              <a:ext uri="{FF2B5EF4-FFF2-40B4-BE49-F238E27FC236}">
                <a16:creationId xmlns:a16="http://schemas.microsoft.com/office/drawing/2014/main" id="{FE860E46-83E5-1016-FB3D-C254226A4DD8}"/>
              </a:ext>
            </a:extLst>
          </p:cNvPr>
          <p:cNvGrpSpPr/>
          <p:nvPr/>
        </p:nvGrpSpPr>
        <p:grpSpPr>
          <a:xfrm>
            <a:off x="8996578" y="5762515"/>
            <a:ext cx="698839" cy="276999"/>
            <a:chOff x="11868272" y="4125579"/>
            <a:chExt cx="698839" cy="276999"/>
          </a:xfrm>
        </p:grpSpPr>
        <p:grpSp>
          <p:nvGrpSpPr>
            <p:cNvPr id="61" name="Grupo 60">
              <a:extLst>
                <a:ext uri="{FF2B5EF4-FFF2-40B4-BE49-F238E27FC236}">
                  <a16:creationId xmlns:a16="http://schemas.microsoft.com/office/drawing/2014/main" id="{F6FAA498-B983-BA3C-047F-1184D4792548}"/>
                </a:ext>
              </a:extLst>
            </p:cNvPr>
            <p:cNvGrpSpPr/>
            <p:nvPr/>
          </p:nvGrpSpPr>
          <p:grpSpPr>
            <a:xfrm>
              <a:off x="11868272" y="4183754"/>
              <a:ext cx="216000" cy="180000"/>
              <a:chOff x="10974076" y="3320651"/>
              <a:chExt cx="1996322" cy="1830879"/>
            </a:xfrm>
          </p:grpSpPr>
          <p:sp>
            <p:nvSpPr>
              <p:cNvPr id="63" name="Triángulo isósceles 62">
                <a:extLst>
                  <a:ext uri="{FF2B5EF4-FFF2-40B4-BE49-F238E27FC236}">
                    <a16:creationId xmlns:a16="http://schemas.microsoft.com/office/drawing/2014/main" id="{3D373F9A-13F2-2280-7AC3-8C0EE4BA0DFE}"/>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4" name="Trapecio 63">
                <a:extLst>
                  <a:ext uri="{FF2B5EF4-FFF2-40B4-BE49-F238E27FC236}">
                    <a16:creationId xmlns:a16="http://schemas.microsoft.com/office/drawing/2014/main" id="{31174A63-EC73-FBB3-1AF6-B05E04D20083}"/>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2" name="CuadroTexto 61">
              <a:extLst>
                <a:ext uri="{FF2B5EF4-FFF2-40B4-BE49-F238E27FC236}">
                  <a16:creationId xmlns:a16="http://schemas.microsoft.com/office/drawing/2014/main" id="{90FB419A-F8EE-3897-95FB-68F5C6EBF2BB}"/>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83" name="Grupo 82">
            <a:extLst>
              <a:ext uri="{FF2B5EF4-FFF2-40B4-BE49-F238E27FC236}">
                <a16:creationId xmlns:a16="http://schemas.microsoft.com/office/drawing/2014/main" id="{545B91B8-6BE2-0895-E3AB-C5F72A09F53A}"/>
              </a:ext>
            </a:extLst>
          </p:cNvPr>
          <p:cNvGrpSpPr/>
          <p:nvPr/>
        </p:nvGrpSpPr>
        <p:grpSpPr>
          <a:xfrm>
            <a:off x="10830584" y="5762515"/>
            <a:ext cx="1155871" cy="276999"/>
            <a:chOff x="11865538" y="5459703"/>
            <a:chExt cx="1155871" cy="276999"/>
          </a:xfrm>
        </p:grpSpPr>
        <p:pic>
          <p:nvPicPr>
            <p:cNvPr id="84" name="Picture 36" descr="bosque">
              <a:extLst>
                <a:ext uri="{FF2B5EF4-FFF2-40B4-BE49-F238E27FC236}">
                  <a16:creationId xmlns:a16="http://schemas.microsoft.com/office/drawing/2014/main" id="{C1B6EAA3-292C-1116-EB13-62500512C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5" name="CuadroTexto 84">
              <a:extLst>
                <a:ext uri="{FF2B5EF4-FFF2-40B4-BE49-F238E27FC236}">
                  <a16:creationId xmlns:a16="http://schemas.microsoft.com/office/drawing/2014/main" id="{21560CC0-3AB0-6C5F-A5E3-034FCD97229C}"/>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aphicFrame>
        <p:nvGraphicFramePr>
          <p:cNvPr id="2" name="Gráfico 1">
            <a:extLst>
              <a:ext uri="{FF2B5EF4-FFF2-40B4-BE49-F238E27FC236}">
                <a16:creationId xmlns:a16="http://schemas.microsoft.com/office/drawing/2014/main" id="{920472B8-84C0-BF7E-3B38-FB0C2A3C931F}"/>
              </a:ext>
            </a:extLst>
          </p:cNvPr>
          <p:cNvGraphicFramePr/>
          <p:nvPr/>
        </p:nvGraphicFramePr>
        <p:xfrm>
          <a:off x="925740" y="2715699"/>
          <a:ext cx="1462314" cy="1740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108C9644-AAF2-0746-A9BB-F5D07EE54043}"/>
              </a:ext>
            </a:extLst>
          </p:cNvPr>
          <p:cNvGraphicFramePr>
            <a:graphicFrameLocks noGrp="1"/>
          </p:cNvGraphicFramePr>
          <p:nvPr/>
        </p:nvGraphicFramePr>
        <p:xfrm>
          <a:off x="471962" y="2715698"/>
          <a:ext cx="453777" cy="1740504"/>
        </p:xfrm>
        <a:graphic>
          <a:graphicData uri="http://schemas.openxmlformats.org/drawingml/2006/table">
            <a:tbl>
              <a:tblPr firstRow="1" bandRow="1">
                <a:tableStyleId>{5C22544A-7EE6-4342-B048-85BDC9FD1C3A}</a:tableStyleId>
              </a:tblPr>
              <a:tblGrid>
                <a:gridCol w="453777">
                  <a:extLst>
                    <a:ext uri="{9D8B030D-6E8A-4147-A177-3AD203B41FA5}">
                      <a16:colId xmlns:a16="http://schemas.microsoft.com/office/drawing/2014/main" val="557211905"/>
                    </a:ext>
                  </a:extLst>
                </a:gridCol>
              </a:tblGrid>
              <a:tr h="870252">
                <a:tc>
                  <a:txBody>
                    <a:bodyPr/>
                    <a:lstStyle/>
                    <a:p>
                      <a:pPr algn="ctr"/>
                      <a:r>
                        <a:rPr lang="es-MX" sz="1600" dirty="0">
                          <a:solidFill>
                            <a:schemeClr val="tx1"/>
                          </a:solidFill>
                          <a:latin typeface="Trebuchet MS" panose="020B0603020202020204" pitchFamily="34" charset="0"/>
                        </a:rPr>
                        <a:t>Sí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789110"/>
                  </a:ext>
                </a:extLst>
              </a:tr>
              <a:tr h="870252">
                <a:tc>
                  <a:txBody>
                    <a:bodyPr/>
                    <a:lstStyle/>
                    <a:p>
                      <a:pPr algn="ctr"/>
                      <a:r>
                        <a:rPr lang="es-MX" sz="1600" dirty="0">
                          <a:solidFill>
                            <a:schemeClr val="tx1"/>
                          </a:solidFill>
                          <a:latin typeface="Trebuchet MS" panose="020B0603020202020204" pitchFamily="34" charset="0"/>
                        </a:rPr>
                        <a:t>No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8854567"/>
                  </a:ext>
                </a:extLst>
              </a:tr>
            </a:tbl>
          </a:graphicData>
        </a:graphic>
      </p:graphicFrame>
      <p:sp>
        <p:nvSpPr>
          <p:cNvPr id="4" name="Rectángulo: esquinas redondeadas 3">
            <a:extLst>
              <a:ext uri="{FF2B5EF4-FFF2-40B4-BE49-F238E27FC236}">
                <a16:creationId xmlns:a16="http://schemas.microsoft.com/office/drawing/2014/main" id="{BC065ADC-92C5-1912-538F-6C87637CAAA6}"/>
              </a:ext>
            </a:extLst>
          </p:cNvPr>
          <p:cNvSpPr/>
          <p:nvPr/>
        </p:nvSpPr>
        <p:spPr>
          <a:xfrm>
            <a:off x="410202" y="2856374"/>
            <a:ext cx="2081789" cy="600164"/>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 name="Conector recto de flecha 4">
            <a:extLst>
              <a:ext uri="{FF2B5EF4-FFF2-40B4-BE49-F238E27FC236}">
                <a16:creationId xmlns:a16="http://schemas.microsoft.com/office/drawing/2014/main" id="{B6BF51DF-21EE-B165-7753-703A34B483C9}"/>
              </a:ext>
            </a:extLst>
          </p:cNvPr>
          <p:cNvCxnSpPr>
            <a:cxnSpLocks/>
          </p:cNvCxnSpPr>
          <p:nvPr/>
        </p:nvCxnSpPr>
        <p:spPr>
          <a:xfrm>
            <a:off x="2540631" y="3156455"/>
            <a:ext cx="61200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Gráfico 7">
            <a:extLst>
              <a:ext uri="{FF2B5EF4-FFF2-40B4-BE49-F238E27FC236}">
                <a16:creationId xmlns:a16="http://schemas.microsoft.com/office/drawing/2014/main" id="{374287F6-A1A4-D829-C58B-6F26D6F881A7}"/>
              </a:ext>
            </a:extLst>
          </p:cNvPr>
          <p:cNvGraphicFramePr/>
          <p:nvPr/>
        </p:nvGraphicFramePr>
        <p:xfrm>
          <a:off x="5861976" y="2459846"/>
          <a:ext cx="5472380" cy="3047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a 8">
            <a:extLst>
              <a:ext uri="{FF2B5EF4-FFF2-40B4-BE49-F238E27FC236}">
                <a16:creationId xmlns:a16="http://schemas.microsoft.com/office/drawing/2014/main" id="{7F953FE4-28B3-B535-31C9-63D550957A13}"/>
              </a:ext>
            </a:extLst>
          </p:cNvPr>
          <p:cNvGraphicFramePr>
            <a:graphicFrameLocks noGrp="1"/>
          </p:cNvGraphicFramePr>
          <p:nvPr/>
        </p:nvGraphicFramePr>
        <p:xfrm>
          <a:off x="3340996" y="2856373"/>
          <a:ext cx="2444762" cy="2651292"/>
        </p:xfrm>
        <a:graphic>
          <a:graphicData uri="http://schemas.openxmlformats.org/drawingml/2006/table">
            <a:tbl>
              <a:tblPr>
                <a:tableStyleId>{5C22544A-7EE6-4342-B048-85BDC9FD1C3A}</a:tableStyleId>
              </a:tblPr>
              <a:tblGrid>
                <a:gridCol w="2444762">
                  <a:extLst>
                    <a:ext uri="{9D8B030D-6E8A-4147-A177-3AD203B41FA5}">
                      <a16:colId xmlns:a16="http://schemas.microsoft.com/office/drawing/2014/main" val="3111485294"/>
                    </a:ext>
                  </a:extLst>
                </a:gridCol>
              </a:tblGrid>
              <a:tr h="883764">
                <a:tc>
                  <a:txBody>
                    <a:bodyPr/>
                    <a:lstStyle/>
                    <a:p>
                      <a:pPr algn="r" fontAlgn="ctr"/>
                      <a:r>
                        <a:rPr lang="es-ES" sz="1100" u="none" strike="noStrike" dirty="0">
                          <a:effectLst/>
                          <a:latin typeface="Trebuchet MS" panose="020B0603020202020204" pitchFamily="34" charset="0"/>
                        </a:rPr>
                        <a:t>En Los Cabos se percibe una mayor seguridad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094233"/>
                  </a:ext>
                </a:extLst>
              </a:tr>
              <a:tr h="883764">
                <a:tc>
                  <a:txBody>
                    <a:bodyPr/>
                    <a:lstStyle/>
                    <a:p>
                      <a:pPr algn="r" fontAlgn="ctr"/>
                      <a:r>
                        <a:rPr lang="es-ES" sz="1100" u="none" strike="noStrike" dirty="0">
                          <a:effectLst/>
                          <a:latin typeface="Trebuchet MS" panose="020B0603020202020204" pitchFamily="34" charset="0"/>
                        </a:rPr>
                        <a:t>La calidad en el servicio que hay en Los Cabos es mejor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546448"/>
                  </a:ext>
                </a:extLst>
              </a:tr>
              <a:tr h="88376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1100" u="none" strike="noStrike" dirty="0">
                          <a:effectLst/>
                          <a:latin typeface="Trebuchet MS" panose="020B0603020202020204" pitchFamily="34" charset="0"/>
                        </a:rPr>
                        <a:t>En Los Cabos hay más diversidad de actividades para realizar actividades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1825412"/>
                  </a:ext>
                </a:extLst>
              </a:tr>
            </a:tbl>
          </a:graphicData>
        </a:graphic>
      </p:graphicFrame>
      <p:graphicFrame>
        <p:nvGraphicFramePr>
          <p:cNvPr id="10" name="Tabla 9">
            <a:extLst>
              <a:ext uri="{FF2B5EF4-FFF2-40B4-BE49-F238E27FC236}">
                <a16:creationId xmlns:a16="http://schemas.microsoft.com/office/drawing/2014/main" id="{08731BFB-FE89-69BB-CE66-36326F9511C5}"/>
              </a:ext>
            </a:extLst>
          </p:cNvPr>
          <p:cNvGraphicFramePr>
            <a:graphicFrameLocks noGrp="1"/>
          </p:cNvGraphicFramePr>
          <p:nvPr/>
        </p:nvGraphicFramePr>
        <p:xfrm>
          <a:off x="11418332" y="2579427"/>
          <a:ext cx="491905" cy="2927066"/>
        </p:xfrm>
        <a:graphic>
          <a:graphicData uri="http://schemas.openxmlformats.org/drawingml/2006/table">
            <a:tbl>
              <a:tblPr>
                <a:tableStyleId>{5C22544A-7EE6-4342-B048-85BDC9FD1C3A}</a:tableStyleId>
              </a:tblPr>
              <a:tblGrid>
                <a:gridCol w="491905">
                  <a:extLst>
                    <a:ext uri="{9D8B030D-6E8A-4147-A177-3AD203B41FA5}">
                      <a16:colId xmlns:a16="http://schemas.microsoft.com/office/drawing/2014/main" val="3763858058"/>
                    </a:ext>
                  </a:extLst>
                </a:gridCol>
              </a:tblGrid>
              <a:tr h="267158">
                <a:tc>
                  <a:txBody>
                    <a:bodyPr/>
                    <a:lstStyle/>
                    <a:p>
                      <a:pPr algn="ctr" fontAlgn="ctr"/>
                      <a:r>
                        <a:rPr lang="es-ES" sz="1200" b="1" u="none" strike="noStrike" dirty="0">
                          <a:effectLst/>
                          <a:latin typeface="Trebuchet MS" panose="020B0603020202020204" pitchFamily="34" charset="0"/>
                        </a:rPr>
                        <a:t>T2B</a:t>
                      </a:r>
                      <a:endParaRPr lang="es-ES" sz="1200" b="1"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032171"/>
                  </a:ext>
                </a:extLst>
              </a:tr>
              <a:tr h="886636">
                <a:tc>
                  <a:txBody>
                    <a:bodyPr/>
                    <a:lstStyle/>
                    <a:p>
                      <a:pPr algn="ctr" fontAlgn="ctr"/>
                      <a:r>
                        <a:rPr lang="es-ES" sz="1400" b="1" i="0" u="none" strike="noStrike" dirty="0">
                          <a:solidFill>
                            <a:srgbClr val="002060"/>
                          </a:solidFill>
                          <a:effectLst/>
                          <a:latin typeface="Trebuchet MS" panose="020B0603020202020204" pitchFamily="34" charset="0"/>
                        </a:rPr>
                        <a:t>59%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3106576"/>
                  </a:ext>
                </a:extLst>
              </a:tr>
              <a:tr h="8866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002060"/>
                          </a:solidFill>
                          <a:effectLst/>
                          <a:latin typeface="Trebuchet MS" panose="020B0603020202020204" pitchFamily="34" charset="0"/>
                        </a:rPr>
                        <a:t>55%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727406"/>
                  </a:ext>
                </a:extLst>
              </a:tr>
              <a:tr h="8866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002060"/>
                          </a:solidFill>
                          <a:effectLst/>
                          <a:latin typeface="Trebuchet MS" panose="020B0603020202020204" pitchFamily="34" charset="0"/>
                        </a:rPr>
                        <a:t>38%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990422"/>
                  </a:ext>
                </a:extLst>
              </a:tr>
            </a:tbl>
          </a:graphicData>
        </a:graphic>
      </p:graphicFrame>
      <p:sp>
        <p:nvSpPr>
          <p:cNvPr id="11" name="CuadroTexto 10">
            <a:extLst>
              <a:ext uri="{FF2B5EF4-FFF2-40B4-BE49-F238E27FC236}">
                <a16:creationId xmlns:a16="http://schemas.microsoft.com/office/drawing/2014/main" id="{2BF870B2-7D90-3012-F9C4-8BF1264948BD}"/>
              </a:ext>
            </a:extLst>
          </p:cNvPr>
          <p:cNvSpPr txBox="1"/>
          <p:nvPr/>
        </p:nvSpPr>
        <p:spPr>
          <a:xfrm>
            <a:off x="3414448" y="5426403"/>
            <a:ext cx="1229798" cy="261610"/>
          </a:xfrm>
          <a:prstGeom prst="rect">
            <a:avLst/>
          </a:prstGeom>
          <a:noFill/>
        </p:spPr>
        <p:txBody>
          <a:bodyPr wrap="square">
            <a:spAutoFit/>
          </a:bodyPr>
          <a:lstStyle/>
          <a:p>
            <a:r>
              <a:rPr lang="es-MX" sz="1100" dirty="0">
                <a:solidFill>
                  <a:srgbClr val="414141"/>
                </a:solidFill>
                <a:latin typeface="Trebuchet MS" panose="020B0603020202020204" pitchFamily="34" charset="0"/>
              </a:rPr>
              <a:t>Base: 81 casos</a:t>
            </a:r>
          </a:p>
        </p:txBody>
      </p:sp>
    </p:spTree>
    <p:extLst>
      <p:ext uri="{BB962C8B-B14F-4D97-AF65-F5344CB8AC3E}">
        <p14:creationId xmlns:p14="http://schemas.microsoft.com/office/powerpoint/2010/main" val="1955820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665CE-9331-A37F-5C69-A446FEB60187}"/>
            </a:ext>
          </a:extLst>
        </p:cNvPr>
        <p:cNvGrpSpPr/>
        <p:nvPr/>
      </p:nvGrpSpPr>
      <p:grpSpPr>
        <a:xfrm>
          <a:off x="0" y="0"/>
          <a:ext cx="0" cy="0"/>
          <a:chOff x="0" y="0"/>
          <a:chExt cx="0" cy="0"/>
        </a:xfrm>
      </p:grpSpPr>
      <p:sp>
        <p:nvSpPr>
          <p:cNvPr id="13" name="CuadroTexto 31">
            <a:extLst>
              <a:ext uri="{FF2B5EF4-FFF2-40B4-BE49-F238E27FC236}">
                <a16:creationId xmlns:a16="http://schemas.microsoft.com/office/drawing/2014/main" id="{28222818-6930-6874-BB6C-09F750CD6580}"/>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Visita al caribe / Caribe mexicano (turistas alemanes) </a:t>
            </a:r>
          </a:p>
        </p:txBody>
      </p:sp>
      <p:sp>
        <p:nvSpPr>
          <p:cNvPr id="14" name="Rectángulo 13">
            <a:extLst>
              <a:ext uri="{FF2B5EF4-FFF2-40B4-BE49-F238E27FC236}">
                <a16:creationId xmlns:a16="http://schemas.microsoft.com/office/drawing/2014/main" id="{776EBF1A-30C0-B9D4-1A6F-66B7A1C81A0D}"/>
              </a:ext>
            </a:extLst>
          </p:cNvPr>
          <p:cNvSpPr/>
          <p:nvPr/>
        </p:nvSpPr>
        <p:spPr>
          <a:xfrm>
            <a:off x="67182" y="5681724"/>
            <a:ext cx="12123364"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P50. ¿Alguna vez ha visitado el Caribe o Caribe mexicano? P50.2. ¿Cómo percibe a Los Cabos en…?</a:t>
            </a:r>
            <a:endParaRPr lang="es-MX" sz="1100" dirty="0">
              <a:solidFill>
                <a:srgbClr val="414141"/>
              </a:solidFill>
              <a:latin typeface="Trebuchet MS" panose="020B0603020202020204" pitchFamily="34" charset="0"/>
            </a:endParaRPr>
          </a:p>
        </p:txBody>
      </p:sp>
      <p:sp>
        <p:nvSpPr>
          <p:cNvPr id="19" name="CuadroTexto 18">
            <a:extLst>
              <a:ext uri="{FF2B5EF4-FFF2-40B4-BE49-F238E27FC236}">
                <a16:creationId xmlns:a16="http://schemas.microsoft.com/office/drawing/2014/main" id="{B3AA389B-A1CF-9F4E-0EC7-671CAC61569E}"/>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latin typeface="Trebuchet MS"/>
                <a:cs typeface="Calibri"/>
              </a:rPr>
              <a:t>En cuanto a los turistas que abordaron un vuelo a Alemania que no han visitado el Caribe o Caribe mexicano destaca un mayor porcentaje de turistas que evaluaron de manera neutral (ni de acuerdo, ni en desacuerdo), destacando que una menor cantidad de turistas cree que en Los Cabos hay más diversidad de actividades por realizar, esto en comparación con quienes ya visitaron algún lugar del Caribe o Caribe mexicano.</a:t>
            </a:r>
          </a:p>
        </p:txBody>
      </p:sp>
      <p:sp>
        <p:nvSpPr>
          <p:cNvPr id="25" name="CuadroTexto 24">
            <a:extLst>
              <a:ext uri="{FF2B5EF4-FFF2-40B4-BE49-F238E27FC236}">
                <a16:creationId xmlns:a16="http://schemas.microsoft.com/office/drawing/2014/main" id="{DFF65806-A39F-A07F-A8BA-4B56D67087C9}"/>
              </a:ext>
            </a:extLst>
          </p:cNvPr>
          <p:cNvSpPr txBox="1"/>
          <p:nvPr/>
        </p:nvSpPr>
        <p:spPr>
          <a:xfrm>
            <a:off x="519900" y="1859683"/>
            <a:ext cx="1970314" cy="600163"/>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Visitó el caribe / caribe mexicano</a:t>
            </a:r>
            <a:endParaRPr lang="es-MX" sz="1600" dirty="0"/>
          </a:p>
        </p:txBody>
      </p:sp>
      <p:sp>
        <p:nvSpPr>
          <p:cNvPr id="29" name="Rectángulo: esquinas redondeadas 28">
            <a:extLst>
              <a:ext uri="{FF2B5EF4-FFF2-40B4-BE49-F238E27FC236}">
                <a16:creationId xmlns:a16="http://schemas.microsoft.com/office/drawing/2014/main" id="{3A99718A-71EB-0334-E7DE-4BFC61B2F024}"/>
              </a:ext>
            </a:extLst>
          </p:cNvPr>
          <p:cNvSpPr/>
          <p:nvPr/>
        </p:nvSpPr>
        <p:spPr>
          <a:xfrm>
            <a:off x="3254829" y="1861456"/>
            <a:ext cx="8731626" cy="3820267"/>
          </a:xfrm>
          <a:prstGeom prst="roundRect">
            <a:avLst>
              <a:gd name="adj" fmla="val 3195"/>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a:extLst>
              <a:ext uri="{FF2B5EF4-FFF2-40B4-BE49-F238E27FC236}">
                <a16:creationId xmlns:a16="http://schemas.microsoft.com/office/drawing/2014/main" id="{7FBB2154-1682-D97A-DB5C-CA0B4322232B}"/>
              </a:ext>
            </a:extLst>
          </p:cNvPr>
          <p:cNvSpPr txBox="1"/>
          <p:nvPr/>
        </p:nvSpPr>
        <p:spPr>
          <a:xfrm>
            <a:off x="3418818" y="5431440"/>
            <a:ext cx="1229798" cy="261610"/>
          </a:xfrm>
          <a:prstGeom prst="rect">
            <a:avLst/>
          </a:prstGeom>
          <a:noFill/>
        </p:spPr>
        <p:txBody>
          <a:bodyPr wrap="square">
            <a:spAutoFit/>
          </a:bodyPr>
          <a:lstStyle/>
          <a:p>
            <a:r>
              <a:rPr lang="es-MX" sz="1100" dirty="0">
                <a:solidFill>
                  <a:srgbClr val="414141"/>
                </a:solidFill>
                <a:latin typeface="Trebuchet MS" panose="020B0603020202020204" pitchFamily="34" charset="0"/>
              </a:rPr>
              <a:t>Base: 219 casos</a:t>
            </a:r>
          </a:p>
        </p:txBody>
      </p:sp>
      <p:sp>
        <p:nvSpPr>
          <p:cNvPr id="32" name="CuadroTexto 31">
            <a:extLst>
              <a:ext uri="{FF2B5EF4-FFF2-40B4-BE49-F238E27FC236}">
                <a16:creationId xmlns:a16="http://schemas.microsoft.com/office/drawing/2014/main" id="{63981453-BAF8-645D-8F38-0FA77CB164C0}"/>
              </a:ext>
            </a:extLst>
          </p:cNvPr>
          <p:cNvSpPr txBox="1"/>
          <p:nvPr/>
        </p:nvSpPr>
        <p:spPr>
          <a:xfrm>
            <a:off x="5144230" y="1947235"/>
            <a:ext cx="4788777" cy="338554"/>
          </a:xfrm>
          <a:prstGeom prst="rect">
            <a:avLst/>
          </a:prstGeom>
          <a:noFill/>
        </p:spPr>
        <p:txBody>
          <a:bodyPr wrap="square">
            <a:spAutoFit/>
          </a:bodyPr>
          <a:lstStyle/>
          <a:p>
            <a:pPr algn="ctr"/>
            <a:r>
              <a:rPr lang="es-MX" sz="1600" dirty="0">
                <a:solidFill>
                  <a:schemeClr val="tx1"/>
                </a:solidFill>
                <a:latin typeface="Trebuchet MS" panose="020B0603020202020204" pitchFamily="34" charset="0"/>
              </a:rPr>
              <a:t>Percepción que tiene con respecto a Los Cabos</a:t>
            </a:r>
            <a:endParaRPr lang="es-MX" sz="1600" dirty="0"/>
          </a:p>
        </p:txBody>
      </p:sp>
      <p:grpSp>
        <p:nvGrpSpPr>
          <p:cNvPr id="44" name="Grupo 43">
            <a:extLst>
              <a:ext uri="{FF2B5EF4-FFF2-40B4-BE49-F238E27FC236}">
                <a16:creationId xmlns:a16="http://schemas.microsoft.com/office/drawing/2014/main" id="{ABFD72DF-B595-50AB-8C4F-03E38E9EBBE0}"/>
              </a:ext>
            </a:extLst>
          </p:cNvPr>
          <p:cNvGrpSpPr/>
          <p:nvPr/>
        </p:nvGrpSpPr>
        <p:grpSpPr>
          <a:xfrm>
            <a:off x="9673641" y="5762515"/>
            <a:ext cx="588232" cy="276999"/>
            <a:chOff x="11868272" y="4590274"/>
            <a:chExt cx="588232" cy="276999"/>
          </a:xfrm>
        </p:grpSpPr>
        <p:grpSp>
          <p:nvGrpSpPr>
            <p:cNvPr id="46" name="Grupo 45">
              <a:extLst>
                <a:ext uri="{FF2B5EF4-FFF2-40B4-BE49-F238E27FC236}">
                  <a16:creationId xmlns:a16="http://schemas.microsoft.com/office/drawing/2014/main" id="{CB1B1757-DCD1-A05D-CC23-6ACB8A9A3A22}"/>
                </a:ext>
              </a:extLst>
            </p:cNvPr>
            <p:cNvGrpSpPr/>
            <p:nvPr/>
          </p:nvGrpSpPr>
          <p:grpSpPr>
            <a:xfrm>
              <a:off x="11868272" y="4645258"/>
              <a:ext cx="216000" cy="180000"/>
              <a:chOff x="8925921" y="3320651"/>
              <a:chExt cx="1996322" cy="1830879"/>
            </a:xfrm>
          </p:grpSpPr>
          <p:sp>
            <p:nvSpPr>
              <p:cNvPr id="48" name="Triángulo isósceles 47">
                <a:extLst>
                  <a:ext uri="{FF2B5EF4-FFF2-40B4-BE49-F238E27FC236}">
                    <a16:creationId xmlns:a16="http://schemas.microsoft.com/office/drawing/2014/main" id="{66CD4013-C021-89DE-EBDE-29233B1C9DDA}"/>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9" name="Trapecio 48">
                <a:extLst>
                  <a:ext uri="{FF2B5EF4-FFF2-40B4-BE49-F238E27FC236}">
                    <a16:creationId xmlns:a16="http://schemas.microsoft.com/office/drawing/2014/main" id="{9EFE02B1-964A-A331-B50C-3DC488EAB4CA}"/>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7" name="CuadroTexto 46">
              <a:extLst>
                <a:ext uri="{FF2B5EF4-FFF2-40B4-BE49-F238E27FC236}">
                  <a16:creationId xmlns:a16="http://schemas.microsoft.com/office/drawing/2014/main" id="{B0FCB4C8-8F0F-D234-7AE8-E361C91FC018}"/>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5" name="Grupo 54">
            <a:extLst>
              <a:ext uri="{FF2B5EF4-FFF2-40B4-BE49-F238E27FC236}">
                <a16:creationId xmlns:a16="http://schemas.microsoft.com/office/drawing/2014/main" id="{21E2DD80-B0DF-DEBB-26D4-2C4431DF29E9}"/>
              </a:ext>
            </a:extLst>
          </p:cNvPr>
          <p:cNvGrpSpPr/>
          <p:nvPr/>
        </p:nvGrpSpPr>
        <p:grpSpPr>
          <a:xfrm>
            <a:off x="10235217" y="5762515"/>
            <a:ext cx="618688" cy="276999"/>
            <a:chOff x="11868272" y="5039979"/>
            <a:chExt cx="618688" cy="276999"/>
          </a:xfrm>
        </p:grpSpPr>
        <p:grpSp>
          <p:nvGrpSpPr>
            <p:cNvPr id="56" name="Grupo 55">
              <a:extLst>
                <a:ext uri="{FF2B5EF4-FFF2-40B4-BE49-F238E27FC236}">
                  <a16:creationId xmlns:a16="http://schemas.microsoft.com/office/drawing/2014/main" id="{A7535E82-77EA-C1F1-59C3-5AAA75298514}"/>
                </a:ext>
              </a:extLst>
            </p:cNvPr>
            <p:cNvGrpSpPr/>
            <p:nvPr/>
          </p:nvGrpSpPr>
          <p:grpSpPr>
            <a:xfrm>
              <a:off x="11868272" y="5090127"/>
              <a:ext cx="216000" cy="180000"/>
              <a:chOff x="6316924" y="3334520"/>
              <a:chExt cx="1996322" cy="1830879"/>
            </a:xfrm>
          </p:grpSpPr>
          <p:sp>
            <p:nvSpPr>
              <p:cNvPr id="58" name="Triángulo isósceles 57">
                <a:extLst>
                  <a:ext uri="{FF2B5EF4-FFF2-40B4-BE49-F238E27FC236}">
                    <a16:creationId xmlns:a16="http://schemas.microsoft.com/office/drawing/2014/main" id="{A7CB91E9-AB16-56A8-21D9-1D0F04F2C71D}"/>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9" name="Trapecio 58">
                <a:extLst>
                  <a:ext uri="{FF2B5EF4-FFF2-40B4-BE49-F238E27FC236}">
                    <a16:creationId xmlns:a16="http://schemas.microsoft.com/office/drawing/2014/main" id="{6FE90EE4-C1D6-0B6D-6AA6-6E4B18408B0C}"/>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7" name="CuadroTexto 56">
              <a:extLst>
                <a:ext uri="{FF2B5EF4-FFF2-40B4-BE49-F238E27FC236}">
                  <a16:creationId xmlns:a16="http://schemas.microsoft.com/office/drawing/2014/main" id="{4F7DDA1F-B800-52BA-0858-F33F672F03D7}"/>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60" name="Grupo 59">
            <a:extLst>
              <a:ext uri="{FF2B5EF4-FFF2-40B4-BE49-F238E27FC236}">
                <a16:creationId xmlns:a16="http://schemas.microsoft.com/office/drawing/2014/main" id="{447BB7AA-3211-5C3D-54A6-AB2C98662346}"/>
              </a:ext>
            </a:extLst>
          </p:cNvPr>
          <p:cNvGrpSpPr/>
          <p:nvPr/>
        </p:nvGrpSpPr>
        <p:grpSpPr>
          <a:xfrm>
            <a:off x="8996578" y="5762515"/>
            <a:ext cx="698839" cy="276999"/>
            <a:chOff x="11868272" y="4125579"/>
            <a:chExt cx="698839" cy="276999"/>
          </a:xfrm>
        </p:grpSpPr>
        <p:grpSp>
          <p:nvGrpSpPr>
            <p:cNvPr id="61" name="Grupo 60">
              <a:extLst>
                <a:ext uri="{FF2B5EF4-FFF2-40B4-BE49-F238E27FC236}">
                  <a16:creationId xmlns:a16="http://schemas.microsoft.com/office/drawing/2014/main" id="{F65B7EE1-DDC6-B7BE-0251-D161F92D1E77}"/>
                </a:ext>
              </a:extLst>
            </p:cNvPr>
            <p:cNvGrpSpPr/>
            <p:nvPr/>
          </p:nvGrpSpPr>
          <p:grpSpPr>
            <a:xfrm>
              <a:off x="11868272" y="4183754"/>
              <a:ext cx="216000" cy="180000"/>
              <a:chOff x="10974076" y="3320651"/>
              <a:chExt cx="1996322" cy="1830879"/>
            </a:xfrm>
          </p:grpSpPr>
          <p:sp>
            <p:nvSpPr>
              <p:cNvPr id="63" name="Triángulo isósceles 62">
                <a:extLst>
                  <a:ext uri="{FF2B5EF4-FFF2-40B4-BE49-F238E27FC236}">
                    <a16:creationId xmlns:a16="http://schemas.microsoft.com/office/drawing/2014/main" id="{CB9191CE-FEBC-CFA1-E2A2-67716E5DB120}"/>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4" name="Trapecio 63">
                <a:extLst>
                  <a:ext uri="{FF2B5EF4-FFF2-40B4-BE49-F238E27FC236}">
                    <a16:creationId xmlns:a16="http://schemas.microsoft.com/office/drawing/2014/main" id="{1D0D9872-841D-6FCA-5E86-1CC6EAB94BE9}"/>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2" name="CuadroTexto 61">
              <a:extLst>
                <a:ext uri="{FF2B5EF4-FFF2-40B4-BE49-F238E27FC236}">
                  <a16:creationId xmlns:a16="http://schemas.microsoft.com/office/drawing/2014/main" id="{16B4C42E-BF18-36A0-2A49-EA85229672A6}"/>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83" name="Grupo 82">
            <a:extLst>
              <a:ext uri="{FF2B5EF4-FFF2-40B4-BE49-F238E27FC236}">
                <a16:creationId xmlns:a16="http://schemas.microsoft.com/office/drawing/2014/main" id="{428C400B-C7E9-6545-65B0-C42468A2828F}"/>
              </a:ext>
            </a:extLst>
          </p:cNvPr>
          <p:cNvGrpSpPr/>
          <p:nvPr/>
        </p:nvGrpSpPr>
        <p:grpSpPr>
          <a:xfrm>
            <a:off x="10830584" y="5762515"/>
            <a:ext cx="1155871" cy="276999"/>
            <a:chOff x="11865538" y="5459703"/>
            <a:chExt cx="1155871" cy="276999"/>
          </a:xfrm>
        </p:grpSpPr>
        <p:pic>
          <p:nvPicPr>
            <p:cNvPr id="84" name="Picture 36" descr="bosque">
              <a:extLst>
                <a:ext uri="{FF2B5EF4-FFF2-40B4-BE49-F238E27FC236}">
                  <a16:creationId xmlns:a16="http://schemas.microsoft.com/office/drawing/2014/main" id="{3FB23A6E-A085-2E7C-48D5-D58716760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5" name="CuadroTexto 84">
              <a:extLst>
                <a:ext uri="{FF2B5EF4-FFF2-40B4-BE49-F238E27FC236}">
                  <a16:creationId xmlns:a16="http://schemas.microsoft.com/office/drawing/2014/main" id="{860C31BC-47CD-BAFD-FAEF-D7C19922082B}"/>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aphicFrame>
        <p:nvGraphicFramePr>
          <p:cNvPr id="2" name="Gráfico 1">
            <a:extLst>
              <a:ext uri="{FF2B5EF4-FFF2-40B4-BE49-F238E27FC236}">
                <a16:creationId xmlns:a16="http://schemas.microsoft.com/office/drawing/2014/main" id="{F8C60FBE-0AE3-DC21-52A3-8D2DE5389B0C}"/>
              </a:ext>
            </a:extLst>
          </p:cNvPr>
          <p:cNvGraphicFramePr/>
          <p:nvPr/>
        </p:nvGraphicFramePr>
        <p:xfrm>
          <a:off x="925740" y="2715699"/>
          <a:ext cx="1462314" cy="1740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a 2">
            <a:extLst>
              <a:ext uri="{FF2B5EF4-FFF2-40B4-BE49-F238E27FC236}">
                <a16:creationId xmlns:a16="http://schemas.microsoft.com/office/drawing/2014/main" id="{33164DE0-8425-4F4A-B601-3947CA5FCBD9}"/>
              </a:ext>
            </a:extLst>
          </p:cNvPr>
          <p:cNvGraphicFramePr>
            <a:graphicFrameLocks noGrp="1"/>
          </p:cNvGraphicFramePr>
          <p:nvPr/>
        </p:nvGraphicFramePr>
        <p:xfrm>
          <a:off x="471962" y="2715698"/>
          <a:ext cx="453777" cy="1740504"/>
        </p:xfrm>
        <a:graphic>
          <a:graphicData uri="http://schemas.openxmlformats.org/drawingml/2006/table">
            <a:tbl>
              <a:tblPr firstRow="1" bandRow="1">
                <a:tableStyleId>{5C22544A-7EE6-4342-B048-85BDC9FD1C3A}</a:tableStyleId>
              </a:tblPr>
              <a:tblGrid>
                <a:gridCol w="453777">
                  <a:extLst>
                    <a:ext uri="{9D8B030D-6E8A-4147-A177-3AD203B41FA5}">
                      <a16:colId xmlns:a16="http://schemas.microsoft.com/office/drawing/2014/main" val="557211905"/>
                    </a:ext>
                  </a:extLst>
                </a:gridCol>
              </a:tblGrid>
              <a:tr h="870252">
                <a:tc>
                  <a:txBody>
                    <a:bodyPr/>
                    <a:lstStyle/>
                    <a:p>
                      <a:pPr algn="ctr"/>
                      <a:r>
                        <a:rPr lang="es-MX" sz="1600" dirty="0">
                          <a:solidFill>
                            <a:schemeClr val="tx1"/>
                          </a:solidFill>
                          <a:latin typeface="Trebuchet MS" panose="020B0603020202020204" pitchFamily="34" charset="0"/>
                        </a:rPr>
                        <a:t>Sí</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7789110"/>
                  </a:ext>
                </a:extLst>
              </a:tr>
              <a:tr h="870252">
                <a:tc>
                  <a:txBody>
                    <a:bodyPr/>
                    <a:lstStyle/>
                    <a:p>
                      <a:pPr algn="ctr"/>
                      <a:r>
                        <a:rPr lang="es-MX" sz="1600" dirty="0">
                          <a:solidFill>
                            <a:schemeClr val="tx1"/>
                          </a:solidFill>
                          <a:latin typeface="Trebuchet MS" panose="020B0603020202020204" pitchFamily="34" charset="0"/>
                        </a:rPr>
                        <a:t>No</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8854567"/>
                  </a:ext>
                </a:extLst>
              </a:tr>
            </a:tbl>
          </a:graphicData>
        </a:graphic>
      </p:graphicFrame>
      <p:sp>
        <p:nvSpPr>
          <p:cNvPr id="4" name="Rectángulo: esquinas redondeadas 3">
            <a:extLst>
              <a:ext uri="{FF2B5EF4-FFF2-40B4-BE49-F238E27FC236}">
                <a16:creationId xmlns:a16="http://schemas.microsoft.com/office/drawing/2014/main" id="{B12DFC65-F63F-7BCB-D75D-870793B212C8}"/>
              </a:ext>
            </a:extLst>
          </p:cNvPr>
          <p:cNvSpPr/>
          <p:nvPr/>
        </p:nvSpPr>
        <p:spPr>
          <a:xfrm>
            <a:off x="410202" y="3730577"/>
            <a:ext cx="2081789" cy="600164"/>
          </a:xfrm>
          <a:prstGeom prst="round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5" name="Conector recto de flecha 4">
            <a:extLst>
              <a:ext uri="{FF2B5EF4-FFF2-40B4-BE49-F238E27FC236}">
                <a16:creationId xmlns:a16="http://schemas.microsoft.com/office/drawing/2014/main" id="{895E058E-6099-F2DA-C8FF-C69876DE16B3}"/>
              </a:ext>
            </a:extLst>
          </p:cNvPr>
          <p:cNvCxnSpPr>
            <a:cxnSpLocks/>
          </p:cNvCxnSpPr>
          <p:nvPr/>
        </p:nvCxnSpPr>
        <p:spPr>
          <a:xfrm>
            <a:off x="2540631" y="4030658"/>
            <a:ext cx="61200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Gráfico 10">
            <a:extLst>
              <a:ext uri="{FF2B5EF4-FFF2-40B4-BE49-F238E27FC236}">
                <a16:creationId xmlns:a16="http://schemas.microsoft.com/office/drawing/2014/main" id="{23E9E7D0-F585-0BDE-6745-1C237BEE0C8D}"/>
              </a:ext>
            </a:extLst>
          </p:cNvPr>
          <p:cNvGraphicFramePr/>
          <p:nvPr/>
        </p:nvGraphicFramePr>
        <p:xfrm>
          <a:off x="5861976" y="2459846"/>
          <a:ext cx="5472380" cy="30478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Tabla 11">
            <a:extLst>
              <a:ext uri="{FF2B5EF4-FFF2-40B4-BE49-F238E27FC236}">
                <a16:creationId xmlns:a16="http://schemas.microsoft.com/office/drawing/2014/main" id="{C34ECDF3-BF51-1E17-1685-2D01B03255AB}"/>
              </a:ext>
            </a:extLst>
          </p:cNvPr>
          <p:cNvGraphicFramePr>
            <a:graphicFrameLocks noGrp="1"/>
          </p:cNvGraphicFramePr>
          <p:nvPr/>
        </p:nvGraphicFramePr>
        <p:xfrm>
          <a:off x="3340996" y="2856373"/>
          <a:ext cx="2401785" cy="2651292"/>
        </p:xfrm>
        <a:graphic>
          <a:graphicData uri="http://schemas.openxmlformats.org/drawingml/2006/table">
            <a:tbl>
              <a:tblPr>
                <a:tableStyleId>{5C22544A-7EE6-4342-B048-85BDC9FD1C3A}</a:tableStyleId>
              </a:tblPr>
              <a:tblGrid>
                <a:gridCol w="2401785">
                  <a:extLst>
                    <a:ext uri="{9D8B030D-6E8A-4147-A177-3AD203B41FA5}">
                      <a16:colId xmlns:a16="http://schemas.microsoft.com/office/drawing/2014/main" val="3111485294"/>
                    </a:ext>
                  </a:extLst>
                </a:gridCol>
              </a:tblGrid>
              <a:tr h="883764">
                <a:tc>
                  <a:txBody>
                    <a:bodyPr/>
                    <a:lstStyle/>
                    <a:p>
                      <a:pPr algn="r" fontAlgn="ctr"/>
                      <a:r>
                        <a:rPr lang="es-ES" sz="1100" u="none" strike="noStrike" dirty="0">
                          <a:effectLst/>
                          <a:latin typeface="Trebuchet MS" panose="020B0603020202020204" pitchFamily="34" charset="0"/>
                        </a:rPr>
                        <a:t>Cree que en Los Cabos hay mayor seguridad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094233"/>
                  </a:ext>
                </a:extLst>
              </a:tr>
              <a:tr h="883764">
                <a:tc>
                  <a:txBody>
                    <a:bodyPr/>
                    <a:lstStyle/>
                    <a:p>
                      <a:pPr algn="r" fontAlgn="ctr"/>
                      <a:r>
                        <a:rPr lang="es-ES" sz="1100" u="none" strike="noStrike" dirty="0">
                          <a:effectLst/>
                          <a:latin typeface="Trebuchet MS" panose="020B0603020202020204" pitchFamily="34" charset="0"/>
                        </a:rPr>
                        <a:t>Cree que en Los Cabos hay más diversidad de actividades para realizar actividades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3546448"/>
                  </a:ext>
                </a:extLst>
              </a:tr>
              <a:tr h="88376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ES" sz="1100" u="none" strike="noStrike" dirty="0">
                          <a:effectLst/>
                          <a:latin typeface="Trebuchet MS" panose="020B0603020202020204" pitchFamily="34" charset="0"/>
                        </a:rPr>
                        <a:t>Cree que la calidad en el servicio que hay en Los Cabos es mejor que en el Caribe o Caribe mexicano</a:t>
                      </a:r>
                      <a:endParaRPr lang="es-ES" sz="1100" b="0"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1825412"/>
                  </a:ext>
                </a:extLst>
              </a:tr>
            </a:tbl>
          </a:graphicData>
        </a:graphic>
      </p:graphicFrame>
      <p:graphicFrame>
        <p:nvGraphicFramePr>
          <p:cNvPr id="15" name="Tabla 14">
            <a:extLst>
              <a:ext uri="{FF2B5EF4-FFF2-40B4-BE49-F238E27FC236}">
                <a16:creationId xmlns:a16="http://schemas.microsoft.com/office/drawing/2014/main" id="{EF69CD70-2544-EEC4-4CE9-6F4F6CB61416}"/>
              </a:ext>
            </a:extLst>
          </p:cNvPr>
          <p:cNvGraphicFramePr>
            <a:graphicFrameLocks noGrp="1"/>
          </p:cNvGraphicFramePr>
          <p:nvPr/>
        </p:nvGraphicFramePr>
        <p:xfrm>
          <a:off x="11418332" y="2579427"/>
          <a:ext cx="491905" cy="2927066"/>
        </p:xfrm>
        <a:graphic>
          <a:graphicData uri="http://schemas.openxmlformats.org/drawingml/2006/table">
            <a:tbl>
              <a:tblPr>
                <a:tableStyleId>{5C22544A-7EE6-4342-B048-85BDC9FD1C3A}</a:tableStyleId>
              </a:tblPr>
              <a:tblGrid>
                <a:gridCol w="491905">
                  <a:extLst>
                    <a:ext uri="{9D8B030D-6E8A-4147-A177-3AD203B41FA5}">
                      <a16:colId xmlns:a16="http://schemas.microsoft.com/office/drawing/2014/main" val="3763858058"/>
                    </a:ext>
                  </a:extLst>
                </a:gridCol>
              </a:tblGrid>
              <a:tr h="267158">
                <a:tc>
                  <a:txBody>
                    <a:bodyPr/>
                    <a:lstStyle/>
                    <a:p>
                      <a:pPr algn="ctr" fontAlgn="ctr"/>
                      <a:r>
                        <a:rPr lang="es-ES" sz="1200" b="1" u="none" strike="noStrike" dirty="0">
                          <a:effectLst/>
                          <a:latin typeface="Trebuchet MS" panose="020B0603020202020204" pitchFamily="34" charset="0"/>
                        </a:rPr>
                        <a:t>T2B</a:t>
                      </a:r>
                      <a:endParaRPr lang="es-ES" sz="1200" b="1" i="0" u="none" strike="noStrike" dirty="0">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99032171"/>
                  </a:ext>
                </a:extLst>
              </a:tr>
              <a:tr h="886636">
                <a:tc>
                  <a:txBody>
                    <a:bodyPr/>
                    <a:lstStyle/>
                    <a:p>
                      <a:pPr algn="ctr" fontAlgn="ctr"/>
                      <a:r>
                        <a:rPr lang="es-ES" sz="1400" b="1" i="0" u="none" strike="noStrike" dirty="0">
                          <a:solidFill>
                            <a:srgbClr val="002060"/>
                          </a:solidFill>
                          <a:effectLst/>
                          <a:latin typeface="Trebuchet MS" panose="020B0603020202020204" pitchFamily="34" charset="0"/>
                        </a:rPr>
                        <a:t>61%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73106576"/>
                  </a:ext>
                </a:extLst>
              </a:tr>
              <a:tr h="8866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002060"/>
                          </a:solidFill>
                          <a:effectLst/>
                          <a:latin typeface="Trebuchet MS" panose="020B0603020202020204" pitchFamily="34" charset="0"/>
                        </a:rPr>
                        <a:t>40%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727406"/>
                  </a:ext>
                </a:extLst>
              </a:tr>
              <a:tr h="8866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400" b="1" i="0" u="none" strike="noStrike" dirty="0">
                          <a:solidFill>
                            <a:srgbClr val="002060"/>
                          </a:solidFill>
                          <a:effectLst/>
                          <a:latin typeface="Trebuchet MS" panose="020B0603020202020204" pitchFamily="34" charset="0"/>
                        </a:rPr>
                        <a:t>39%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990422"/>
                  </a:ext>
                </a:extLst>
              </a:tr>
            </a:tbl>
          </a:graphicData>
        </a:graphic>
      </p:graphicFrame>
    </p:spTree>
    <p:extLst>
      <p:ext uri="{BB962C8B-B14F-4D97-AF65-F5344CB8AC3E}">
        <p14:creationId xmlns:p14="http://schemas.microsoft.com/office/powerpoint/2010/main" val="3402977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0110079"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Satisfacción con la experiencia de viaje en general </a:t>
            </a:r>
          </a:p>
        </p:txBody>
      </p:sp>
      <p:graphicFrame>
        <p:nvGraphicFramePr>
          <p:cNvPr id="23" name="Gráfico 22">
            <a:extLst>
              <a:ext uri="{FF2B5EF4-FFF2-40B4-BE49-F238E27FC236}">
                <a16:creationId xmlns:a16="http://schemas.microsoft.com/office/drawing/2014/main" id="{949E5C1A-A30D-4C34-8646-EE2F2544FFD8}"/>
              </a:ext>
            </a:extLst>
          </p:cNvPr>
          <p:cNvGraphicFramePr/>
          <p:nvPr>
            <p:extLst>
              <p:ext uri="{D42A27DB-BD31-4B8C-83A1-F6EECF244321}">
                <p14:modId xmlns:p14="http://schemas.microsoft.com/office/powerpoint/2010/main" val="2371677443"/>
              </p:ext>
            </p:extLst>
          </p:nvPr>
        </p:nvGraphicFramePr>
        <p:xfrm>
          <a:off x="2731770" y="2312027"/>
          <a:ext cx="6304455" cy="23262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a 1">
            <a:extLst>
              <a:ext uri="{FF2B5EF4-FFF2-40B4-BE49-F238E27FC236}">
                <a16:creationId xmlns:a16="http://schemas.microsoft.com/office/drawing/2014/main" id="{02EBDC43-DEBE-44CB-AD5E-94C2B964E0FA}"/>
              </a:ext>
            </a:extLst>
          </p:cNvPr>
          <p:cNvGraphicFramePr>
            <a:graphicFrameLocks noGrp="1"/>
          </p:cNvGraphicFramePr>
          <p:nvPr>
            <p:extLst>
              <p:ext uri="{D42A27DB-BD31-4B8C-83A1-F6EECF244321}">
                <p14:modId xmlns:p14="http://schemas.microsoft.com/office/powerpoint/2010/main" val="371085306"/>
              </p:ext>
            </p:extLst>
          </p:nvPr>
        </p:nvGraphicFramePr>
        <p:xfrm>
          <a:off x="2778463" y="2043811"/>
          <a:ext cx="5765868" cy="321329"/>
        </p:xfrm>
        <a:graphic>
          <a:graphicData uri="http://schemas.openxmlformats.org/drawingml/2006/table">
            <a:tbl>
              <a:tblPr>
                <a:tableStyleId>{5C22544A-7EE6-4342-B048-85BDC9FD1C3A}</a:tableStyleId>
              </a:tblPr>
              <a:tblGrid>
                <a:gridCol w="954458">
                  <a:extLst>
                    <a:ext uri="{9D8B030D-6E8A-4147-A177-3AD203B41FA5}">
                      <a16:colId xmlns:a16="http://schemas.microsoft.com/office/drawing/2014/main" val="1109663258"/>
                    </a:ext>
                  </a:extLst>
                </a:gridCol>
                <a:gridCol w="2405705">
                  <a:extLst>
                    <a:ext uri="{9D8B030D-6E8A-4147-A177-3AD203B41FA5}">
                      <a16:colId xmlns:a16="http://schemas.microsoft.com/office/drawing/2014/main" val="511384387"/>
                    </a:ext>
                  </a:extLst>
                </a:gridCol>
                <a:gridCol w="2405705">
                  <a:extLst>
                    <a:ext uri="{9D8B030D-6E8A-4147-A177-3AD203B41FA5}">
                      <a16:colId xmlns:a16="http://schemas.microsoft.com/office/drawing/2014/main" val="607840339"/>
                    </a:ext>
                  </a:extLst>
                </a:gridCol>
              </a:tblGrid>
              <a:tr h="321329">
                <a:tc>
                  <a:txBody>
                    <a:bodyPr/>
                    <a:lstStyle/>
                    <a:p>
                      <a:pPr algn="ctr" fontAlgn="b"/>
                      <a:r>
                        <a:rPr lang="es-MX" sz="1400" b="1" u="none" strike="noStrike">
                          <a:solidFill>
                            <a:srgbClr val="5BD0FF"/>
                          </a:solidFill>
                          <a:effectLst/>
                          <a:latin typeface="Trebuchet MS" panose="020B0703020202090204" pitchFamily="34" charset="0"/>
                        </a:rPr>
                        <a:t>T2B:</a:t>
                      </a:r>
                      <a:endParaRPr lang="es-MX" sz="1400" b="1" i="0" u="none" strike="noStrike">
                        <a:solidFill>
                          <a:srgbClr val="5BD0FF"/>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es-MX" sz="1400" b="1" i="0" u="none" strike="noStrike" kern="1200" dirty="0">
                          <a:solidFill>
                            <a:srgbClr val="10213B"/>
                          </a:solidFill>
                          <a:effectLst/>
                          <a:latin typeface="Trebuchet MS" panose="020B0703020202090204" pitchFamily="34" charset="0"/>
                          <a:ea typeface="+mn-ea"/>
                          <a:cs typeface="+mn-cs"/>
                        </a:rPr>
                        <a:t>                91%</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fontAlgn="ctr" latinLnBrk="0" hangingPunct="1"/>
                      <a:r>
                        <a:rPr lang="es-MX" sz="1400" b="1" i="0" u="none" strike="noStrike" kern="1200" dirty="0">
                          <a:solidFill>
                            <a:srgbClr val="FFC000"/>
                          </a:solidFill>
                          <a:effectLst/>
                          <a:latin typeface="Trebuchet MS" panose="020B0703020202090204" pitchFamily="34" charset="0"/>
                          <a:ea typeface="+mn-ea"/>
                          <a:cs typeface="+mn-cs"/>
                        </a:rPr>
                        <a:t>                        94%</a:t>
                      </a:r>
                    </a:p>
                  </a:txBody>
                  <a:tcPr marL="6350"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8930904"/>
                  </a:ext>
                </a:extLst>
              </a:tr>
            </a:tbl>
          </a:graphicData>
        </a:graphic>
      </p:graphicFrame>
      <p:sp>
        <p:nvSpPr>
          <p:cNvPr id="3" name="CuadroTexto 2">
            <a:extLst>
              <a:ext uri="{FF2B5EF4-FFF2-40B4-BE49-F238E27FC236}">
                <a16:creationId xmlns:a16="http://schemas.microsoft.com/office/drawing/2014/main" id="{E3BCA87C-00D3-9C4D-849A-C12D507DACDA}"/>
              </a:ext>
            </a:extLst>
          </p:cNvPr>
          <p:cNvSpPr txBox="1"/>
          <p:nvPr/>
        </p:nvSpPr>
        <p:spPr>
          <a:xfrm>
            <a:off x="3039127" y="2598568"/>
            <a:ext cx="567784" cy="307777"/>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5576"/>
                </a:solidFill>
                <a:effectLst/>
                <a:uLnTx/>
                <a:uFillTx/>
                <a:latin typeface="Trebuchet MS"/>
                <a:ea typeface="+mn-ea"/>
                <a:cs typeface="+mn-cs"/>
              </a:rPr>
              <a:t>NPS:</a:t>
            </a:r>
          </a:p>
        </p:txBody>
      </p:sp>
      <p:graphicFrame>
        <p:nvGraphicFramePr>
          <p:cNvPr id="8" name="Tabla 7">
            <a:extLst>
              <a:ext uri="{FF2B5EF4-FFF2-40B4-BE49-F238E27FC236}">
                <a16:creationId xmlns:a16="http://schemas.microsoft.com/office/drawing/2014/main" id="{C8948B8D-8E3B-095F-8904-234E568489DC}"/>
              </a:ext>
            </a:extLst>
          </p:cNvPr>
          <p:cNvGraphicFramePr>
            <a:graphicFrameLocks noGrp="1"/>
          </p:cNvGraphicFramePr>
          <p:nvPr>
            <p:extLst>
              <p:ext uri="{D42A27DB-BD31-4B8C-83A1-F6EECF244321}">
                <p14:modId xmlns:p14="http://schemas.microsoft.com/office/powerpoint/2010/main" val="4246067996"/>
              </p:ext>
            </p:extLst>
          </p:nvPr>
        </p:nvGraphicFramePr>
        <p:xfrm>
          <a:off x="3824990" y="4638308"/>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2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2" name="Tabla 11">
            <a:extLst>
              <a:ext uri="{FF2B5EF4-FFF2-40B4-BE49-F238E27FC236}">
                <a16:creationId xmlns:a16="http://schemas.microsoft.com/office/drawing/2014/main" id="{60D0A7FE-B733-3D1B-F268-A9D3A554EF0F}"/>
              </a:ext>
            </a:extLst>
          </p:cNvPr>
          <p:cNvGraphicFramePr>
            <a:graphicFrameLocks noGrp="1"/>
          </p:cNvGraphicFramePr>
          <p:nvPr>
            <p:extLst>
              <p:ext uri="{D42A27DB-BD31-4B8C-83A1-F6EECF244321}">
                <p14:modId xmlns:p14="http://schemas.microsoft.com/office/powerpoint/2010/main" val="1027471870"/>
              </p:ext>
            </p:extLst>
          </p:nvPr>
        </p:nvGraphicFramePr>
        <p:xfrm>
          <a:off x="6542643" y="4636143"/>
          <a:ext cx="2096088" cy="489979"/>
        </p:xfrm>
        <a:graphic>
          <a:graphicData uri="http://schemas.openxmlformats.org/drawingml/2006/table">
            <a:tbl>
              <a:tblPr firstRow="1" bandRow="1"/>
              <a:tblGrid>
                <a:gridCol w="2096088">
                  <a:extLst>
                    <a:ext uri="{9D8B030D-6E8A-4147-A177-3AD203B41FA5}">
                      <a16:colId xmlns:a16="http://schemas.microsoft.com/office/drawing/2014/main" val="1036894873"/>
                    </a:ext>
                  </a:extLst>
                </a:gridCol>
              </a:tblGrid>
              <a:tr h="489979">
                <a:tc>
                  <a:txBody>
                    <a:bodyPr/>
                    <a:lstStyle/>
                    <a:p>
                      <a:pPr algn="ctr" rtl="0" fontAlgn="ctr"/>
                      <a:r>
                        <a:rPr lang="es-MX" sz="12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16" name="CuadroTexto 15">
            <a:extLst>
              <a:ext uri="{FF2B5EF4-FFF2-40B4-BE49-F238E27FC236}">
                <a16:creationId xmlns:a16="http://schemas.microsoft.com/office/drawing/2014/main" id="{53060843-3AF2-1579-1268-60E51FD55781}"/>
              </a:ext>
            </a:extLst>
          </p:cNvPr>
          <p:cNvSpPr txBox="1"/>
          <p:nvPr/>
        </p:nvSpPr>
        <p:spPr>
          <a:xfrm>
            <a:off x="7286798" y="5674418"/>
            <a:ext cx="46987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sp>
        <p:nvSpPr>
          <p:cNvPr id="17" name="Rectángulo: esquinas redondeadas 16">
            <a:extLst>
              <a:ext uri="{FF2B5EF4-FFF2-40B4-BE49-F238E27FC236}">
                <a16:creationId xmlns:a16="http://schemas.microsoft.com/office/drawing/2014/main" id="{4F418524-8309-4FB2-6CB1-3DE4175AC766}"/>
              </a:ext>
            </a:extLst>
          </p:cNvPr>
          <p:cNvSpPr/>
          <p:nvPr/>
        </p:nvSpPr>
        <p:spPr>
          <a:xfrm>
            <a:off x="3876256" y="1960410"/>
            <a:ext cx="1773101" cy="3239783"/>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ángulo 4">
            <a:extLst>
              <a:ext uri="{FF2B5EF4-FFF2-40B4-BE49-F238E27FC236}">
                <a16:creationId xmlns:a16="http://schemas.microsoft.com/office/drawing/2014/main" id="{B7A60A6C-78DD-0C24-44D6-79BB70310B7F}"/>
              </a:ext>
            </a:extLst>
          </p:cNvPr>
          <p:cNvSpPr/>
          <p:nvPr/>
        </p:nvSpPr>
        <p:spPr>
          <a:xfrm>
            <a:off x="67182" y="5681724"/>
            <a:ext cx="10315067" cy="600164"/>
          </a:xfrm>
          <a:prstGeom prst="rect">
            <a:avLst/>
          </a:prstGeom>
          <a:noFill/>
        </p:spPr>
        <p:txBody>
          <a:bodyPr wrap="square">
            <a:spAutoFit/>
          </a:bodyPr>
          <a:lstStyle/>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kumimoji="0" lang="es-ES" sz="1100" b="0" i="0" u="none" strike="noStrike" kern="1200" cap="none" spc="0" normalizeH="0" baseline="0" noProof="0">
                <a:ln>
                  <a:noFill/>
                </a:ln>
                <a:solidFill>
                  <a:srgbClr val="414141"/>
                </a:solidFill>
                <a:effectLst/>
                <a:uLnTx/>
                <a:uFillTx/>
                <a:latin typeface="Trebuchet MS" panose="020B0603020202020204" pitchFamily="34" charset="0"/>
                <a:ea typeface="Times New Roman" panose="02020603050405020304" pitchFamily="18" charset="0"/>
                <a:cs typeface="+mn-cs"/>
              </a:rPr>
              <a:t>P</a:t>
            </a:r>
            <a:r>
              <a:rPr kumimoji="0" lang="es-ES" sz="1100" b="0" i="0" u="none" strike="noStrike" kern="1200" cap="none" spc="0" normalizeH="0" baseline="0" noProof="0">
                <a:ln>
                  <a:noFill/>
                </a:ln>
                <a:solidFill>
                  <a:srgbClr val="414141"/>
                </a:solidFill>
                <a:effectLst/>
                <a:uLnTx/>
                <a:uFillTx/>
                <a:latin typeface="Trebuchet MS" panose="020B0603020202020204" pitchFamily="34" charset="0"/>
                <a:ea typeface="+mn-ea"/>
                <a:cs typeface="+mn-cs"/>
              </a:rPr>
              <a:t>23. En una escala del 1 al 5 donde 1 es muy insatisfecho y 5 muy satisfecho, ¿Qué tan satisfecho queda con su experiencia de viaje en general…? </a:t>
            </a:r>
            <a:endParaRPr lang="es-ES" sz="1100">
              <a:solidFill>
                <a:srgbClr val="414141"/>
              </a:solidFill>
              <a:latin typeface="Trebuchet MS" panose="020B0603020202020204" pitchFamily="34" charset="0"/>
              <a:ea typeface="Times New Roman" panose="02020603050405020304" pitchFamily="18" charset="0"/>
            </a:endParaRPr>
          </a:p>
        </p:txBody>
      </p:sp>
      <p:sp>
        <p:nvSpPr>
          <p:cNvPr id="11" name="CuadroTexto 10">
            <a:extLst>
              <a:ext uri="{FF2B5EF4-FFF2-40B4-BE49-F238E27FC236}">
                <a16:creationId xmlns:a16="http://schemas.microsoft.com/office/drawing/2014/main" id="{EF926E92-D24B-417B-153F-E7197786D59E}"/>
              </a:ext>
            </a:extLst>
          </p:cNvPr>
          <p:cNvSpPr txBox="1"/>
          <p:nvPr/>
        </p:nvSpPr>
        <p:spPr>
          <a:xfrm>
            <a:off x="603670" y="383160"/>
            <a:ext cx="11218739" cy="58477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Aunque los turistas que abordaron un vuelo a Alemania se mostraron menos satisfechos, esto no representa una diferencia significativa en comparación con los turistas de otros orígenes, incluso se encuentra en un rango positivo.</a:t>
            </a:r>
          </a:p>
        </p:txBody>
      </p:sp>
      <p:sp>
        <p:nvSpPr>
          <p:cNvPr id="9" name="CuadroTexto 8">
            <a:extLst>
              <a:ext uri="{FF2B5EF4-FFF2-40B4-BE49-F238E27FC236}">
                <a16:creationId xmlns:a16="http://schemas.microsoft.com/office/drawing/2014/main" id="{6495757F-278B-7AF5-CC9A-870598B792E7}"/>
              </a:ext>
            </a:extLst>
          </p:cNvPr>
          <p:cNvSpPr txBox="1"/>
          <p:nvPr/>
        </p:nvSpPr>
        <p:spPr>
          <a:xfrm>
            <a:off x="8221682" y="5874037"/>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709036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0110079"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Satisfacción con la experiencia de viaje en general </a:t>
            </a:r>
          </a:p>
        </p:txBody>
      </p:sp>
      <p:graphicFrame>
        <p:nvGraphicFramePr>
          <p:cNvPr id="16" name="6 Tabla">
            <a:extLst>
              <a:ext uri="{FF2B5EF4-FFF2-40B4-BE49-F238E27FC236}">
                <a16:creationId xmlns:a16="http://schemas.microsoft.com/office/drawing/2014/main" id="{32AEC74A-4598-48D7-9C31-3BACAFF19439}"/>
              </a:ext>
            </a:extLst>
          </p:cNvPr>
          <p:cNvGraphicFramePr>
            <a:graphicFrameLocks noGrp="1"/>
          </p:cNvGraphicFramePr>
          <p:nvPr>
            <p:extLst>
              <p:ext uri="{D42A27DB-BD31-4B8C-83A1-F6EECF244321}">
                <p14:modId xmlns:p14="http://schemas.microsoft.com/office/powerpoint/2010/main" val="3932879506"/>
              </p:ext>
            </p:extLst>
          </p:nvPr>
        </p:nvGraphicFramePr>
        <p:xfrm>
          <a:off x="1219992" y="1752269"/>
          <a:ext cx="3678922" cy="3858066"/>
        </p:xfrm>
        <a:graphic>
          <a:graphicData uri="http://schemas.openxmlformats.org/drawingml/2006/table">
            <a:tbl>
              <a:tblPr/>
              <a:tblGrid>
                <a:gridCol w="3113603">
                  <a:extLst>
                    <a:ext uri="{9D8B030D-6E8A-4147-A177-3AD203B41FA5}">
                      <a16:colId xmlns:a16="http://schemas.microsoft.com/office/drawing/2014/main" val="20000"/>
                    </a:ext>
                  </a:extLst>
                </a:gridCol>
                <a:gridCol w="565319">
                  <a:extLst>
                    <a:ext uri="{9D8B030D-6E8A-4147-A177-3AD203B41FA5}">
                      <a16:colId xmlns:a16="http://schemas.microsoft.com/office/drawing/2014/main" val="20002"/>
                    </a:ext>
                  </a:extLst>
                </a:gridCol>
              </a:tblGrid>
              <a:tr h="196979">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C19306"/>
                          </a:solidFill>
                          <a:effectLst/>
                          <a:uLnTx/>
                          <a:uFillTx/>
                          <a:latin typeface="Trebuchet MS" panose="020B0603020202020204" pitchFamily="34" charset="0"/>
                          <a:ea typeface="+mn-ea"/>
                          <a:cs typeface="+mn-cs"/>
                        </a:rPr>
                        <a:t>Razones de satisfacción*</a:t>
                      </a:r>
                    </a:p>
                  </a:txBody>
                  <a:tcPr marL="6757" marR="6757" marT="6757"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1000" b="0" i="0" u="none" strike="noStrike" kern="1200">
                        <a:solidFill>
                          <a:srgbClr val="C19306"/>
                        </a:solidFill>
                        <a:effectLst/>
                        <a:latin typeface="Trebuchet MS" pitchFamily="34" charset="0"/>
                        <a:ea typeface="+mn-ea"/>
                        <a:cs typeface="+mn-cs"/>
                      </a:endParaRP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99436"/>
                  </a:ext>
                </a:extLst>
              </a:tr>
              <a:tr h="1969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1000" b="0" i="0" u="none" strike="noStrike">
                          <a:solidFill>
                            <a:srgbClr val="C19306"/>
                          </a:solidFill>
                          <a:effectLst/>
                          <a:latin typeface="Trebuchet MS" pitchFamily="34" charset="0"/>
                        </a:rPr>
                        <a:t>Base T2B:</a:t>
                      </a:r>
                    </a:p>
                  </a:txBody>
                  <a:tcPr marL="6757" marR="6757" marT="6757" marB="0" anchor="ctr">
                    <a:lnL>
                      <a:noFill/>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rgbClr val="C19306"/>
                          </a:solidFill>
                          <a:effectLst/>
                          <a:latin typeface="Trebuchet MS" pitchFamily="34" charset="0"/>
                          <a:ea typeface="+mn-ea"/>
                          <a:cs typeface="+mn-cs"/>
                        </a:rPr>
                        <a:t>273</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Fue una buena experiencia /  agradable</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25%</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46469"/>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El lugar es bonito</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14%</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La gente es amable</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13%</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Todo me gustó</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11%</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0612862"/>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La comida es rica</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6%</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556225"/>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Tiene lugares muy bonitos</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4%</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961654"/>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El clima es agradable</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3%</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345130"/>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Las playas son bonitas</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3%</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0674913"/>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Cumple mis expectativas</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4485640"/>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Es un lugar seguro</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013890"/>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Nos gusta bucear</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7255643"/>
                  </a:ext>
                </a:extLst>
              </a:tr>
              <a:tr h="21926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kern="1200">
                          <a:solidFill>
                            <a:srgbClr val="000000"/>
                          </a:solidFill>
                          <a:effectLst/>
                          <a:latin typeface="Trebuchet MS" pitchFamily="34" charset="0"/>
                          <a:ea typeface="+mn-ea"/>
                          <a:cs typeface="+mn-cs"/>
                        </a:rPr>
                        <a:t>Es un lugar limpio </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014974"/>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Me divertí mucho</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7156027"/>
                  </a:ext>
                </a:extLst>
              </a:tr>
              <a:tr h="219266">
                <a:tc>
                  <a:txBody>
                    <a:bodyPr/>
                    <a:lstStyle/>
                    <a:p>
                      <a:pPr algn="r" fontAlgn="b"/>
                      <a:r>
                        <a:rPr lang="es-MX" sz="1100" b="0" i="0" u="none" strike="noStrike" kern="1200">
                          <a:solidFill>
                            <a:srgbClr val="000000"/>
                          </a:solidFill>
                          <a:effectLst/>
                          <a:latin typeface="Trebuchet MS" pitchFamily="34" charset="0"/>
                          <a:ea typeface="+mn-ea"/>
                          <a:cs typeface="+mn-cs"/>
                        </a:rPr>
                        <a:t>Hay mucha hospitalidad / estancia</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100" b="0" i="0" u="none" strike="noStrike" kern="1200">
                          <a:solidFill>
                            <a:srgbClr val="C19306"/>
                          </a:solidFill>
                          <a:effectLst/>
                          <a:latin typeface="Trebuchet MS" pitchFamily="34" charset="0"/>
                          <a:ea typeface="+mn-ea"/>
                          <a:cs typeface="+mn-cs"/>
                        </a:rPr>
                        <a:t>2%</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858201"/>
                  </a:ext>
                </a:extLst>
              </a:tr>
              <a:tr h="19719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000" b="0" i="0" u="none" strike="noStrike" kern="1200">
                          <a:solidFill>
                            <a:schemeClr val="bg1">
                              <a:lumMod val="50000"/>
                            </a:schemeClr>
                          </a:solidFill>
                          <a:effectLst/>
                          <a:latin typeface="Trebuchet MS" pitchFamily="34" charset="0"/>
                          <a:ea typeface="+mn-ea"/>
                          <a:cs typeface="+mn-cs"/>
                        </a:rPr>
                        <a:t> Multiplicidad</a:t>
                      </a:r>
                    </a:p>
                  </a:txBody>
                  <a:tcPr marL="6929" marR="6929" marT="6929"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s-MX" sz="1000" b="0" i="1" u="none" strike="noStrike" kern="1200">
                          <a:solidFill>
                            <a:schemeClr val="bg1">
                              <a:lumMod val="50000"/>
                            </a:schemeClr>
                          </a:solidFill>
                          <a:effectLst/>
                          <a:latin typeface="Trebuchet MS" pitchFamily="34" charset="0"/>
                          <a:ea typeface="+mn-ea"/>
                          <a:cs typeface="+mn-cs"/>
                        </a:rPr>
                        <a:t>1.2</a:t>
                      </a:r>
                    </a:p>
                  </a:txBody>
                  <a:tcPr marL="6929" marR="6929" marT="6929"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7192">
                <a:tc gridSpan="2">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C19306"/>
                          </a:solidFill>
                          <a:effectLst/>
                          <a:uLnTx/>
                          <a:uFillTx/>
                          <a:latin typeface="Trebuchet MS" panose="020B0603020202020204" pitchFamily="34" charset="0"/>
                          <a:ea typeface="+mn-ea"/>
                          <a:cs typeface="+mn-cs"/>
                        </a:rPr>
                        <a:t>*Suma de escala de 5 (muy satisfecho) y 4 (satisfecho).</a:t>
                      </a:r>
                    </a:p>
                  </a:txBody>
                  <a:tcPr marL="6929" marR="6929" marT="6929" marB="0" anchor="ctr">
                    <a:lnL>
                      <a:noFill/>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algn="ctr" defTabSz="914400" rtl="0" eaLnBrk="1" fontAlgn="b" latinLnBrk="0" hangingPunct="1"/>
                      <a:endParaRPr lang="es-MX" sz="1000" b="0" i="1" u="none" strike="noStrike" kern="1200">
                        <a:solidFill>
                          <a:schemeClr val="bg1">
                            <a:lumMod val="50000"/>
                          </a:schemeClr>
                        </a:solidFill>
                        <a:effectLst/>
                        <a:latin typeface="Trebuchet MS" pitchFamily="34" charset="0"/>
                        <a:ea typeface="+mn-ea"/>
                        <a:cs typeface="+mn-cs"/>
                      </a:endParaRPr>
                    </a:p>
                  </a:txBody>
                  <a:tcPr marL="6929" marR="6929" marT="6929"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4552162"/>
                  </a:ext>
                </a:extLst>
              </a:tr>
            </a:tbl>
          </a:graphicData>
        </a:graphic>
      </p:graphicFrame>
      <p:sp>
        <p:nvSpPr>
          <p:cNvPr id="35" name="48 Rectángulo">
            <a:extLst>
              <a:ext uri="{FF2B5EF4-FFF2-40B4-BE49-F238E27FC236}">
                <a16:creationId xmlns:a16="http://schemas.microsoft.com/office/drawing/2014/main" id="{7793B445-ED9F-5C30-9222-B615FDA0C11B}"/>
              </a:ext>
            </a:extLst>
          </p:cNvPr>
          <p:cNvSpPr/>
          <p:nvPr/>
        </p:nvSpPr>
        <p:spPr>
          <a:xfrm>
            <a:off x="8776009" y="3783419"/>
            <a:ext cx="2796612"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grpSp>
        <p:nvGrpSpPr>
          <p:cNvPr id="37" name="Grupo 36">
            <a:extLst>
              <a:ext uri="{FF2B5EF4-FFF2-40B4-BE49-F238E27FC236}">
                <a16:creationId xmlns:a16="http://schemas.microsoft.com/office/drawing/2014/main" id="{6DA220A7-64D0-DF30-FDE4-D5C261143B9F}"/>
              </a:ext>
            </a:extLst>
          </p:cNvPr>
          <p:cNvGrpSpPr/>
          <p:nvPr/>
        </p:nvGrpSpPr>
        <p:grpSpPr>
          <a:xfrm>
            <a:off x="4767494" y="3666992"/>
            <a:ext cx="540983" cy="276999"/>
            <a:chOff x="11865538" y="5443508"/>
            <a:chExt cx="624998" cy="328688"/>
          </a:xfrm>
        </p:grpSpPr>
        <p:pic>
          <p:nvPicPr>
            <p:cNvPr id="38" name="Picture 36" descr="bosque">
              <a:extLst>
                <a:ext uri="{FF2B5EF4-FFF2-40B4-BE49-F238E27FC236}">
                  <a16:creationId xmlns:a16="http://schemas.microsoft.com/office/drawing/2014/main" id="{C81C67D2-BB2A-0A31-A81C-0A78B4CD2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39" name="CuadroTexto 38">
              <a:extLst>
                <a:ext uri="{FF2B5EF4-FFF2-40B4-BE49-F238E27FC236}">
                  <a16:creationId xmlns:a16="http://schemas.microsoft.com/office/drawing/2014/main" id="{4A1AB185-8CF5-10F8-7601-5B538A49707A}"/>
                </a:ext>
              </a:extLst>
            </p:cNvPr>
            <p:cNvSpPr txBox="1"/>
            <p:nvPr/>
          </p:nvSpPr>
          <p:spPr>
            <a:xfrm>
              <a:off x="12077181" y="5443508"/>
              <a:ext cx="413355" cy="328688"/>
            </a:xfrm>
            <a:prstGeom prst="rect">
              <a:avLst/>
            </a:prstGeom>
            <a:noFill/>
          </p:spPr>
          <p:txBody>
            <a:bodyPr wrap="none" rtlCol="0">
              <a:spAutoFit/>
            </a:bodyPr>
            <a:lstStyle/>
            <a:p>
              <a:r>
                <a:rPr lang="es-MX" sz="1200">
                  <a:solidFill>
                    <a:srgbClr val="5F5F5F"/>
                  </a:solidFill>
                  <a:latin typeface="Trebuchet MS" panose="020B0603020202020204" pitchFamily="34" charset="0"/>
                </a:rPr>
                <a:t>4%</a:t>
              </a:r>
            </a:p>
          </p:txBody>
        </p:sp>
      </p:grpSp>
      <p:grpSp>
        <p:nvGrpSpPr>
          <p:cNvPr id="78" name="Grupo 77">
            <a:extLst>
              <a:ext uri="{FF2B5EF4-FFF2-40B4-BE49-F238E27FC236}">
                <a16:creationId xmlns:a16="http://schemas.microsoft.com/office/drawing/2014/main" id="{648F66BC-98E9-51E5-08AB-940A9994C367}"/>
              </a:ext>
            </a:extLst>
          </p:cNvPr>
          <p:cNvGrpSpPr/>
          <p:nvPr/>
        </p:nvGrpSpPr>
        <p:grpSpPr>
          <a:xfrm>
            <a:off x="10896551" y="5917965"/>
            <a:ext cx="1155871" cy="276999"/>
            <a:chOff x="11865538" y="5459703"/>
            <a:chExt cx="1155871" cy="276999"/>
          </a:xfrm>
        </p:grpSpPr>
        <p:pic>
          <p:nvPicPr>
            <p:cNvPr id="79" name="Picture 36" descr="bosque">
              <a:extLst>
                <a:ext uri="{FF2B5EF4-FFF2-40B4-BE49-F238E27FC236}">
                  <a16:creationId xmlns:a16="http://schemas.microsoft.com/office/drawing/2014/main" id="{2F895470-5C3B-3876-DEAD-FA874DAB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80" name="CuadroTexto 79">
              <a:extLst>
                <a:ext uri="{FF2B5EF4-FFF2-40B4-BE49-F238E27FC236}">
                  <a16:creationId xmlns:a16="http://schemas.microsoft.com/office/drawing/2014/main" id="{B6693378-BA32-54B7-A5F7-1D7EBFE13D2A}"/>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graphicFrame>
        <p:nvGraphicFramePr>
          <p:cNvPr id="3" name="6 Tabla">
            <a:extLst>
              <a:ext uri="{FF2B5EF4-FFF2-40B4-BE49-F238E27FC236}">
                <a16:creationId xmlns:a16="http://schemas.microsoft.com/office/drawing/2014/main" id="{614D5D56-13E6-7C29-0C5B-184539DD1EBD}"/>
              </a:ext>
            </a:extLst>
          </p:cNvPr>
          <p:cNvGraphicFramePr>
            <a:graphicFrameLocks noGrp="1"/>
          </p:cNvGraphicFramePr>
          <p:nvPr>
            <p:extLst>
              <p:ext uri="{D42A27DB-BD31-4B8C-83A1-F6EECF244321}">
                <p14:modId xmlns:p14="http://schemas.microsoft.com/office/powerpoint/2010/main" val="2429792758"/>
              </p:ext>
            </p:extLst>
          </p:nvPr>
        </p:nvGraphicFramePr>
        <p:xfrm>
          <a:off x="7668823" y="1746815"/>
          <a:ext cx="3400711" cy="2018946"/>
        </p:xfrm>
        <a:graphic>
          <a:graphicData uri="http://schemas.openxmlformats.org/drawingml/2006/table">
            <a:tbl>
              <a:tblPr/>
              <a:tblGrid>
                <a:gridCol w="2835392">
                  <a:extLst>
                    <a:ext uri="{9D8B030D-6E8A-4147-A177-3AD203B41FA5}">
                      <a16:colId xmlns:a16="http://schemas.microsoft.com/office/drawing/2014/main" val="20000"/>
                    </a:ext>
                  </a:extLst>
                </a:gridCol>
                <a:gridCol w="565319">
                  <a:extLst>
                    <a:ext uri="{9D8B030D-6E8A-4147-A177-3AD203B41FA5}">
                      <a16:colId xmlns:a16="http://schemas.microsoft.com/office/drawing/2014/main" val="20002"/>
                    </a:ext>
                  </a:extLst>
                </a:gridCol>
              </a:tblGrid>
              <a:tr h="23879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Razones de insatisfacción*</a:t>
                      </a:r>
                    </a:p>
                  </a:txBody>
                  <a:tcPr marL="6757" marR="6757" marT="6757"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MX" sz="1000" b="0" i="0" u="none" strike="noStrike" kern="1200">
                        <a:solidFill>
                          <a:srgbClr val="C19306"/>
                        </a:solidFill>
                        <a:effectLst/>
                        <a:latin typeface="Trebuchet MS" pitchFamily="34" charset="0"/>
                        <a:ea typeface="+mn-ea"/>
                        <a:cs typeface="+mn-cs"/>
                      </a:endParaRP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099436"/>
                  </a:ext>
                </a:extLst>
              </a:tr>
              <a:tr h="2387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ctr"/>
                      <a:r>
                        <a:rPr lang="es-MX" sz="1000" b="0" i="0" u="none" strike="noStrike">
                          <a:solidFill>
                            <a:srgbClr val="C19306"/>
                          </a:solidFill>
                          <a:effectLst/>
                          <a:latin typeface="Trebuchet MS" pitchFamily="34" charset="0"/>
                        </a:rPr>
                        <a:t>Base B2B:</a:t>
                      </a:r>
                    </a:p>
                  </a:txBody>
                  <a:tcPr marL="6757" marR="6757" marT="6757" marB="0" anchor="ctr">
                    <a:lnL>
                      <a:noFill/>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rgbClr val="C19306"/>
                          </a:solidFill>
                          <a:effectLst/>
                          <a:latin typeface="Trebuchet MS" pitchFamily="34" charset="0"/>
                          <a:ea typeface="+mn-ea"/>
                          <a:cs typeface="+mn-cs"/>
                        </a:rPr>
                        <a:t>27*</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5813">
                <a:tc>
                  <a:txBody>
                    <a:bodyPr/>
                    <a:lstStyle/>
                    <a:p>
                      <a:pPr algn="r" fontAlgn="b"/>
                      <a:r>
                        <a:rPr lang="es-MX" sz="1000" b="0" i="0" u="none" strike="noStrike" kern="1200" dirty="0">
                          <a:solidFill>
                            <a:schemeClr val="bg1">
                              <a:lumMod val="50000"/>
                            </a:schemeClr>
                          </a:solidFill>
                          <a:effectLst/>
                          <a:latin typeface="Trebuchet MS" pitchFamily="34" charset="0"/>
                          <a:ea typeface="+mn-ea"/>
                          <a:cs typeface="+mn-cs"/>
                        </a:rPr>
                        <a:t>Bajar los precios</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chemeClr val="bg1">
                              <a:lumMod val="50000"/>
                            </a:schemeClr>
                          </a:solidFill>
                          <a:effectLst/>
                          <a:latin typeface="Trebuchet MS" pitchFamily="34" charset="0"/>
                          <a:ea typeface="+mn-ea"/>
                          <a:cs typeface="+mn-cs"/>
                        </a:rPr>
                        <a:t>16%</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6946469"/>
                  </a:ext>
                </a:extLst>
              </a:tr>
              <a:tr h="265813">
                <a:tc>
                  <a:txBody>
                    <a:bodyPr/>
                    <a:lstStyle/>
                    <a:p>
                      <a:pPr algn="r" fontAlgn="b"/>
                      <a:r>
                        <a:rPr lang="es-MX" sz="1000" b="0" i="0" u="none" strike="noStrike" kern="1200">
                          <a:solidFill>
                            <a:schemeClr val="bg1">
                              <a:lumMod val="50000"/>
                            </a:schemeClr>
                          </a:solidFill>
                          <a:effectLst/>
                          <a:latin typeface="Trebuchet MS" pitchFamily="34" charset="0"/>
                          <a:ea typeface="+mn-ea"/>
                          <a:cs typeface="+mn-cs"/>
                        </a:rPr>
                        <a:t>Falta seguridad</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chemeClr val="bg1">
                              <a:lumMod val="50000"/>
                            </a:schemeClr>
                          </a:solidFill>
                          <a:effectLst/>
                          <a:latin typeface="Trebuchet MS" pitchFamily="34" charset="0"/>
                          <a:ea typeface="+mn-ea"/>
                          <a:cs typeface="+mn-cs"/>
                        </a:rPr>
                        <a:t>8%</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436048"/>
                  </a:ext>
                </a:extLst>
              </a:tr>
              <a:tr h="265813">
                <a:tc>
                  <a:txBody>
                    <a:bodyPr/>
                    <a:lstStyle/>
                    <a:p>
                      <a:pPr algn="r" fontAlgn="b"/>
                      <a:r>
                        <a:rPr lang="es-MX" sz="1000" b="0" i="0" u="none" strike="noStrike" kern="1200">
                          <a:solidFill>
                            <a:schemeClr val="bg1">
                              <a:lumMod val="50000"/>
                            </a:schemeClr>
                          </a:solidFill>
                          <a:effectLst/>
                          <a:latin typeface="Trebuchet MS" pitchFamily="34" charset="0"/>
                          <a:ea typeface="+mn-ea"/>
                          <a:cs typeface="+mn-cs"/>
                        </a:rPr>
                        <a:t>Mejorar la limpieza</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chemeClr val="bg1">
                              <a:lumMod val="50000"/>
                            </a:schemeClr>
                          </a:solidFill>
                          <a:effectLst/>
                          <a:latin typeface="Trebuchet MS" pitchFamily="34" charset="0"/>
                          <a:ea typeface="+mn-ea"/>
                          <a:cs typeface="+mn-cs"/>
                        </a:rPr>
                        <a:t>8%</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252364"/>
                  </a:ext>
                </a:extLst>
              </a:tr>
              <a:tr h="265813">
                <a:tc>
                  <a:txBody>
                    <a:bodyPr/>
                    <a:lstStyle/>
                    <a:p>
                      <a:pPr algn="r" fontAlgn="b"/>
                      <a:r>
                        <a:rPr lang="es-MX" sz="1000" b="0" i="0" u="none" strike="noStrike" kern="1200">
                          <a:solidFill>
                            <a:schemeClr val="bg1">
                              <a:lumMod val="50000"/>
                            </a:schemeClr>
                          </a:solidFill>
                          <a:effectLst/>
                          <a:latin typeface="Trebuchet MS" pitchFamily="34" charset="0"/>
                          <a:ea typeface="+mn-ea"/>
                          <a:cs typeface="+mn-cs"/>
                        </a:rPr>
                        <a:t>El hotel no fue de calidad</a:t>
                      </a:r>
                    </a:p>
                  </a:txBody>
                  <a:tcPr marL="9525" marR="9525" marT="9525"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000" b="0" i="0" u="none" strike="noStrike" kern="1200">
                          <a:solidFill>
                            <a:schemeClr val="bg1">
                              <a:lumMod val="50000"/>
                            </a:schemeClr>
                          </a:solidFill>
                          <a:effectLst/>
                          <a:latin typeface="Trebuchet MS" pitchFamily="34" charset="0"/>
                          <a:ea typeface="+mn-ea"/>
                          <a:cs typeface="+mn-cs"/>
                        </a:rPr>
                        <a:t>4%</a:t>
                      </a:r>
                    </a:p>
                  </a:txBody>
                  <a:tcPr marL="9525" marR="9525" marT="9525"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6350"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9979386"/>
                  </a:ext>
                </a:extLst>
              </a:tr>
              <a:tr h="23905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r" defTabSz="914400" rtl="0" eaLnBrk="1" fontAlgn="b" latinLnBrk="0" hangingPunct="1"/>
                      <a:r>
                        <a:rPr lang="es-MX" sz="1000" b="0" i="0" u="none" strike="noStrike" kern="1200">
                          <a:solidFill>
                            <a:schemeClr val="bg1">
                              <a:lumMod val="50000"/>
                            </a:schemeClr>
                          </a:solidFill>
                          <a:effectLst/>
                          <a:latin typeface="Trebuchet MS" pitchFamily="34" charset="0"/>
                          <a:ea typeface="+mn-ea"/>
                          <a:cs typeface="+mn-cs"/>
                        </a:rPr>
                        <a:t> Multiplicidad</a:t>
                      </a:r>
                    </a:p>
                  </a:txBody>
                  <a:tcPr marL="6929" marR="6929" marT="6929" marB="0" anchor="ctr">
                    <a:lnL>
                      <a:noFill/>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fontAlgn="b" latinLnBrk="0" hangingPunct="1"/>
                      <a:r>
                        <a:rPr lang="es-MX" sz="1000" b="0" i="1" u="none" strike="noStrike" kern="1200">
                          <a:solidFill>
                            <a:schemeClr val="bg1">
                              <a:lumMod val="50000"/>
                            </a:schemeClr>
                          </a:solidFill>
                          <a:effectLst/>
                          <a:latin typeface="Trebuchet MS" pitchFamily="34" charset="0"/>
                          <a:ea typeface="+mn-ea"/>
                          <a:cs typeface="+mn-cs"/>
                        </a:rPr>
                        <a:t>1.1</a:t>
                      </a:r>
                    </a:p>
                  </a:txBody>
                  <a:tcPr marL="6929" marR="6929" marT="6929"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w="190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390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dirty="0">
                          <a:ln>
                            <a:noFill/>
                          </a:ln>
                          <a:solidFill>
                            <a:srgbClr val="FFFFFF">
                              <a:lumMod val="50000"/>
                            </a:srgbClr>
                          </a:solidFill>
                          <a:effectLst/>
                          <a:uLnTx/>
                          <a:uFillTx/>
                          <a:latin typeface="Trebuchet MS" panose="020B0603020202020204" pitchFamily="34" charset="0"/>
                          <a:ea typeface="+mn-ea"/>
                          <a:cs typeface="+mn-cs"/>
                        </a:rPr>
                        <a:t>*Suma de escala de 1 (muy insatisfecho), 2 (insatisfecho).</a:t>
                      </a:r>
                    </a:p>
                  </a:txBody>
                  <a:tcPr marL="6929" marR="6929" marT="6929" marB="0" anchor="ctr">
                    <a:lnL>
                      <a:noFill/>
                    </a:lnL>
                    <a:lnR w="6350" cap="flat" cmpd="sng" algn="ctr">
                      <a:noFill/>
                      <a:prstDash val="dot"/>
                      <a:round/>
                      <a:headEnd type="none" w="med" len="med"/>
                      <a:tailEnd type="none" w="med" len="med"/>
                    </a:lnR>
                    <a:lnT w="19050" cap="flat" cmpd="sng" algn="ctr">
                      <a:solidFill>
                        <a:schemeClr val="bg1">
                          <a:lumMod val="75000"/>
                        </a:schemeClr>
                      </a:solidFill>
                      <a:prstDash val="sysDot"/>
                      <a:round/>
                      <a:headEnd type="none" w="med" len="med"/>
                      <a:tailEnd type="none" w="med" len="med"/>
                    </a:lnT>
                    <a:lnB>
                      <a:noFill/>
                    </a:lnB>
                    <a:lnTlToBr w="12700" cmpd="sng">
                      <a:noFill/>
                      <a:prstDash val="solid"/>
                    </a:lnTlToBr>
                    <a:lnBlToTr w="12700" cmpd="sng">
                      <a:noFill/>
                      <a:prstDash val="solid"/>
                    </a:lnBlToTr>
                    <a:noFill/>
                  </a:tcPr>
                </a:tc>
                <a:tc hMerge="1">
                  <a:txBody>
                    <a:bodyPr/>
                    <a:lstStyle/>
                    <a:p>
                      <a:pPr marL="0" algn="ctr" defTabSz="914400" rtl="0" eaLnBrk="1" fontAlgn="b" latinLnBrk="0" hangingPunct="1"/>
                      <a:endParaRPr lang="es-MX" sz="1000" b="0" i="1" u="none" strike="noStrike" kern="1200">
                        <a:solidFill>
                          <a:schemeClr val="bg1">
                            <a:lumMod val="50000"/>
                          </a:schemeClr>
                        </a:solidFill>
                        <a:effectLst/>
                        <a:latin typeface="Trebuchet MS" pitchFamily="34" charset="0"/>
                        <a:ea typeface="+mn-ea"/>
                        <a:cs typeface="+mn-cs"/>
                      </a:endParaRPr>
                    </a:p>
                  </a:txBody>
                  <a:tcPr marL="6929" marR="6929" marT="6929"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6350"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14552162"/>
                  </a:ext>
                </a:extLst>
              </a:tr>
            </a:tbl>
          </a:graphicData>
        </a:graphic>
      </p:graphicFrame>
      <p:sp>
        <p:nvSpPr>
          <p:cNvPr id="4" name="Rectángulo 3">
            <a:extLst>
              <a:ext uri="{FF2B5EF4-FFF2-40B4-BE49-F238E27FC236}">
                <a16:creationId xmlns:a16="http://schemas.microsoft.com/office/drawing/2014/main" id="{4D99D0A3-D13B-5D6C-6AE3-DF2E8CCFB632}"/>
              </a:ext>
            </a:extLst>
          </p:cNvPr>
          <p:cNvSpPr/>
          <p:nvPr/>
        </p:nvSpPr>
        <p:spPr>
          <a:xfrm>
            <a:off x="67183" y="5681724"/>
            <a:ext cx="5781168" cy="600164"/>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kumimoji="0" lang="es-ES" sz="1100" b="0" i="0" u="none" strike="noStrike" kern="1200" cap="none" spc="0" normalizeH="0" baseline="0" noProof="0">
                <a:ln>
                  <a:noFill/>
                </a:ln>
                <a:solidFill>
                  <a:srgbClr val="414141"/>
                </a:solidFill>
                <a:effectLst/>
                <a:uLnTx/>
                <a:uFillTx/>
                <a:latin typeface="Trebuchet MS" panose="020B0603020202020204" pitchFamily="34" charset="0"/>
                <a:ea typeface="Times New Roman" panose="02020603050405020304" pitchFamily="18" charset="0"/>
                <a:cs typeface="+mn-cs"/>
              </a:rPr>
              <a:t>P23A. ¿Por qué califica con &lt;&lt;RESPUESTA P23&gt;&gt; su experiencia de viaje en general?</a:t>
            </a:r>
            <a:endParaRPr lang="es-ES" sz="1100">
              <a:solidFill>
                <a:srgbClr val="414141"/>
              </a:solidFill>
              <a:latin typeface="Trebuchet MS" panose="020B0603020202020204" pitchFamily="34" charset="0"/>
              <a:ea typeface="Times New Roman" panose="02020603050405020304" pitchFamily="18" charset="0"/>
            </a:endParaRPr>
          </a:p>
        </p:txBody>
      </p:sp>
      <p:sp>
        <p:nvSpPr>
          <p:cNvPr id="6" name="CuadroTexto 5">
            <a:extLst>
              <a:ext uri="{FF2B5EF4-FFF2-40B4-BE49-F238E27FC236}">
                <a16:creationId xmlns:a16="http://schemas.microsoft.com/office/drawing/2014/main" id="{D4EDD1FB-86F0-85EE-6139-3C609E3AEAE9}"/>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Dentro de las razones de satisfacción</a:t>
            </a:r>
            <a:r>
              <a:rPr lang="es-ES" sz="1600" dirty="0">
                <a:solidFill>
                  <a:srgbClr val="000000"/>
                </a:solidFill>
                <a:latin typeface="Trebuchet MS"/>
                <a:cs typeface="Calibri"/>
              </a:rPr>
              <a:t> de los turistas que abordaron un vuelo a Alemania, se encuentran principalmente la “buena experiencia / agradable” y que “el lugar es bonito”. Sin embargo, los precios, la seguridad y la limpieza son las principales áreas de oportunidad identificadas por los turistas. </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2" name="Grupo 1">
            <a:extLst>
              <a:ext uri="{FF2B5EF4-FFF2-40B4-BE49-F238E27FC236}">
                <a16:creationId xmlns:a16="http://schemas.microsoft.com/office/drawing/2014/main" id="{E323D0FA-1CCC-9AC0-AB9C-BB12E59BA776}"/>
              </a:ext>
            </a:extLst>
          </p:cNvPr>
          <p:cNvGrpSpPr/>
          <p:nvPr/>
        </p:nvGrpSpPr>
        <p:grpSpPr>
          <a:xfrm>
            <a:off x="4767494" y="3876881"/>
            <a:ext cx="488552" cy="276999"/>
            <a:chOff x="11868272" y="4557884"/>
            <a:chExt cx="564424" cy="328687"/>
          </a:xfrm>
        </p:grpSpPr>
        <p:grpSp>
          <p:nvGrpSpPr>
            <p:cNvPr id="5" name="Grupo 4">
              <a:extLst>
                <a:ext uri="{FF2B5EF4-FFF2-40B4-BE49-F238E27FC236}">
                  <a16:creationId xmlns:a16="http://schemas.microsoft.com/office/drawing/2014/main" id="{3AD0173B-A162-D94A-091F-A490E1E1DC8C}"/>
                </a:ext>
              </a:extLst>
            </p:cNvPr>
            <p:cNvGrpSpPr/>
            <p:nvPr/>
          </p:nvGrpSpPr>
          <p:grpSpPr>
            <a:xfrm>
              <a:off x="11868272" y="4645258"/>
              <a:ext cx="216000" cy="180000"/>
              <a:chOff x="8925921" y="3320651"/>
              <a:chExt cx="1996322" cy="1830879"/>
            </a:xfrm>
          </p:grpSpPr>
          <p:sp>
            <p:nvSpPr>
              <p:cNvPr id="11" name="Triángulo isósceles 10">
                <a:extLst>
                  <a:ext uri="{FF2B5EF4-FFF2-40B4-BE49-F238E27FC236}">
                    <a16:creationId xmlns:a16="http://schemas.microsoft.com/office/drawing/2014/main" id="{976CF0EF-0BD0-B139-2EB3-8D36696BF304}"/>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2" name="Trapecio 11">
                <a:extLst>
                  <a:ext uri="{FF2B5EF4-FFF2-40B4-BE49-F238E27FC236}">
                    <a16:creationId xmlns:a16="http://schemas.microsoft.com/office/drawing/2014/main" id="{7000DB2D-80D4-E848-1404-74E9CB0A7C90}"/>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 name="CuadroTexto 6">
              <a:extLst>
                <a:ext uri="{FF2B5EF4-FFF2-40B4-BE49-F238E27FC236}">
                  <a16:creationId xmlns:a16="http://schemas.microsoft.com/office/drawing/2014/main" id="{A11B716C-6044-E66B-024A-FBAA398B6495}"/>
                </a:ext>
              </a:extLst>
            </p:cNvPr>
            <p:cNvSpPr txBox="1"/>
            <p:nvPr/>
          </p:nvSpPr>
          <p:spPr>
            <a:xfrm>
              <a:off x="12019341" y="4557884"/>
              <a:ext cx="413355"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4%</a:t>
              </a:r>
            </a:p>
          </p:txBody>
        </p:sp>
      </p:grpSp>
      <p:grpSp>
        <p:nvGrpSpPr>
          <p:cNvPr id="14" name="Grupo 13">
            <a:extLst>
              <a:ext uri="{FF2B5EF4-FFF2-40B4-BE49-F238E27FC236}">
                <a16:creationId xmlns:a16="http://schemas.microsoft.com/office/drawing/2014/main" id="{1EC8B584-5DCD-9A29-AB27-34225704A38C}"/>
              </a:ext>
            </a:extLst>
          </p:cNvPr>
          <p:cNvGrpSpPr/>
          <p:nvPr/>
        </p:nvGrpSpPr>
        <p:grpSpPr>
          <a:xfrm>
            <a:off x="10308319" y="5917965"/>
            <a:ext cx="588232" cy="276999"/>
            <a:chOff x="11868272" y="4590274"/>
            <a:chExt cx="588232" cy="276999"/>
          </a:xfrm>
        </p:grpSpPr>
        <p:grpSp>
          <p:nvGrpSpPr>
            <p:cNvPr id="15" name="Grupo 14">
              <a:extLst>
                <a:ext uri="{FF2B5EF4-FFF2-40B4-BE49-F238E27FC236}">
                  <a16:creationId xmlns:a16="http://schemas.microsoft.com/office/drawing/2014/main" id="{549B5937-B6B4-B177-F440-B08CBE352A6B}"/>
                </a:ext>
              </a:extLst>
            </p:cNvPr>
            <p:cNvGrpSpPr/>
            <p:nvPr/>
          </p:nvGrpSpPr>
          <p:grpSpPr>
            <a:xfrm>
              <a:off x="11868272" y="4645258"/>
              <a:ext cx="216000" cy="180000"/>
              <a:chOff x="8925921" y="3320651"/>
              <a:chExt cx="1996322" cy="1830879"/>
            </a:xfrm>
          </p:grpSpPr>
          <p:sp>
            <p:nvSpPr>
              <p:cNvPr id="18" name="Triángulo isósceles 17">
                <a:extLst>
                  <a:ext uri="{FF2B5EF4-FFF2-40B4-BE49-F238E27FC236}">
                    <a16:creationId xmlns:a16="http://schemas.microsoft.com/office/drawing/2014/main" id="{B5B9D243-CD90-74D1-0AFF-7ED9230ADF09}"/>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9" name="Trapecio 18">
                <a:extLst>
                  <a:ext uri="{FF2B5EF4-FFF2-40B4-BE49-F238E27FC236}">
                    <a16:creationId xmlns:a16="http://schemas.microsoft.com/office/drawing/2014/main" id="{99E61FF4-C810-05FD-4F55-30867B0B0268}"/>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17" name="CuadroTexto 16">
              <a:extLst>
                <a:ext uri="{FF2B5EF4-FFF2-40B4-BE49-F238E27FC236}">
                  <a16:creationId xmlns:a16="http://schemas.microsoft.com/office/drawing/2014/main" id="{688E4C7D-6C35-681A-D685-17FAC42F93FC}"/>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20" name="Grupo 19">
            <a:extLst>
              <a:ext uri="{FF2B5EF4-FFF2-40B4-BE49-F238E27FC236}">
                <a16:creationId xmlns:a16="http://schemas.microsoft.com/office/drawing/2014/main" id="{ACAD6A6C-F308-E613-D938-C10D07948F2F}"/>
              </a:ext>
            </a:extLst>
          </p:cNvPr>
          <p:cNvGrpSpPr/>
          <p:nvPr/>
        </p:nvGrpSpPr>
        <p:grpSpPr>
          <a:xfrm>
            <a:off x="4767494" y="4319927"/>
            <a:ext cx="540983" cy="276999"/>
            <a:chOff x="11865538" y="5443508"/>
            <a:chExt cx="624998" cy="328688"/>
          </a:xfrm>
        </p:grpSpPr>
        <p:pic>
          <p:nvPicPr>
            <p:cNvPr id="21" name="Picture 36" descr="bosque">
              <a:extLst>
                <a:ext uri="{FF2B5EF4-FFF2-40B4-BE49-F238E27FC236}">
                  <a16:creationId xmlns:a16="http://schemas.microsoft.com/office/drawing/2014/main" id="{95820B98-7949-7309-21A0-A73F9336F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6F10C064-B380-28E4-8932-0518248F6359}"/>
                </a:ext>
              </a:extLst>
            </p:cNvPr>
            <p:cNvSpPr txBox="1"/>
            <p:nvPr/>
          </p:nvSpPr>
          <p:spPr>
            <a:xfrm>
              <a:off x="12077181" y="5443508"/>
              <a:ext cx="413355" cy="328688"/>
            </a:xfrm>
            <a:prstGeom prst="rect">
              <a:avLst/>
            </a:prstGeom>
            <a:noFill/>
          </p:spPr>
          <p:txBody>
            <a:bodyPr wrap="none" rtlCol="0">
              <a:spAutoFit/>
            </a:bodyPr>
            <a:lstStyle/>
            <a:p>
              <a:r>
                <a:rPr lang="es-MX" sz="1200">
                  <a:solidFill>
                    <a:srgbClr val="5F5F5F"/>
                  </a:solidFill>
                  <a:latin typeface="Trebuchet MS" panose="020B0603020202020204" pitchFamily="34" charset="0"/>
                </a:rPr>
                <a:t>2%</a:t>
              </a:r>
            </a:p>
          </p:txBody>
        </p:sp>
      </p:grpSp>
    </p:spTree>
    <p:extLst>
      <p:ext uri="{BB962C8B-B14F-4D97-AF65-F5344CB8AC3E}">
        <p14:creationId xmlns:p14="http://schemas.microsoft.com/office/powerpoint/2010/main" val="20677880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Recomendación general</a:t>
            </a:r>
          </a:p>
        </p:txBody>
      </p:sp>
      <p:graphicFrame>
        <p:nvGraphicFramePr>
          <p:cNvPr id="22" name="Tabla 21">
            <a:extLst>
              <a:ext uri="{FF2B5EF4-FFF2-40B4-BE49-F238E27FC236}">
                <a16:creationId xmlns:a16="http://schemas.microsoft.com/office/drawing/2014/main" id="{DB9851B5-5F10-44E0-B6F1-A808756D8DA1}"/>
              </a:ext>
            </a:extLst>
          </p:cNvPr>
          <p:cNvGraphicFramePr>
            <a:graphicFrameLocks noGrp="1"/>
          </p:cNvGraphicFramePr>
          <p:nvPr>
            <p:extLst>
              <p:ext uri="{D42A27DB-BD31-4B8C-83A1-F6EECF244321}">
                <p14:modId xmlns:p14="http://schemas.microsoft.com/office/powerpoint/2010/main" val="1257893783"/>
              </p:ext>
            </p:extLst>
          </p:nvPr>
        </p:nvGraphicFramePr>
        <p:xfrm>
          <a:off x="2207500" y="4783121"/>
          <a:ext cx="3626711" cy="285365"/>
        </p:xfrm>
        <a:graphic>
          <a:graphicData uri="http://schemas.openxmlformats.org/drawingml/2006/table">
            <a:tbl>
              <a:tblPr>
                <a:tableStyleId>{5C22544A-7EE6-4342-B048-85BDC9FD1C3A}</a:tableStyleId>
              </a:tblPr>
              <a:tblGrid>
                <a:gridCol w="697575">
                  <a:extLst>
                    <a:ext uri="{9D8B030D-6E8A-4147-A177-3AD203B41FA5}">
                      <a16:colId xmlns:a16="http://schemas.microsoft.com/office/drawing/2014/main" val="570821464"/>
                    </a:ext>
                  </a:extLst>
                </a:gridCol>
                <a:gridCol w="1464568">
                  <a:extLst>
                    <a:ext uri="{9D8B030D-6E8A-4147-A177-3AD203B41FA5}">
                      <a16:colId xmlns:a16="http://schemas.microsoft.com/office/drawing/2014/main" val="1016590207"/>
                    </a:ext>
                  </a:extLst>
                </a:gridCol>
                <a:gridCol w="1464568">
                  <a:extLst>
                    <a:ext uri="{9D8B030D-6E8A-4147-A177-3AD203B41FA5}">
                      <a16:colId xmlns:a16="http://schemas.microsoft.com/office/drawing/2014/main" val="679038073"/>
                    </a:ext>
                  </a:extLst>
                </a:gridCol>
              </a:tblGrid>
              <a:tr h="285365">
                <a:tc>
                  <a:txBody>
                    <a:bodyPr/>
                    <a:lstStyle/>
                    <a:p>
                      <a:pPr algn="ctr" fontAlgn="b"/>
                      <a:r>
                        <a:rPr lang="es-MX" sz="1200" b="0" u="none" strike="noStrike">
                          <a:solidFill>
                            <a:schemeClr val="tx1">
                              <a:lumMod val="65000"/>
                              <a:lumOff val="35000"/>
                            </a:schemeClr>
                          </a:solidFill>
                          <a:effectLst/>
                          <a:latin typeface="Trebuchet MS" panose="020B0703020202090204" pitchFamily="34" charset="0"/>
                        </a:rPr>
                        <a:t>T2B:</a:t>
                      </a:r>
                      <a:endParaRPr lang="es-MX" sz="12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200" b="0" i="0" u="none" strike="noStrike">
                          <a:solidFill>
                            <a:schemeClr val="tx1">
                              <a:lumMod val="65000"/>
                              <a:lumOff val="35000"/>
                            </a:schemeClr>
                          </a:solidFill>
                          <a:effectLst/>
                          <a:latin typeface="Trebuchet MS" panose="020B0703020202090204" pitchFamily="34" charset="0"/>
                        </a:rPr>
                        <a:t>          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s-MX" sz="1200" b="0" i="0" u="none" strike="noStrike">
                          <a:solidFill>
                            <a:schemeClr val="tx1">
                              <a:lumMod val="65000"/>
                              <a:lumOff val="35000"/>
                            </a:schemeClr>
                          </a:solidFill>
                          <a:effectLst/>
                          <a:latin typeface="Trebuchet MS" panose="020B0703020202090204" pitchFamily="34" charset="0"/>
                        </a:rPr>
                        <a:t>              93%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795549"/>
                  </a:ext>
                </a:extLst>
              </a:tr>
            </a:tbl>
          </a:graphicData>
        </a:graphic>
      </p:graphicFrame>
      <p:graphicFrame>
        <p:nvGraphicFramePr>
          <p:cNvPr id="23" name="Gráfico 22">
            <a:extLst>
              <a:ext uri="{FF2B5EF4-FFF2-40B4-BE49-F238E27FC236}">
                <a16:creationId xmlns:a16="http://schemas.microsoft.com/office/drawing/2014/main" id="{1F57D39F-9985-4004-89E4-630B5E52F8BB}"/>
              </a:ext>
            </a:extLst>
          </p:cNvPr>
          <p:cNvGraphicFramePr/>
          <p:nvPr>
            <p:extLst>
              <p:ext uri="{D42A27DB-BD31-4B8C-83A1-F6EECF244321}">
                <p14:modId xmlns:p14="http://schemas.microsoft.com/office/powerpoint/2010/main" val="1324362257"/>
              </p:ext>
            </p:extLst>
          </p:nvPr>
        </p:nvGraphicFramePr>
        <p:xfrm>
          <a:off x="157311" y="1945532"/>
          <a:ext cx="6681131" cy="2837589"/>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upo 23">
            <a:extLst>
              <a:ext uri="{FF2B5EF4-FFF2-40B4-BE49-F238E27FC236}">
                <a16:creationId xmlns:a16="http://schemas.microsoft.com/office/drawing/2014/main" id="{8B5BB139-C8FB-4575-A218-408F6F0DA86D}"/>
              </a:ext>
            </a:extLst>
          </p:cNvPr>
          <p:cNvGrpSpPr/>
          <p:nvPr/>
        </p:nvGrpSpPr>
        <p:grpSpPr>
          <a:xfrm>
            <a:off x="8082685" y="1548316"/>
            <a:ext cx="3110225" cy="1800336"/>
            <a:chOff x="8190476" y="2070535"/>
            <a:chExt cx="1979643" cy="1274184"/>
          </a:xfrm>
        </p:grpSpPr>
        <p:pic>
          <p:nvPicPr>
            <p:cNvPr id="25" name="Picture 2" descr="Imagen del artículo">
              <a:extLst>
                <a:ext uri="{FF2B5EF4-FFF2-40B4-BE49-F238E27FC236}">
                  <a16:creationId xmlns:a16="http://schemas.microsoft.com/office/drawing/2014/main" id="{CB545EF2-25DF-4E1E-8FC1-5DB9B44F066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957154" y="2169288"/>
              <a:ext cx="405245" cy="97373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magen del artículo">
              <a:extLst>
                <a:ext uri="{FF2B5EF4-FFF2-40B4-BE49-F238E27FC236}">
                  <a16:creationId xmlns:a16="http://schemas.microsoft.com/office/drawing/2014/main" id="{B6740B8D-72C5-4AAF-B8FD-8465F849DBE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8193727" y="2091487"/>
              <a:ext cx="805452" cy="1033758"/>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descr="Icono&#10;&#10;Descripción generada automáticamente">
              <a:extLst>
                <a:ext uri="{FF2B5EF4-FFF2-40B4-BE49-F238E27FC236}">
                  <a16:creationId xmlns:a16="http://schemas.microsoft.com/office/drawing/2014/main" id="{9B17F646-35B7-41B0-870C-CE7F1A497C6F}"/>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272032" y="2073709"/>
              <a:ext cx="527142" cy="1105594"/>
            </a:xfrm>
            <a:prstGeom prst="rect">
              <a:avLst/>
            </a:prstGeom>
          </p:spPr>
        </p:pic>
        <p:pic>
          <p:nvPicPr>
            <p:cNvPr id="28" name="Imagen 27" descr="Icono&#10;&#10;Descripción generada automáticamente">
              <a:extLst>
                <a:ext uri="{FF2B5EF4-FFF2-40B4-BE49-F238E27FC236}">
                  <a16:creationId xmlns:a16="http://schemas.microsoft.com/office/drawing/2014/main" id="{D56550C2-415A-473B-B67A-E8C21BC366F7}"/>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642977" y="2070535"/>
              <a:ext cx="527142" cy="1105594"/>
            </a:xfrm>
            <a:prstGeom prst="rect">
              <a:avLst/>
            </a:prstGeom>
          </p:spPr>
        </p:pic>
        <p:pic>
          <p:nvPicPr>
            <p:cNvPr id="29" name="Picture 2" descr="Imagen del artículo">
              <a:extLst>
                <a:ext uri="{FF2B5EF4-FFF2-40B4-BE49-F238E27FC236}">
                  <a16:creationId xmlns:a16="http://schemas.microsoft.com/office/drawing/2014/main" id="{A1306D9A-4ECA-4144-A886-2EDD75A35BF5}"/>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8190476" y="3165963"/>
              <a:ext cx="1860175" cy="178756"/>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6" name="Tabla 65">
            <a:extLst>
              <a:ext uri="{FF2B5EF4-FFF2-40B4-BE49-F238E27FC236}">
                <a16:creationId xmlns:a16="http://schemas.microsoft.com/office/drawing/2014/main" id="{757F2487-7958-37FD-D48E-6115CD9D9A7D}"/>
              </a:ext>
            </a:extLst>
          </p:cNvPr>
          <p:cNvGraphicFramePr>
            <a:graphicFrameLocks noGrp="1"/>
          </p:cNvGraphicFramePr>
          <p:nvPr>
            <p:extLst>
              <p:ext uri="{D42A27DB-BD31-4B8C-83A1-F6EECF244321}">
                <p14:modId xmlns:p14="http://schemas.microsoft.com/office/powerpoint/2010/main" val="2946498159"/>
              </p:ext>
            </p:extLst>
          </p:nvPr>
        </p:nvGraphicFramePr>
        <p:xfrm>
          <a:off x="3033669" y="1376967"/>
          <a:ext cx="1315874" cy="524979"/>
        </p:xfrm>
        <a:graphic>
          <a:graphicData uri="http://schemas.openxmlformats.org/drawingml/2006/table">
            <a:tbl>
              <a:tblPr firstRow="1" bandRow="1"/>
              <a:tblGrid>
                <a:gridCol w="1315874">
                  <a:extLst>
                    <a:ext uri="{9D8B030D-6E8A-4147-A177-3AD203B41FA5}">
                      <a16:colId xmlns:a16="http://schemas.microsoft.com/office/drawing/2014/main" val="1566861337"/>
                    </a:ext>
                  </a:extLst>
                </a:gridCol>
              </a:tblGrid>
              <a:tr h="524979">
                <a:tc>
                  <a:txBody>
                    <a:bodyPr/>
                    <a:lstStyle/>
                    <a:p>
                      <a:pPr algn="ctr" rtl="0" fontAlgn="ctr"/>
                      <a:r>
                        <a:rPr lang="es-MX" sz="10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67" name="Tabla 66">
            <a:extLst>
              <a:ext uri="{FF2B5EF4-FFF2-40B4-BE49-F238E27FC236}">
                <a16:creationId xmlns:a16="http://schemas.microsoft.com/office/drawing/2014/main" id="{D3C84F6B-3E48-5782-7C89-70FD4BDAC941}"/>
              </a:ext>
            </a:extLst>
          </p:cNvPr>
          <p:cNvGraphicFramePr>
            <a:graphicFrameLocks noGrp="1"/>
          </p:cNvGraphicFramePr>
          <p:nvPr>
            <p:extLst>
              <p:ext uri="{D42A27DB-BD31-4B8C-83A1-F6EECF244321}">
                <p14:modId xmlns:p14="http://schemas.microsoft.com/office/powerpoint/2010/main" val="351368457"/>
              </p:ext>
            </p:extLst>
          </p:nvPr>
        </p:nvGraphicFramePr>
        <p:xfrm>
          <a:off x="4610277" y="1383918"/>
          <a:ext cx="1132879" cy="524979"/>
        </p:xfrm>
        <a:graphic>
          <a:graphicData uri="http://schemas.openxmlformats.org/drawingml/2006/table">
            <a:tbl>
              <a:tblPr firstRow="1" bandRow="1"/>
              <a:tblGrid>
                <a:gridCol w="1132879">
                  <a:extLst>
                    <a:ext uri="{9D8B030D-6E8A-4147-A177-3AD203B41FA5}">
                      <a16:colId xmlns:a16="http://schemas.microsoft.com/office/drawing/2014/main" val="1036894873"/>
                    </a:ext>
                  </a:extLst>
                </a:gridCol>
              </a:tblGrid>
              <a:tr h="524979">
                <a:tc>
                  <a:txBody>
                    <a:bodyPr/>
                    <a:lstStyle/>
                    <a:p>
                      <a:pPr algn="ctr" rtl="0" fontAlgn="ctr"/>
                      <a:r>
                        <a:rPr lang="es-MX" sz="1000" b="0" i="0" u="none" strike="noStrike" dirty="0">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7" name="Tabla 6">
            <a:extLst>
              <a:ext uri="{FF2B5EF4-FFF2-40B4-BE49-F238E27FC236}">
                <a16:creationId xmlns:a16="http://schemas.microsoft.com/office/drawing/2014/main" id="{85563F47-7841-EA3F-9F9B-BEBF08A641A5}"/>
              </a:ext>
            </a:extLst>
          </p:cNvPr>
          <p:cNvGraphicFramePr>
            <a:graphicFrameLocks noGrp="1"/>
          </p:cNvGraphicFramePr>
          <p:nvPr>
            <p:extLst>
              <p:ext uri="{D42A27DB-BD31-4B8C-83A1-F6EECF244321}">
                <p14:modId xmlns:p14="http://schemas.microsoft.com/office/powerpoint/2010/main" val="3343377332"/>
              </p:ext>
            </p:extLst>
          </p:nvPr>
        </p:nvGraphicFramePr>
        <p:xfrm>
          <a:off x="6661986" y="3291562"/>
          <a:ext cx="4975867" cy="1527276"/>
        </p:xfrm>
        <a:graphic>
          <a:graphicData uri="http://schemas.openxmlformats.org/drawingml/2006/table">
            <a:tbl>
              <a:tblPr>
                <a:tableStyleId>{5C22544A-7EE6-4342-B048-85BDC9FD1C3A}</a:tableStyleId>
              </a:tblPr>
              <a:tblGrid>
                <a:gridCol w="1649518">
                  <a:extLst>
                    <a:ext uri="{9D8B030D-6E8A-4147-A177-3AD203B41FA5}">
                      <a16:colId xmlns:a16="http://schemas.microsoft.com/office/drawing/2014/main" val="183814154"/>
                    </a:ext>
                  </a:extLst>
                </a:gridCol>
                <a:gridCol w="985204">
                  <a:extLst>
                    <a:ext uri="{9D8B030D-6E8A-4147-A177-3AD203B41FA5}">
                      <a16:colId xmlns:a16="http://schemas.microsoft.com/office/drawing/2014/main" val="467941391"/>
                    </a:ext>
                  </a:extLst>
                </a:gridCol>
                <a:gridCol w="683287">
                  <a:extLst>
                    <a:ext uri="{9D8B030D-6E8A-4147-A177-3AD203B41FA5}">
                      <a16:colId xmlns:a16="http://schemas.microsoft.com/office/drawing/2014/main" val="1000734474"/>
                    </a:ext>
                  </a:extLst>
                </a:gridCol>
                <a:gridCol w="970534">
                  <a:extLst>
                    <a:ext uri="{9D8B030D-6E8A-4147-A177-3AD203B41FA5}">
                      <a16:colId xmlns:a16="http://schemas.microsoft.com/office/drawing/2014/main" val="1262511671"/>
                    </a:ext>
                  </a:extLst>
                </a:gridCol>
                <a:gridCol w="687324">
                  <a:extLst>
                    <a:ext uri="{9D8B030D-6E8A-4147-A177-3AD203B41FA5}">
                      <a16:colId xmlns:a16="http://schemas.microsoft.com/office/drawing/2014/main" val="3832114910"/>
                    </a:ext>
                  </a:extLst>
                </a:gridCol>
              </a:tblGrid>
              <a:tr h="509092">
                <a:tc>
                  <a:txBody>
                    <a:bodyPr/>
                    <a:lstStyle/>
                    <a:p>
                      <a:pPr algn="l" fontAlgn="b"/>
                      <a:endParaRPr lang="es-MX" sz="1400" b="0" i="0" u="none" strike="noStrike">
                        <a:solidFill>
                          <a:srgbClr val="00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FF0000"/>
                          </a:solidFill>
                          <a:effectLst/>
                          <a:latin typeface="Trebuchet MS" panose="020B0603020202020204" pitchFamily="34" charset="0"/>
                        </a:rPr>
                        <a:t>Detractores</a:t>
                      </a:r>
                      <a:endParaRPr lang="es-MX" sz="1400" b="0" i="0" u="none" strike="noStrike">
                        <a:solidFill>
                          <a:srgbClr val="FF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FFC000"/>
                          </a:solidFill>
                          <a:effectLst/>
                          <a:latin typeface="Trebuchet MS" panose="020B0603020202020204" pitchFamily="34" charset="0"/>
                        </a:rPr>
                        <a:t>Neutros</a:t>
                      </a:r>
                      <a:endParaRPr lang="es-MX" sz="1400" b="0" i="0" u="none" strike="noStrike">
                        <a:solidFill>
                          <a:srgbClr val="FFC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00B050"/>
                          </a:solidFill>
                          <a:effectLst/>
                          <a:latin typeface="Trebuchet MS" panose="020B0603020202020204" pitchFamily="34" charset="0"/>
                        </a:rPr>
                        <a:t>Promotores</a:t>
                      </a:r>
                      <a:endParaRPr lang="es-MX" sz="1400" b="0" i="0" u="none" strike="noStrike">
                        <a:solidFill>
                          <a:srgbClr val="00B05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0070C0"/>
                          </a:solidFill>
                          <a:effectLst/>
                          <a:latin typeface="Trebuchet MS" panose="020B0603020202020204" pitchFamily="34" charset="0"/>
                        </a:rPr>
                        <a:t>NPS</a:t>
                      </a:r>
                      <a:endParaRPr lang="es-MX" sz="1400" b="0" i="0" u="none" strike="noStrike">
                        <a:solidFill>
                          <a:srgbClr val="0070C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1146453"/>
                  </a:ext>
                </a:extLst>
              </a:tr>
              <a:tr h="509092">
                <a:tc>
                  <a:txBody>
                    <a:bodyPr/>
                    <a:lstStyle/>
                    <a:p>
                      <a:pPr marL="228600" indent="-228600" algn="r" rtl="0" fontAlgn="ctr">
                        <a:buAutoNum type="alphaUcParenBoth"/>
                      </a:pPr>
                      <a:r>
                        <a:rPr lang="es-MX" sz="1200" u="none" strike="noStrike">
                          <a:solidFill>
                            <a:srgbClr val="10213B"/>
                          </a:solidFill>
                          <a:effectLst/>
                          <a:latin typeface="Trebuchet MS" panose="020B0603020202020204" pitchFamily="34" charset="0"/>
                        </a:rPr>
                        <a:t>Alemania</a:t>
                      </a:r>
                      <a:endParaRPr lang="es-MX" sz="1200" b="0" i="0" u="none" strike="noStrike">
                        <a:solidFill>
                          <a:srgbClr val="10213B"/>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dirty="0">
                          <a:solidFill>
                            <a:srgbClr val="FF0000"/>
                          </a:solidFill>
                          <a:effectLst/>
                          <a:latin typeface="Trebuchet MS" panose="020B0603020202020204" pitchFamily="34" charset="0"/>
                        </a:rPr>
                        <a:t>4%</a:t>
                      </a:r>
                      <a:endParaRPr lang="es-MX" sz="1400" b="0" i="0" u="none" strike="noStrike" dirty="0">
                        <a:solidFill>
                          <a:srgbClr val="FF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dirty="0">
                          <a:solidFill>
                            <a:srgbClr val="FFC000"/>
                          </a:solidFill>
                          <a:effectLst/>
                          <a:latin typeface="Trebuchet MS" panose="020B0603020202020204" pitchFamily="34" charset="0"/>
                        </a:rPr>
                        <a:t>10% </a:t>
                      </a:r>
                      <a:endParaRPr lang="es-MX" sz="1400" b="1" u="none" strike="noStrike" kern="1200" dirty="0">
                        <a:solidFill>
                          <a:srgbClr val="FF0000"/>
                        </a:solidFill>
                        <a:effectLst/>
                        <a:latin typeface="Trebuchet MS" panose="020B0603020202020204" pitchFamily="34" charset="0"/>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00B050"/>
                          </a:solidFill>
                          <a:effectLst/>
                          <a:latin typeface="Trebuchet MS" panose="020B0603020202020204" pitchFamily="34" charset="0"/>
                        </a:rPr>
                        <a:t>86%</a:t>
                      </a:r>
                      <a:endParaRPr lang="es-MX" sz="1400" b="0" i="0" u="none" strike="noStrike">
                        <a:solidFill>
                          <a:srgbClr val="00B05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0070C0"/>
                          </a:solidFill>
                          <a:effectLst/>
                          <a:latin typeface="Trebuchet MS" panose="020B0603020202020204" pitchFamily="34" charset="0"/>
                        </a:rPr>
                        <a:t>82%</a:t>
                      </a:r>
                      <a:endParaRPr lang="es-MX" sz="1400" b="0" i="0" u="none" strike="noStrike">
                        <a:solidFill>
                          <a:srgbClr val="0070C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2263895"/>
                  </a:ext>
                </a:extLst>
              </a:tr>
              <a:tr h="509092">
                <a:tc>
                  <a:txBody>
                    <a:bodyPr/>
                    <a:lstStyle/>
                    <a:p>
                      <a:pPr algn="r" rtl="0" fontAlgn="ctr"/>
                      <a:r>
                        <a:rPr lang="es-MX" sz="1200" u="none" strike="noStrike">
                          <a:solidFill>
                            <a:srgbClr val="FFC000"/>
                          </a:solidFill>
                          <a:effectLst/>
                          <a:latin typeface="Trebuchet MS" panose="020B0603020202020204" pitchFamily="34" charset="0"/>
                        </a:rPr>
                        <a:t>(B) Otros orígenes </a:t>
                      </a:r>
                      <a:endParaRPr lang="es-MX" sz="1200" b="0" i="0" u="none" strike="noStrike">
                        <a:solidFill>
                          <a:srgbClr val="FFC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FF0000"/>
                          </a:solidFill>
                          <a:effectLst/>
                          <a:latin typeface="Trebuchet MS" panose="020B0603020202020204" pitchFamily="34" charset="0"/>
                        </a:rPr>
                        <a:t>1%</a:t>
                      </a:r>
                      <a:endParaRPr lang="es-MX" sz="1400" b="0" i="0" u="none" strike="noStrike">
                        <a:solidFill>
                          <a:srgbClr val="FF0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a:solidFill>
                            <a:srgbClr val="FFC000"/>
                          </a:solidFill>
                          <a:effectLst/>
                          <a:latin typeface="Trebuchet MS" panose="020B0603020202020204" pitchFamily="34" charset="0"/>
                        </a:rPr>
                        <a:t>6%</a:t>
                      </a:r>
                      <a:endParaRPr lang="es-MX" sz="1400" b="0" i="0" u="none" strike="noStrike">
                        <a:solidFill>
                          <a:srgbClr val="FFC000"/>
                        </a:solidFill>
                        <a:effectLst/>
                        <a:latin typeface="Trebuchet MS" panose="020B0603020202020204" pitchFamily="34" charset="0"/>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dirty="0">
                          <a:solidFill>
                            <a:srgbClr val="00B050"/>
                          </a:solidFill>
                          <a:effectLst/>
                          <a:latin typeface="Trebuchet MS" panose="020B0603020202020204" pitchFamily="34" charset="0"/>
                        </a:rPr>
                        <a:t>93% </a:t>
                      </a:r>
                      <a:endParaRPr lang="es-MX" sz="1400" b="1" u="none" strike="noStrike" kern="1200" dirty="0">
                        <a:solidFill>
                          <a:srgbClr val="FF0000"/>
                        </a:solidFill>
                        <a:effectLst/>
                        <a:latin typeface="Trebuchet MS" panose="020B0603020202020204" pitchFamily="34" charset="0"/>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MX" sz="1400" u="none" strike="noStrike" dirty="0">
                          <a:solidFill>
                            <a:srgbClr val="0070C0"/>
                          </a:solidFill>
                          <a:effectLst/>
                          <a:latin typeface="Trebuchet MS" panose="020B0603020202020204" pitchFamily="34" charset="0"/>
                        </a:rPr>
                        <a:t>92% </a:t>
                      </a:r>
                      <a:endParaRPr lang="es-MX" sz="1400" b="1" u="none" strike="noStrike" kern="1200" dirty="0">
                        <a:solidFill>
                          <a:srgbClr val="FF0000"/>
                        </a:solidFill>
                        <a:effectLst/>
                        <a:latin typeface="Trebuchet MS" panose="020B0603020202020204" pitchFamily="34" charset="0"/>
                        <a:ea typeface="+mn-ea"/>
                        <a:cs typeface="+mn-cs"/>
                      </a:endParaRP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3765872"/>
                  </a:ext>
                </a:extLst>
              </a:tr>
            </a:tbl>
          </a:graphicData>
        </a:graphic>
      </p:graphicFrame>
      <p:sp>
        <p:nvSpPr>
          <p:cNvPr id="16" name="CuadroTexto 15">
            <a:extLst>
              <a:ext uri="{FF2B5EF4-FFF2-40B4-BE49-F238E27FC236}">
                <a16:creationId xmlns:a16="http://schemas.microsoft.com/office/drawing/2014/main" id="{02875E30-E4EB-5CB7-E284-B41401375B0B}"/>
              </a:ext>
            </a:extLst>
          </p:cNvPr>
          <p:cNvSpPr txBox="1"/>
          <p:nvPr/>
        </p:nvSpPr>
        <p:spPr>
          <a:xfrm>
            <a:off x="7089321" y="5268853"/>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72" name="Rectángulo: esquinas redondeadas 71">
            <a:extLst>
              <a:ext uri="{FF2B5EF4-FFF2-40B4-BE49-F238E27FC236}">
                <a16:creationId xmlns:a16="http://schemas.microsoft.com/office/drawing/2014/main" id="{99C1DA63-D7F5-C474-4CF6-5A943A1777A9}"/>
              </a:ext>
            </a:extLst>
          </p:cNvPr>
          <p:cNvSpPr/>
          <p:nvPr/>
        </p:nvSpPr>
        <p:spPr>
          <a:xfrm>
            <a:off x="2990100" y="1455109"/>
            <a:ext cx="1611834" cy="3613377"/>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3" name="Rectángulo: esquinas redondeadas 72">
            <a:extLst>
              <a:ext uri="{FF2B5EF4-FFF2-40B4-BE49-F238E27FC236}">
                <a16:creationId xmlns:a16="http://schemas.microsoft.com/office/drawing/2014/main" id="{B41522B3-658E-89D8-DDA5-6EFCC876FBD7}"/>
              </a:ext>
            </a:extLst>
          </p:cNvPr>
          <p:cNvSpPr/>
          <p:nvPr/>
        </p:nvSpPr>
        <p:spPr>
          <a:xfrm>
            <a:off x="6779792" y="3857056"/>
            <a:ext cx="4975868" cy="410143"/>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ángulo 2">
            <a:extLst>
              <a:ext uri="{FF2B5EF4-FFF2-40B4-BE49-F238E27FC236}">
                <a16:creationId xmlns:a16="http://schemas.microsoft.com/office/drawing/2014/main" id="{5743C3CA-E24C-F103-422A-D26F333F4A39}"/>
              </a:ext>
            </a:extLst>
          </p:cNvPr>
          <p:cNvSpPr/>
          <p:nvPr/>
        </p:nvSpPr>
        <p:spPr>
          <a:xfrm>
            <a:off x="67184" y="5180195"/>
            <a:ext cx="12124816" cy="1107996"/>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ea typeface="Times New Roman" panose="02020603050405020304" pitchFamily="18" charset="0"/>
              </a:rPr>
              <a:t>P24. ¿Qué tan probable o no sería que usted recomendara a este destino a sus amigos, familiares o conocidos? usando una escala del 1 al 5 donde 5 es definitivamente sí lo recomendaría hasta 1 que es definitivamente no lo recomendaría? </a:t>
            </a:r>
          </a:p>
        </p:txBody>
      </p:sp>
      <p:sp>
        <p:nvSpPr>
          <p:cNvPr id="4" name="CuadroTexto 3">
            <a:extLst>
              <a:ext uri="{FF2B5EF4-FFF2-40B4-BE49-F238E27FC236}">
                <a16:creationId xmlns:a16="http://schemas.microsoft.com/office/drawing/2014/main" id="{33DCFBEA-E289-6A68-99C6-B673F42F3A02}"/>
              </a:ext>
            </a:extLst>
          </p:cNvPr>
          <p:cNvSpPr txBox="1"/>
          <p:nvPr/>
        </p:nvSpPr>
        <p:spPr>
          <a:xfrm>
            <a:off x="7977627" y="5708666"/>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5" name="CuadroTexto 4">
            <a:extLst>
              <a:ext uri="{FF2B5EF4-FFF2-40B4-BE49-F238E27FC236}">
                <a16:creationId xmlns:a16="http://schemas.microsoft.com/office/drawing/2014/main" id="{AA2B617C-A6C5-916A-3CE8-450B3AFFF8BD}"/>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La </a:t>
            </a:r>
            <a:r>
              <a:rPr lang="es-ES" sz="1600" dirty="0">
                <a:solidFill>
                  <a:srgbClr val="000000"/>
                </a:solidFill>
                <a:latin typeface="Trebuchet MS"/>
                <a:cs typeface="Calibri"/>
              </a:rPr>
              <a:t>mayoría de los turistas muestran una alta expectativa con respecto a la recomendación del lugar con sus familiares amigos o conocidos. No obstante, es importante mencionar que los visitantes de otros orígenes son quienes muestran una mayor oportunidad por recomendar el lugar.</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8" name="CuadroTexto 7">
            <a:extLst>
              <a:ext uri="{FF2B5EF4-FFF2-40B4-BE49-F238E27FC236}">
                <a16:creationId xmlns:a16="http://schemas.microsoft.com/office/drawing/2014/main" id="{ED13B22C-5FE9-14DD-1E95-2DF3E20967EF}"/>
              </a:ext>
            </a:extLst>
          </p:cNvPr>
          <p:cNvSpPr txBox="1"/>
          <p:nvPr/>
        </p:nvSpPr>
        <p:spPr>
          <a:xfrm>
            <a:off x="3908110" y="4388307"/>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10" name="CuadroTexto 9">
            <a:extLst>
              <a:ext uri="{FF2B5EF4-FFF2-40B4-BE49-F238E27FC236}">
                <a16:creationId xmlns:a16="http://schemas.microsoft.com/office/drawing/2014/main" id="{BBFC0940-D610-5A5B-391A-E3E595528D42}"/>
              </a:ext>
            </a:extLst>
          </p:cNvPr>
          <p:cNvSpPr txBox="1"/>
          <p:nvPr/>
        </p:nvSpPr>
        <p:spPr>
          <a:xfrm>
            <a:off x="5234574" y="480310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a:solidFill>
                  <a:srgbClr val="C00000"/>
                </a:solidFill>
                <a:latin typeface="Trebuchet MS" panose="020B0703020202090204" pitchFamily="34" charset="0"/>
              </a:rPr>
              <a:t>A</a:t>
            </a:r>
            <a:endPar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2" name="CuadroTexto 11">
            <a:extLst>
              <a:ext uri="{FF2B5EF4-FFF2-40B4-BE49-F238E27FC236}">
                <a16:creationId xmlns:a16="http://schemas.microsoft.com/office/drawing/2014/main" id="{2AC2BDD6-E1DD-C423-760F-41B524A7789C}"/>
              </a:ext>
            </a:extLst>
          </p:cNvPr>
          <p:cNvSpPr txBox="1"/>
          <p:nvPr/>
        </p:nvSpPr>
        <p:spPr>
          <a:xfrm>
            <a:off x="5528971" y="2897238"/>
            <a:ext cx="26642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b="1" dirty="0">
                <a:solidFill>
                  <a:srgbClr val="C00000"/>
                </a:solidFill>
                <a:latin typeface="Trebuchet MS" panose="020B0703020202090204" pitchFamily="34" charset="0"/>
              </a:rPr>
              <a:t>A</a:t>
            </a:r>
            <a:endParaRPr kumimoji="0" lang="es-MX" sz="1000" b="1" i="0" u="none" strike="noStrike" kern="1200" cap="none" spc="0" normalizeH="0" baseline="0" noProof="0" dirty="0">
              <a:ln>
                <a:noFill/>
              </a:ln>
              <a:solidFill>
                <a:srgbClr val="C00000"/>
              </a:solidFill>
              <a:effectLst/>
              <a:uLnTx/>
              <a:uFillTx/>
              <a:latin typeface="Trebuchet MS" panose="020B0703020202090204" pitchFamily="34" charset="0"/>
              <a:ea typeface="+mn-ea"/>
              <a:cs typeface="+mn-cs"/>
            </a:endParaRPr>
          </a:p>
        </p:txBody>
      </p:sp>
      <p:sp>
        <p:nvSpPr>
          <p:cNvPr id="14" name="CuadroTexto 13">
            <a:extLst>
              <a:ext uri="{FF2B5EF4-FFF2-40B4-BE49-F238E27FC236}">
                <a16:creationId xmlns:a16="http://schemas.microsoft.com/office/drawing/2014/main" id="{4999B5FF-C6FC-63DF-2F2B-3031DD2551F8}"/>
              </a:ext>
            </a:extLst>
          </p:cNvPr>
          <p:cNvSpPr txBox="1"/>
          <p:nvPr/>
        </p:nvSpPr>
        <p:spPr>
          <a:xfrm>
            <a:off x="3938813" y="3866602"/>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sp>
        <p:nvSpPr>
          <p:cNvPr id="17" name="CuadroTexto 16">
            <a:extLst>
              <a:ext uri="{FF2B5EF4-FFF2-40B4-BE49-F238E27FC236}">
                <a16:creationId xmlns:a16="http://schemas.microsoft.com/office/drawing/2014/main" id="{4ADF154E-6258-FE14-138E-1BA005B74379}"/>
              </a:ext>
            </a:extLst>
          </p:cNvPr>
          <p:cNvSpPr txBox="1"/>
          <p:nvPr/>
        </p:nvSpPr>
        <p:spPr>
          <a:xfrm>
            <a:off x="3915236" y="4588403"/>
            <a:ext cx="26161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B</a:t>
            </a:r>
          </a:p>
        </p:txBody>
      </p:sp>
      <p:grpSp>
        <p:nvGrpSpPr>
          <p:cNvPr id="19" name="Grupo 18">
            <a:extLst>
              <a:ext uri="{FF2B5EF4-FFF2-40B4-BE49-F238E27FC236}">
                <a16:creationId xmlns:a16="http://schemas.microsoft.com/office/drawing/2014/main" id="{4E4FA10C-971B-6F15-0678-A9ADD547D821}"/>
              </a:ext>
            </a:extLst>
          </p:cNvPr>
          <p:cNvGrpSpPr/>
          <p:nvPr/>
        </p:nvGrpSpPr>
        <p:grpSpPr>
          <a:xfrm>
            <a:off x="10331290" y="5484814"/>
            <a:ext cx="698839" cy="276999"/>
            <a:chOff x="11868272" y="4125579"/>
            <a:chExt cx="698839" cy="276999"/>
          </a:xfrm>
        </p:grpSpPr>
        <p:grpSp>
          <p:nvGrpSpPr>
            <p:cNvPr id="20" name="Grupo 19">
              <a:extLst>
                <a:ext uri="{FF2B5EF4-FFF2-40B4-BE49-F238E27FC236}">
                  <a16:creationId xmlns:a16="http://schemas.microsoft.com/office/drawing/2014/main" id="{765BC539-3878-5F3E-40A7-9840197C357E}"/>
                </a:ext>
              </a:extLst>
            </p:cNvPr>
            <p:cNvGrpSpPr/>
            <p:nvPr/>
          </p:nvGrpSpPr>
          <p:grpSpPr>
            <a:xfrm>
              <a:off x="11868272" y="4183754"/>
              <a:ext cx="216000" cy="180000"/>
              <a:chOff x="10974076" y="3320651"/>
              <a:chExt cx="1996322" cy="1830879"/>
            </a:xfrm>
          </p:grpSpPr>
          <p:sp>
            <p:nvSpPr>
              <p:cNvPr id="30" name="Triángulo isósceles 29">
                <a:extLst>
                  <a:ext uri="{FF2B5EF4-FFF2-40B4-BE49-F238E27FC236}">
                    <a16:creationId xmlns:a16="http://schemas.microsoft.com/office/drawing/2014/main" id="{8F9ACF35-2713-9CB7-B4F4-A542FC0B25D5}"/>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1" name="Trapecio 30">
                <a:extLst>
                  <a:ext uri="{FF2B5EF4-FFF2-40B4-BE49-F238E27FC236}">
                    <a16:creationId xmlns:a16="http://schemas.microsoft.com/office/drawing/2014/main" id="{9D9BE44E-FF70-BC98-44E4-8ACD667E32AC}"/>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1" name="CuadroTexto 20">
              <a:extLst>
                <a:ext uri="{FF2B5EF4-FFF2-40B4-BE49-F238E27FC236}">
                  <a16:creationId xmlns:a16="http://schemas.microsoft.com/office/drawing/2014/main" id="{884450B4-85F3-F4D8-9A33-A10D9F7DF9BD}"/>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32" name="Grupo 31">
            <a:extLst>
              <a:ext uri="{FF2B5EF4-FFF2-40B4-BE49-F238E27FC236}">
                <a16:creationId xmlns:a16="http://schemas.microsoft.com/office/drawing/2014/main" id="{37A22C79-74B4-1A43-3890-346E98674495}"/>
              </a:ext>
            </a:extLst>
          </p:cNvPr>
          <p:cNvGrpSpPr/>
          <p:nvPr/>
        </p:nvGrpSpPr>
        <p:grpSpPr>
          <a:xfrm>
            <a:off x="3988472" y="2640271"/>
            <a:ext cx="568442" cy="276999"/>
            <a:chOff x="11868272" y="4093189"/>
            <a:chExt cx="656721" cy="328687"/>
          </a:xfrm>
        </p:grpSpPr>
        <p:grpSp>
          <p:nvGrpSpPr>
            <p:cNvPr id="33" name="Grupo 32">
              <a:extLst>
                <a:ext uri="{FF2B5EF4-FFF2-40B4-BE49-F238E27FC236}">
                  <a16:creationId xmlns:a16="http://schemas.microsoft.com/office/drawing/2014/main" id="{FA07A014-AC88-CCF4-DEAD-EF1CD76D1822}"/>
                </a:ext>
              </a:extLst>
            </p:cNvPr>
            <p:cNvGrpSpPr/>
            <p:nvPr/>
          </p:nvGrpSpPr>
          <p:grpSpPr>
            <a:xfrm>
              <a:off x="11868272" y="4183754"/>
              <a:ext cx="216000" cy="180000"/>
              <a:chOff x="10974076" y="3320651"/>
              <a:chExt cx="1996322" cy="1830879"/>
            </a:xfrm>
          </p:grpSpPr>
          <p:sp>
            <p:nvSpPr>
              <p:cNvPr id="35" name="Triángulo isósceles 34">
                <a:extLst>
                  <a:ext uri="{FF2B5EF4-FFF2-40B4-BE49-F238E27FC236}">
                    <a16:creationId xmlns:a16="http://schemas.microsoft.com/office/drawing/2014/main" id="{6AE09CCD-5066-8637-1C89-64022B63D59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6" name="Trapecio 35">
                <a:extLst>
                  <a:ext uri="{FF2B5EF4-FFF2-40B4-BE49-F238E27FC236}">
                    <a16:creationId xmlns:a16="http://schemas.microsoft.com/office/drawing/2014/main" id="{367E09EF-E30C-63BC-5B8E-376E6EF2DC1A}"/>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4" name="CuadroTexto 33">
              <a:extLst>
                <a:ext uri="{FF2B5EF4-FFF2-40B4-BE49-F238E27FC236}">
                  <a16:creationId xmlns:a16="http://schemas.microsoft.com/office/drawing/2014/main" id="{47F73D7E-766E-D409-E450-3D54DAD8022A}"/>
                </a:ext>
              </a:extLst>
            </p:cNvPr>
            <p:cNvSpPr txBox="1"/>
            <p:nvPr/>
          </p:nvSpPr>
          <p:spPr>
            <a:xfrm>
              <a:off x="12019041" y="40931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63%</a:t>
              </a:r>
            </a:p>
          </p:txBody>
        </p:sp>
      </p:grpSp>
      <p:grpSp>
        <p:nvGrpSpPr>
          <p:cNvPr id="37" name="Grupo 36">
            <a:extLst>
              <a:ext uri="{FF2B5EF4-FFF2-40B4-BE49-F238E27FC236}">
                <a16:creationId xmlns:a16="http://schemas.microsoft.com/office/drawing/2014/main" id="{64ABDB2A-291F-8EC1-6ADB-2FF38C090847}"/>
              </a:ext>
            </a:extLst>
          </p:cNvPr>
          <p:cNvGrpSpPr/>
          <p:nvPr/>
        </p:nvGrpSpPr>
        <p:grpSpPr>
          <a:xfrm>
            <a:off x="3704448" y="4801480"/>
            <a:ext cx="568707" cy="276999"/>
            <a:chOff x="11868272" y="4557884"/>
            <a:chExt cx="657027" cy="328687"/>
          </a:xfrm>
        </p:grpSpPr>
        <p:grpSp>
          <p:nvGrpSpPr>
            <p:cNvPr id="41" name="Grupo 40">
              <a:extLst>
                <a:ext uri="{FF2B5EF4-FFF2-40B4-BE49-F238E27FC236}">
                  <a16:creationId xmlns:a16="http://schemas.microsoft.com/office/drawing/2014/main" id="{7AEB82FD-0038-B4DA-826E-D515C98DC55D}"/>
                </a:ext>
              </a:extLst>
            </p:cNvPr>
            <p:cNvGrpSpPr/>
            <p:nvPr/>
          </p:nvGrpSpPr>
          <p:grpSpPr>
            <a:xfrm>
              <a:off x="11868272" y="4645258"/>
              <a:ext cx="216000" cy="180000"/>
              <a:chOff x="8925921" y="3320651"/>
              <a:chExt cx="1996322" cy="1830879"/>
            </a:xfrm>
          </p:grpSpPr>
          <p:sp>
            <p:nvSpPr>
              <p:cNvPr id="43" name="Triángulo isósceles 42">
                <a:extLst>
                  <a:ext uri="{FF2B5EF4-FFF2-40B4-BE49-F238E27FC236}">
                    <a16:creationId xmlns:a16="http://schemas.microsoft.com/office/drawing/2014/main" id="{4BD24BB7-F481-40D6-AF10-12E9C06FB686}"/>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4" name="Trapecio 43">
                <a:extLst>
                  <a:ext uri="{FF2B5EF4-FFF2-40B4-BE49-F238E27FC236}">
                    <a16:creationId xmlns:a16="http://schemas.microsoft.com/office/drawing/2014/main" id="{A601A65B-DEA5-C447-DF1B-954540A8A3C8}"/>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2" name="CuadroTexto 41">
              <a:extLst>
                <a:ext uri="{FF2B5EF4-FFF2-40B4-BE49-F238E27FC236}">
                  <a16:creationId xmlns:a16="http://schemas.microsoft.com/office/drawing/2014/main" id="{A4CF09B1-8549-511F-EFD4-BE21FAEFB2C7}"/>
                </a:ext>
              </a:extLst>
            </p:cNvPr>
            <p:cNvSpPr txBox="1"/>
            <p:nvPr/>
          </p:nvSpPr>
          <p:spPr>
            <a:xfrm>
              <a:off x="12019347" y="4557884"/>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92%</a:t>
              </a:r>
            </a:p>
          </p:txBody>
        </p:sp>
      </p:grpSp>
      <p:grpSp>
        <p:nvGrpSpPr>
          <p:cNvPr id="45" name="Grupo 44">
            <a:extLst>
              <a:ext uri="{FF2B5EF4-FFF2-40B4-BE49-F238E27FC236}">
                <a16:creationId xmlns:a16="http://schemas.microsoft.com/office/drawing/2014/main" id="{828F25DA-9644-2939-417D-C2437A91D7EA}"/>
              </a:ext>
            </a:extLst>
          </p:cNvPr>
          <p:cNvGrpSpPr/>
          <p:nvPr/>
        </p:nvGrpSpPr>
        <p:grpSpPr>
          <a:xfrm>
            <a:off x="10947770" y="5490152"/>
            <a:ext cx="588232" cy="276999"/>
            <a:chOff x="11868272" y="4590274"/>
            <a:chExt cx="588232" cy="276999"/>
          </a:xfrm>
        </p:grpSpPr>
        <p:grpSp>
          <p:nvGrpSpPr>
            <p:cNvPr id="46" name="Grupo 45">
              <a:extLst>
                <a:ext uri="{FF2B5EF4-FFF2-40B4-BE49-F238E27FC236}">
                  <a16:creationId xmlns:a16="http://schemas.microsoft.com/office/drawing/2014/main" id="{E034522E-C527-9BEE-6137-83B7FC12BD54}"/>
                </a:ext>
              </a:extLst>
            </p:cNvPr>
            <p:cNvGrpSpPr/>
            <p:nvPr/>
          </p:nvGrpSpPr>
          <p:grpSpPr>
            <a:xfrm>
              <a:off x="11868272" y="4645258"/>
              <a:ext cx="216000" cy="180000"/>
              <a:chOff x="8925921" y="3320651"/>
              <a:chExt cx="1996322" cy="1830879"/>
            </a:xfrm>
          </p:grpSpPr>
          <p:sp>
            <p:nvSpPr>
              <p:cNvPr id="48" name="Triángulo isósceles 47">
                <a:extLst>
                  <a:ext uri="{FF2B5EF4-FFF2-40B4-BE49-F238E27FC236}">
                    <a16:creationId xmlns:a16="http://schemas.microsoft.com/office/drawing/2014/main" id="{BF88F026-DC56-D76E-54FF-A451FAD02EF0}"/>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9" name="Trapecio 48">
                <a:extLst>
                  <a:ext uri="{FF2B5EF4-FFF2-40B4-BE49-F238E27FC236}">
                    <a16:creationId xmlns:a16="http://schemas.microsoft.com/office/drawing/2014/main" id="{CC94C096-96B1-3040-D2B8-A2DE696683E0}"/>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7" name="CuadroTexto 46">
              <a:extLst>
                <a:ext uri="{FF2B5EF4-FFF2-40B4-BE49-F238E27FC236}">
                  <a16:creationId xmlns:a16="http://schemas.microsoft.com/office/drawing/2014/main" id="{1ADC5E32-D543-2BA7-FCA6-A7DD6EC4E7EE}"/>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50" name="Grupo 49">
            <a:extLst>
              <a:ext uri="{FF2B5EF4-FFF2-40B4-BE49-F238E27FC236}">
                <a16:creationId xmlns:a16="http://schemas.microsoft.com/office/drawing/2014/main" id="{3949F3AA-6199-D2CA-9BD7-D5E0A5153466}"/>
              </a:ext>
            </a:extLst>
          </p:cNvPr>
          <p:cNvGrpSpPr/>
          <p:nvPr/>
        </p:nvGrpSpPr>
        <p:grpSpPr>
          <a:xfrm>
            <a:off x="4105402" y="4358443"/>
            <a:ext cx="555054" cy="276999"/>
            <a:chOff x="11868272" y="5007589"/>
            <a:chExt cx="641254" cy="328687"/>
          </a:xfrm>
        </p:grpSpPr>
        <p:grpSp>
          <p:nvGrpSpPr>
            <p:cNvPr id="51" name="Grupo 50">
              <a:extLst>
                <a:ext uri="{FF2B5EF4-FFF2-40B4-BE49-F238E27FC236}">
                  <a16:creationId xmlns:a16="http://schemas.microsoft.com/office/drawing/2014/main" id="{7F2B5480-F7B8-4E0D-0004-6B6E80FDDF1D}"/>
                </a:ext>
              </a:extLst>
            </p:cNvPr>
            <p:cNvGrpSpPr/>
            <p:nvPr/>
          </p:nvGrpSpPr>
          <p:grpSpPr>
            <a:xfrm>
              <a:off x="11868272" y="5090127"/>
              <a:ext cx="216000" cy="180000"/>
              <a:chOff x="6316924" y="3334520"/>
              <a:chExt cx="1996322" cy="1830879"/>
            </a:xfrm>
          </p:grpSpPr>
          <p:sp>
            <p:nvSpPr>
              <p:cNvPr id="53" name="Triángulo isósceles 52">
                <a:extLst>
                  <a:ext uri="{FF2B5EF4-FFF2-40B4-BE49-F238E27FC236}">
                    <a16:creationId xmlns:a16="http://schemas.microsoft.com/office/drawing/2014/main" id="{8AD9E04B-0A0F-6303-58A8-3C4D41F96294}"/>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4" name="Trapecio 53">
                <a:extLst>
                  <a:ext uri="{FF2B5EF4-FFF2-40B4-BE49-F238E27FC236}">
                    <a16:creationId xmlns:a16="http://schemas.microsoft.com/office/drawing/2014/main" id="{1D3272FD-9569-9F8D-35EF-535982256C55}"/>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2" name="CuadroTexto 51">
              <a:extLst>
                <a:ext uri="{FF2B5EF4-FFF2-40B4-BE49-F238E27FC236}">
                  <a16:creationId xmlns:a16="http://schemas.microsoft.com/office/drawing/2014/main" id="{1CB815BA-A870-6E8B-7495-5952180C9B3D}"/>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19%</a:t>
              </a:r>
            </a:p>
          </p:txBody>
        </p:sp>
      </p:grpSp>
      <p:grpSp>
        <p:nvGrpSpPr>
          <p:cNvPr id="55" name="Grupo 54">
            <a:extLst>
              <a:ext uri="{FF2B5EF4-FFF2-40B4-BE49-F238E27FC236}">
                <a16:creationId xmlns:a16="http://schemas.microsoft.com/office/drawing/2014/main" id="{8EE656C7-6977-E065-FC11-C477680F9BD5}"/>
              </a:ext>
            </a:extLst>
          </p:cNvPr>
          <p:cNvGrpSpPr/>
          <p:nvPr/>
        </p:nvGrpSpPr>
        <p:grpSpPr>
          <a:xfrm>
            <a:off x="11453643" y="5489643"/>
            <a:ext cx="618688" cy="276999"/>
            <a:chOff x="11868272" y="5039979"/>
            <a:chExt cx="618688" cy="276999"/>
          </a:xfrm>
        </p:grpSpPr>
        <p:grpSp>
          <p:nvGrpSpPr>
            <p:cNvPr id="56" name="Grupo 55">
              <a:extLst>
                <a:ext uri="{FF2B5EF4-FFF2-40B4-BE49-F238E27FC236}">
                  <a16:creationId xmlns:a16="http://schemas.microsoft.com/office/drawing/2014/main" id="{5CBFFE86-E3BD-A865-68D6-7A8B06D7A111}"/>
                </a:ext>
              </a:extLst>
            </p:cNvPr>
            <p:cNvGrpSpPr/>
            <p:nvPr/>
          </p:nvGrpSpPr>
          <p:grpSpPr>
            <a:xfrm>
              <a:off x="11868272" y="5090127"/>
              <a:ext cx="216000" cy="180000"/>
              <a:chOff x="6316924" y="3334520"/>
              <a:chExt cx="1996322" cy="1830879"/>
            </a:xfrm>
          </p:grpSpPr>
          <p:sp>
            <p:nvSpPr>
              <p:cNvPr id="58" name="Triángulo isósceles 57">
                <a:extLst>
                  <a:ext uri="{FF2B5EF4-FFF2-40B4-BE49-F238E27FC236}">
                    <a16:creationId xmlns:a16="http://schemas.microsoft.com/office/drawing/2014/main" id="{3FA94EBB-F0F7-958B-10DD-8A1F09588859}"/>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9" name="Trapecio 58">
                <a:extLst>
                  <a:ext uri="{FF2B5EF4-FFF2-40B4-BE49-F238E27FC236}">
                    <a16:creationId xmlns:a16="http://schemas.microsoft.com/office/drawing/2014/main" id="{CC6ADC93-6BB3-56B3-D8C1-248F5D982A1B}"/>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7" name="CuadroTexto 56">
              <a:extLst>
                <a:ext uri="{FF2B5EF4-FFF2-40B4-BE49-F238E27FC236}">
                  <a16:creationId xmlns:a16="http://schemas.microsoft.com/office/drawing/2014/main" id="{ABCDEC32-BEFA-B5E1-4F64-1254C5B9A4BD}"/>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2" name="Grupo 1">
            <a:extLst>
              <a:ext uri="{FF2B5EF4-FFF2-40B4-BE49-F238E27FC236}">
                <a16:creationId xmlns:a16="http://schemas.microsoft.com/office/drawing/2014/main" id="{2DC49C6B-A30A-9D4F-A9BE-64230B25845E}"/>
              </a:ext>
            </a:extLst>
          </p:cNvPr>
          <p:cNvGrpSpPr/>
          <p:nvPr/>
        </p:nvGrpSpPr>
        <p:grpSpPr>
          <a:xfrm>
            <a:off x="3988340" y="2881223"/>
            <a:ext cx="568707" cy="276999"/>
            <a:chOff x="11868272" y="4557884"/>
            <a:chExt cx="657027" cy="328687"/>
          </a:xfrm>
        </p:grpSpPr>
        <p:grpSp>
          <p:nvGrpSpPr>
            <p:cNvPr id="6" name="Grupo 5">
              <a:extLst>
                <a:ext uri="{FF2B5EF4-FFF2-40B4-BE49-F238E27FC236}">
                  <a16:creationId xmlns:a16="http://schemas.microsoft.com/office/drawing/2014/main" id="{DBCD3AA9-6879-6B22-8CBB-CC707CBA562A}"/>
                </a:ext>
              </a:extLst>
            </p:cNvPr>
            <p:cNvGrpSpPr/>
            <p:nvPr/>
          </p:nvGrpSpPr>
          <p:grpSpPr>
            <a:xfrm>
              <a:off x="11868272" y="4645258"/>
              <a:ext cx="216000" cy="180000"/>
              <a:chOff x="8925921" y="3320651"/>
              <a:chExt cx="1996322" cy="1830879"/>
            </a:xfrm>
          </p:grpSpPr>
          <p:sp>
            <p:nvSpPr>
              <p:cNvPr id="11" name="Triángulo isósceles 10">
                <a:extLst>
                  <a:ext uri="{FF2B5EF4-FFF2-40B4-BE49-F238E27FC236}">
                    <a16:creationId xmlns:a16="http://schemas.microsoft.com/office/drawing/2014/main" id="{93FA2858-894C-6389-2A6F-EFCFC207EC5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15" name="Trapecio 14">
                <a:extLst>
                  <a:ext uri="{FF2B5EF4-FFF2-40B4-BE49-F238E27FC236}">
                    <a16:creationId xmlns:a16="http://schemas.microsoft.com/office/drawing/2014/main" id="{99389FE3-5C87-00C2-22EB-6B4D4FEEAA8A}"/>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9" name="CuadroTexto 8">
              <a:extLst>
                <a:ext uri="{FF2B5EF4-FFF2-40B4-BE49-F238E27FC236}">
                  <a16:creationId xmlns:a16="http://schemas.microsoft.com/office/drawing/2014/main" id="{EA5BF095-3F41-7583-FE01-C5169601C078}"/>
                </a:ext>
              </a:extLst>
            </p:cNvPr>
            <p:cNvSpPr txBox="1"/>
            <p:nvPr/>
          </p:nvSpPr>
          <p:spPr>
            <a:xfrm>
              <a:off x="12019347" y="4557884"/>
              <a:ext cx="505952"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61%</a:t>
              </a:r>
            </a:p>
          </p:txBody>
        </p:sp>
      </p:grpSp>
    </p:spTree>
    <p:extLst>
      <p:ext uri="{BB962C8B-B14F-4D97-AF65-F5344CB8AC3E}">
        <p14:creationId xmlns:p14="http://schemas.microsoft.com/office/powerpoint/2010/main" val="37855049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Recomendación y sugerencias de los turistas</a:t>
            </a:r>
          </a:p>
        </p:txBody>
      </p:sp>
      <p:graphicFrame>
        <p:nvGraphicFramePr>
          <p:cNvPr id="3" name="Tabla 2">
            <a:extLst>
              <a:ext uri="{FF2B5EF4-FFF2-40B4-BE49-F238E27FC236}">
                <a16:creationId xmlns:a16="http://schemas.microsoft.com/office/drawing/2014/main" id="{A40C253A-68A6-417E-9CEA-27BF2D06C734}"/>
              </a:ext>
            </a:extLst>
          </p:cNvPr>
          <p:cNvGraphicFramePr>
            <a:graphicFrameLocks noGrp="1"/>
          </p:cNvGraphicFramePr>
          <p:nvPr>
            <p:extLst>
              <p:ext uri="{D42A27DB-BD31-4B8C-83A1-F6EECF244321}">
                <p14:modId xmlns:p14="http://schemas.microsoft.com/office/powerpoint/2010/main" val="2064018410"/>
              </p:ext>
            </p:extLst>
          </p:nvPr>
        </p:nvGraphicFramePr>
        <p:xfrm>
          <a:off x="6370771" y="3118163"/>
          <a:ext cx="2351226" cy="375285"/>
        </p:xfrm>
        <a:graphic>
          <a:graphicData uri="http://schemas.openxmlformats.org/drawingml/2006/table">
            <a:tbl>
              <a:tblPr/>
              <a:tblGrid>
                <a:gridCol w="2351226">
                  <a:extLst>
                    <a:ext uri="{9D8B030D-6E8A-4147-A177-3AD203B41FA5}">
                      <a16:colId xmlns:a16="http://schemas.microsoft.com/office/drawing/2014/main" val="4178085479"/>
                    </a:ext>
                  </a:extLst>
                </a:gridCol>
              </a:tblGrid>
              <a:tr h="315603">
                <a:tc>
                  <a:txBody>
                    <a:bodyPr/>
                    <a:lstStyle/>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Es algo caro.</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No cobren todo en dólares. </a:t>
                      </a:r>
                    </a:p>
                  </a:txBody>
                  <a:tcPr marL="9525" marR="9525" marT="9525" marB="0" anchor="ctr">
                    <a:lnL>
                      <a:noFill/>
                    </a:lnL>
                    <a:lnR>
                      <a:noFill/>
                    </a:lnR>
                    <a:lnT>
                      <a:noFill/>
                    </a:lnT>
                    <a:lnB>
                      <a:noFill/>
                    </a:lnB>
                  </a:tcPr>
                </a:tc>
                <a:extLst>
                  <a:ext uri="{0D108BD9-81ED-4DB2-BD59-A6C34878D82A}">
                    <a16:rowId xmlns:a16="http://schemas.microsoft.com/office/drawing/2014/main" val="3661443717"/>
                  </a:ext>
                </a:extLst>
              </a:tr>
            </a:tbl>
          </a:graphicData>
        </a:graphic>
      </p:graphicFrame>
      <p:sp>
        <p:nvSpPr>
          <p:cNvPr id="19" name="Rectángulo 18">
            <a:extLst>
              <a:ext uri="{FF2B5EF4-FFF2-40B4-BE49-F238E27FC236}">
                <a16:creationId xmlns:a16="http://schemas.microsoft.com/office/drawing/2014/main" id="{5FB8A91A-37ED-43E5-9E90-72F61F71F5D1}"/>
              </a:ext>
            </a:extLst>
          </p:cNvPr>
          <p:cNvSpPr/>
          <p:nvPr/>
        </p:nvSpPr>
        <p:spPr>
          <a:xfrm>
            <a:off x="6436096" y="2681473"/>
            <a:ext cx="2160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Economía (2%)</a:t>
            </a:r>
          </a:p>
        </p:txBody>
      </p:sp>
      <p:grpSp>
        <p:nvGrpSpPr>
          <p:cNvPr id="5" name="Grupo 4">
            <a:extLst>
              <a:ext uri="{FF2B5EF4-FFF2-40B4-BE49-F238E27FC236}">
                <a16:creationId xmlns:a16="http://schemas.microsoft.com/office/drawing/2014/main" id="{8168ED91-5332-471B-B2DB-25B512C2265D}"/>
              </a:ext>
            </a:extLst>
          </p:cNvPr>
          <p:cNvGrpSpPr/>
          <p:nvPr/>
        </p:nvGrpSpPr>
        <p:grpSpPr>
          <a:xfrm>
            <a:off x="4212587" y="1844002"/>
            <a:ext cx="1018702" cy="696938"/>
            <a:chOff x="7387787" y="1662155"/>
            <a:chExt cx="1764785" cy="1064906"/>
          </a:xfrm>
        </p:grpSpPr>
        <p:pic>
          <p:nvPicPr>
            <p:cNvPr id="61" name="Gráfico 60">
              <a:extLst>
                <a:ext uri="{FF2B5EF4-FFF2-40B4-BE49-F238E27FC236}">
                  <a16:creationId xmlns:a16="http://schemas.microsoft.com/office/drawing/2014/main" id="{574A83A9-101D-46BC-8606-8ED62AAD1BFF}"/>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r="32869"/>
            <a:stretch/>
          </p:blipFill>
          <p:spPr>
            <a:xfrm>
              <a:off x="7387787" y="1662155"/>
              <a:ext cx="824560" cy="577385"/>
            </a:xfrm>
            <a:prstGeom prst="rect">
              <a:avLst/>
            </a:prstGeom>
          </p:spPr>
        </p:pic>
        <p:pic>
          <p:nvPicPr>
            <p:cNvPr id="62" name="Gráfico 61">
              <a:extLst>
                <a:ext uri="{FF2B5EF4-FFF2-40B4-BE49-F238E27FC236}">
                  <a16:creationId xmlns:a16="http://schemas.microsoft.com/office/drawing/2014/main" id="{4A5A8AFF-9E52-4E69-9384-8535CF5BC99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65772" y="1683956"/>
              <a:ext cx="1486800" cy="1043105"/>
            </a:xfrm>
            <a:prstGeom prst="rect">
              <a:avLst/>
            </a:prstGeom>
          </p:spPr>
        </p:pic>
      </p:grpSp>
      <p:pic>
        <p:nvPicPr>
          <p:cNvPr id="63" name="Gráfico 62">
            <a:extLst>
              <a:ext uri="{FF2B5EF4-FFF2-40B4-BE49-F238E27FC236}">
                <a16:creationId xmlns:a16="http://schemas.microsoft.com/office/drawing/2014/main" id="{7DB7BFAA-4857-45C9-AFDE-CB7EB05C4A2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962522" y="1850121"/>
            <a:ext cx="1251934" cy="754262"/>
          </a:xfrm>
          <a:prstGeom prst="rect">
            <a:avLst/>
          </a:prstGeom>
        </p:spPr>
      </p:pic>
      <p:pic>
        <p:nvPicPr>
          <p:cNvPr id="64" name="Gráfico 63">
            <a:extLst>
              <a:ext uri="{FF2B5EF4-FFF2-40B4-BE49-F238E27FC236}">
                <a16:creationId xmlns:a16="http://schemas.microsoft.com/office/drawing/2014/main" id="{E26CD329-7E10-4338-9406-DF919EC301C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22059" y="1954698"/>
            <a:ext cx="973224" cy="711332"/>
          </a:xfrm>
          <a:prstGeom prst="rect">
            <a:avLst/>
          </a:prstGeom>
        </p:spPr>
      </p:pic>
      <p:cxnSp>
        <p:nvCxnSpPr>
          <p:cNvPr id="71" name="Conector recto 70">
            <a:extLst>
              <a:ext uri="{FF2B5EF4-FFF2-40B4-BE49-F238E27FC236}">
                <a16:creationId xmlns:a16="http://schemas.microsoft.com/office/drawing/2014/main" id="{2D63BED4-B1FD-436C-9B41-ECED518FC7D4}"/>
              </a:ext>
            </a:extLst>
          </p:cNvPr>
          <p:cNvCxnSpPr>
            <a:cxnSpLocks/>
          </p:cNvCxnSpPr>
          <p:nvPr/>
        </p:nvCxnSpPr>
        <p:spPr>
          <a:xfrm flipV="1">
            <a:off x="3392125" y="1800658"/>
            <a:ext cx="0" cy="3600000"/>
          </a:xfrm>
          <a:prstGeom prst="line">
            <a:avLst/>
          </a:prstGeom>
          <a:ln w="12700">
            <a:solidFill>
              <a:srgbClr val="E8813E">
                <a:alpha val="50000"/>
              </a:srgbClr>
            </a:solidFill>
          </a:ln>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0F64B716-712D-17DA-3792-556E63BBA6C4}"/>
              </a:ext>
            </a:extLst>
          </p:cNvPr>
          <p:cNvSpPr/>
          <p:nvPr/>
        </p:nvSpPr>
        <p:spPr>
          <a:xfrm>
            <a:off x="67183" y="5681724"/>
            <a:ext cx="5781168"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P44. ¿Qué comentarios o sugerencias finales nos quisiera hacer?</a:t>
            </a:r>
            <a:endParaRPr lang="es-ES" sz="1100" dirty="0">
              <a:solidFill>
                <a:srgbClr val="414141"/>
              </a:solidFill>
              <a:latin typeface="Trebuchet MS" panose="020B0603020202020204" pitchFamily="34" charset="0"/>
              <a:ea typeface="Times New Roman" panose="02020603050405020304" pitchFamily="18" charset="0"/>
            </a:endParaRPr>
          </a:p>
        </p:txBody>
      </p:sp>
      <p:sp>
        <p:nvSpPr>
          <p:cNvPr id="4" name="CuadroTexto 3">
            <a:extLst>
              <a:ext uri="{FF2B5EF4-FFF2-40B4-BE49-F238E27FC236}">
                <a16:creationId xmlns:a16="http://schemas.microsoft.com/office/drawing/2014/main" id="{5971F5BF-9E6D-7440-12DC-FB455AA6A785}"/>
              </a:ext>
            </a:extLst>
          </p:cNvPr>
          <p:cNvSpPr txBox="1"/>
          <p:nvPr/>
        </p:nvSpPr>
        <p:spPr>
          <a:xfrm>
            <a:off x="603670" y="383160"/>
            <a:ext cx="11218739" cy="58477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Aunque la mayoría de los turistas que abordó un vuelo a Los Cabos no hizo algún comentario, un porcentaje importante de estos fueron positivos, seguido por mejoras a la infraestructura, temas económicos y ecológicos.</a:t>
            </a:r>
          </a:p>
        </p:txBody>
      </p:sp>
      <p:graphicFrame>
        <p:nvGraphicFramePr>
          <p:cNvPr id="6" name="Tabla 5">
            <a:extLst>
              <a:ext uri="{FF2B5EF4-FFF2-40B4-BE49-F238E27FC236}">
                <a16:creationId xmlns:a16="http://schemas.microsoft.com/office/drawing/2014/main" id="{C94B4ED5-548D-6409-F3FF-FC38D1E6B731}"/>
              </a:ext>
            </a:extLst>
          </p:cNvPr>
          <p:cNvGraphicFramePr>
            <a:graphicFrameLocks noGrp="1"/>
          </p:cNvGraphicFramePr>
          <p:nvPr>
            <p:extLst>
              <p:ext uri="{D42A27DB-BD31-4B8C-83A1-F6EECF244321}">
                <p14:modId xmlns:p14="http://schemas.microsoft.com/office/powerpoint/2010/main" val="2297537954"/>
              </p:ext>
            </p:extLst>
          </p:nvPr>
        </p:nvGraphicFramePr>
        <p:xfrm>
          <a:off x="9075621" y="3118163"/>
          <a:ext cx="2351226" cy="741045"/>
        </p:xfrm>
        <a:graphic>
          <a:graphicData uri="http://schemas.openxmlformats.org/drawingml/2006/table">
            <a:tbl>
              <a:tblPr/>
              <a:tblGrid>
                <a:gridCol w="2351226">
                  <a:extLst>
                    <a:ext uri="{9D8B030D-6E8A-4147-A177-3AD203B41FA5}">
                      <a16:colId xmlns:a16="http://schemas.microsoft.com/office/drawing/2014/main" val="4178085479"/>
                    </a:ext>
                  </a:extLst>
                </a:gridCol>
              </a:tblGrid>
              <a:tr h="315603">
                <a:tc>
                  <a:txBody>
                    <a:bodyPr/>
                    <a:lstStyle/>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Cuidar el agua</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Cuidar las áreas verdes</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Sigan manteniendo las playas limpias</a:t>
                      </a:r>
                    </a:p>
                  </a:txBody>
                  <a:tcPr marL="9525" marR="9525" marT="9525" marB="0" anchor="ctr">
                    <a:lnL>
                      <a:noFill/>
                    </a:lnL>
                    <a:lnR>
                      <a:noFill/>
                    </a:lnR>
                    <a:lnT>
                      <a:noFill/>
                    </a:lnT>
                    <a:lnB>
                      <a:noFill/>
                    </a:lnB>
                  </a:tcPr>
                </a:tc>
                <a:extLst>
                  <a:ext uri="{0D108BD9-81ED-4DB2-BD59-A6C34878D82A}">
                    <a16:rowId xmlns:a16="http://schemas.microsoft.com/office/drawing/2014/main" val="3661443717"/>
                  </a:ext>
                </a:extLst>
              </a:tr>
            </a:tbl>
          </a:graphicData>
        </a:graphic>
      </p:graphicFrame>
      <p:sp>
        <p:nvSpPr>
          <p:cNvPr id="9" name="Rectángulo 8">
            <a:extLst>
              <a:ext uri="{FF2B5EF4-FFF2-40B4-BE49-F238E27FC236}">
                <a16:creationId xmlns:a16="http://schemas.microsoft.com/office/drawing/2014/main" id="{4EC11A92-86EF-203A-0DDE-A731201EFD0E}"/>
              </a:ext>
            </a:extLst>
          </p:cNvPr>
          <p:cNvSpPr/>
          <p:nvPr/>
        </p:nvSpPr>
        <p:spPr>
          <a:xfrm>
            <a:off x="9171234" y="2681473"/>
            <a:ext cx="2160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Ecología (1%)</a:t>
            </a:r>
          </a:p>
        </p:txBody>
      </p:sp>
      <p:graphicFrame>
        <p:nvGraphicFramePr>
          <p:cNvPr id="12" name="Tabla 11">
            <a:extLst>
              <a:ext uri="{FF2B5EF4-FFF2-40B4-BE49-F238E27FC236}">
                <a16:creationId xmlns:a16="http://schemas.microsoft.com/office/drawing/2014/main" id="{455EF87C-8758-0FFC-4876-A22A5CDC0DE0}"/>
              </a:ext>
            </a:extLst>
          </p:cNvPr>
          <p:cNvGraphicFramePr>
            <a:graphicFrameLocks noGrp="1"/>
          </p:cNvGraphicFramePr>
          <p:nvPr>
            <p:extLst>
              <p:ext uri="{D42A27DB-BD31-4B8C-83A1-F6EECF244321}">
                <p14:modId xmlns:p14="http://schemas.microsoft.com/office/powerpoint/2010/main" val="2928080197"/>
              </p:ext>
            </p:extLst>
          </p:nvPr>
        </p:nvGraphicFramePr>
        <p:xfrm>
          <a:off x="3544768" y="3118163"/>
          <a:ext cx="2472380" cy="2021205"/>
        </p:xfrm>
        <a:graphic>
          <a:graphicData uri="http://schemas.openxmlformats.org/drawingml/2006/table">
            <a:tbl>
              <a:tblPr/>
              <a:tblGrid>
                <a:gridCol w="2472380">
                  <a:extLst>
                    <a:ext uri="{9D8B030D-6E8A-4147-A177-3AD203B41FA5}">
                      <a16:colId xmlns:a16="http://schemas.microsoft.com/office/drawing/2014/main" val="4178085479"/>
                    </a:ext>
                  </a:extLst>
                </a:gridCol>
              </a:tblGrid>
              <a:tr h="315603">
                <a:tc>
                  <a:txBody>
                    <a:bodyPr/>
                    <a:lstStyle/>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Arreglar las calles</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El acceso a las playas es complicado</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Más cabinas / quioscos de información </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Más información de las paradas de transporte público</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Más señalizaciones en carreteras</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Más servicio de Uber</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Más transporte público</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Mayor agilidad vial  </a:t>
                      </a:r>
                    </a:p>
                  </a:txBody>
                  <a:tcPr marL="9525" marR="9525" marT="9525" marB="0" anchor="ctr">
                    <a:lnL>
                      <a:noFill/>
                    </a:lnL>
                    <a:lnR>
                      <a:noFill/>
                    </a:lnR>
                    <a:lnT>
                      <a:noFill/>
                    </a:lnT>
                    <a:lnB>
                      <a:noFill/>
                    </a:lnB>
                  </a:tcPr>
                </a:tc>
                <a:extLst>
                  <a:ext uri="{0D108BD9-81ED-4DB2-BD59-A6C34878D82A}">
                    <a16:rowId xmlns:a16="http://schemas.microsoft.com/office/drawing/2014/main" val="3661443717"/>
                  </a:ext>
                </a:extLst>
              </a:tr>
            </a:tbl>
          </a:graphicData>
        </a:graphic>
      </p:graphicFrame>
      <p:sp>
        <p:nvSpPr>
          <p:cNvPr id="15" name="Rectángulo 14">
            <a:extLst>
              <a:ext uri="{FF2B5EF4-FFF2-40B4-BE49-F238E27FC236}">
                <a16:creationId xmlns:a16="http://schemas.microsoft.com/office/drawing/2014/main" id="{8523F197-F7D0-85A3-86BA-D3E6733AD497}"/>
              </a:ext>
            </a:extLst>
          </p:cNvPr>
          <p:cNvSpPr/>
          <p:nvPr/>
        </p:nvSpPr>
        <p:spPr>
          <a:xfrm>
            <a:off x="3700958" y="2681473"/>
            <a:ext cx="216000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Infraestructura (3%)</a:t>
            </a:r>
          </a:p>
        </p:txBody>
      </p:sp>
      <p:graphicFrame>
        <p:nvGraphicFramePr>
          <p:cNvPr id="16" name="Tabla 15">
            <a:extLst>
              <a:ext uri="{FF2B5EF4-FFF2-40B4-BE49-F238E27FC236}">
                <a16:creationId xmlns:a16="http://schemas.microsoft.com/office/drawing/2014/main" id="{C8A1C6A0-E650-FF2E-B906-BCEB196A51F2}"/>
              </a:ext>
            </a:extLst>
          </p:cNvPr>
          <p:cNvGraphicFramePr>
            <a:graphicFrameLocks noGrp="1"/>
          </p:cNvGraphicFramePr>
          <p:nvPr>
            <p:extLst>
              <p:ext uri="{D42A27DB-BD31-4B8C-83A1-F6EECF244321}">
                <p14:modId xmlns:p14="http://schemas.microsoft.com/office/powerpoint/2010/main" val="630312983"/>
              </p:ext>
            </p:extLst>
          </p:nvPr>
        </p:nvGraphicFramePr>
        <p:xfrm>
          <a:off x="786431" y="3118163"/>
          <a:ext cx="2472380" cy="1472565"/>
        </p:xfrm>
        <a:graphic>
          <a:graphicData uri="http://schemas.openxmlformats.org/drawingml/2006/table">
            <a:tbl>
              <a:tblPr/>
              <a:tblGrid>
                <a:gridCol w="2472380">
                  <a:extLst>
                    <a:ext uri="{9D8B030D-6E8A-4147-A177-3AD203B41FA5}">
                      <a16:colId xmlns:a16="http://schemas.microsoft.com/office/drawing/2014/main" val="4178085479"/>
                    </a:ext>
                  </a:extLst>
                </a:gridCol>
              </a:tblGrid>
              <a:tr h="315603">
                <a:tc>
                  <a:txBody>
                    <a:bodyPr/>
                    <a:lstStyle/>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Todo estuvo bien</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Es un lugar bonito / hermoso</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Gracias</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Lo amo / me encanta</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Quiero volver a regresar</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Buen viaje</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La gente es amable</a:t>
                      </a:r>
                    </a:p>
                    <a:p>
                      <a:pPr marL="171450" indent="-171450" algn="just" defTabSz="914400" rtl="0" eaLnBrk="1" fontAlgn="b" latinLnBrk="0" hangingPunct="1">
                        <a:buFont typeface="Arial" panose="020B0604020202020204" pitchFamily="34" charset="0"/>
                        <a:buChar char="•"/>
                      </a:pPr>
                      <a:r>
                        <a:rPr lang="es-MX" sz="1200" b="0" i="0" u="none" strike="noStrike" kern="1200" dirty="0">
                          <a:solidFill>
                            <a:srgbClr val="C00000"/>
                          </a:solidFill>
                          <a:effectLst/>
                          <a:latin typeface="Trebuchet MS"/>
                          <a:ea typeface="+mn-ea"/>
                          <a:cs typeface="+mn-cs"/>
                        </a:rPr>
                        <a:t>Tuve buena experiencia</a:t>
                      </a:r>
                    </a:p>
                  </a:txBody>
                  <a:tcPr marL="9525" marR="9525" marT="9525" marB="0" anchor="ctr">
                    <a:lnL>
                      <a:noFill/>
                    </a:lnL>
                    <a:lnR>
                      <a:noFill/>
                    </a:lnR>
                    <a:lnT>
                      <a:noFill/>
                    </a:lnT>
                    <a:lnB>
                      <a:noFill/>
                    </a:lnB>
                  </a:tcPr>
                </a:tc>
                <a:extLst>
                  <a:ext uri="{0D108BD9-81ED-4DB2-BD59-A6C34878D82A}">
                    <a16:rowId xmlns:a16="http://schemas.microsoft.com/office/drawing/2014/main" val="3661443717"/>
                  </a:ext>
                </a:extLst>
              </a:tr>
            </a:tbl>
          </a:graphicData>
        </a:graphic>
      </p:graphicFrame>
      <p:sp>
        <p:nvSpPr>
          <p:cNvPr id="17" name="Rectángulo 16">
            <a:extLst>
              <a:ext uri="{FF2B5EF4-FFF2-40B4-BE49-F238E27FC236}">
                <a16:creationId xmlns:a16="http://schemas.microsoft.com/office/drawing/2014/main" id="{9E833B42-429D-8E06-99AD-4A46D4F65393}"/>
              </a:ext>
            </a:extLst>
          </p:cNvPr>
          <p:cNvSpPr/>
          <p:nvPr/>
        </p:nvSpPr>
        <p:spPr>
          <a:xfrm>
            <a:off x="738843" y="2681473"/>
            <a:ext cx="261395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Comentarios positivos (16%)</a:t>
            </a:r>
          </a:p>
        </p:txBody>
      </p:sp>
      <p:sp>
        <p:nvSpPr>
          <p:cNvPr id="18" name="Rectángulo 17">
            <a:extLst>
              <a:ext uri="{FF2B5EF4-FFF2-40B4-BE49-F238E27FC236}">
                <a16:creationId xmlns:a16="http://schemas.microsoft.com/office/drawing/2014/main" id="{493640FD-0E2F-55B0-7208-959C2E2CCC77}"/>
              </a:ext>
            </a:extLst>
          </p:cNvPr>
          <p:cNvSpPr/>
          <p:nvPr/>
        </p:nvSpPr>
        <p:spPr>
          <a:xfrm>
            <a:off x="574486" y="5093612"/>
            <a:ext cx="161959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Ninguno (70%)</a:t>
            </a:r>
          </a:p>
          <a:p>
            <a:pPr marL="0" marR="0" lvl="0" indent="0" defTabSz="914400" rtl="0" eaLnBrk="1" fontAlgn="auto" latinLnBrk="0" hangingPunct="1">
              <a:lnSpc>
                <a:spcPct val="100000"/>
              </a:lnSpc>
              <a:spcBef>
                <a:spcPts val="0"/>
              </a:spcBef>
              <a:spcAft>
                <a:spcPts val="0"/>
              </a:spcAft>
              <a:buClrTx/>
              <a:buSzTx/>
              <a:buFontTx/>
              <a:buNone/>
              <a:tabLst/>
              <a:defRPr/>
            </a:pPr>
            <a:r>
              <a:rPr lang="es-MX" sz="1400" b="1" dirty="0">
                <a:solidFill>
                  <a:srgbClr val="000000"/>
                </a:solidFill>
                <a:latin typeface="Trebuchet MS" panose="020B0603020202020204" pitchFamily="34" charset="0"/>
              </a:rPr>
              <a:t>Otros (5%)</a:t>
            </a:r>
          </a:p>
        </p:txBody>
      </p:sp>
      <p:cxnSp>
        <p:nvCxnSpPr>
          <p:cNvPr id="20" name="Conector recto 19">
            <a:extLst>
              <a:ext uri="{FF2B5EF4-FFF2-40B4-BE49-F238E27FC236}">
                <a16:creationId xmlns:a16="http://schemas.microsoft.com/office/drawing/2014/main" id="{C68FB78A-E3AE-2E85-AC9B-2F21A40213A8}"/>
              </a:ext>
            </a:extLst>
          </p:cNvPr>
          <p:cNvCxnSpPr>
            <a:cxnSpLocks/>
          </p:cNvCxnSpPr>
          <p:nvPr/>
        </p:nvCxnSpPr>
        <p:spPr>
          <a:xfrm flipV="1">
            <a:off x="6227783" y="1800658"/>
            <a:ext cx="0" cy="3600000"/>
          </a:xfrm>
          <a:prstGeom prst="line">
            <a:avLst/>
          </a:prstGeom>
          <a:ln w="12700">
            <a:solidFill>
              <a:srgbClr val="E8813E">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615C1EBF-5CFD-2243-7636-4F2347B00B1A}"/>
              </a:ext>
            </a:extLst>
          </p:cNvPr>
          <p:cNvCxnSpPr>
            <a:cxnSpLocks/>
          </p:cNvCxnSpPr>
          <p:nvPr/>
        </p:nvCxnSpPr>
        <p:spPr>
          <a:xfrm flipV="1">
            <a:off x="8887409" y="1800658"/>
            <a:ext cx="0" cy="3600000"/>
          </a:xfrm>
          <a:prstGeom prst="line">
            <a:avLst/>
          </a:prstGeom>
          <a:ln w="12700">
            <a:solidFill>
              <a:srgbClr val="E8813E">
                <a:alpha val="50000"/>
              </a:srgbClr>
            </a:solidFill>
          </a:ln>
        </p:spPr>
        <p:style>
          <a:lnRef idx="1">
            <a:schemeClr val="accent1"/>
          </a:lnRef>
          <a:fillRef idx="0">
            <a:schemeClr val="accent1"/>
          </a:fillRef>
          <a:effectRef idx="0">
            <a:schemeClr val="accent1"/>
          </a:effectRef>
          <a:fontRef idx="minor">
            <a:schemeClr val="tx1"/>
          </a:fontRef>
        </p:style>
      </p:cxnSp>
      <p:pic>
        <p:nvPicPr>
          <p:cNvPr id="23" name="Gráfico 22">
            <a:extLst>
              <a:ext uri="{FF2B5EF4-FFF2-40B4-BE49-F238E27FC236}">
                <a16:creationId xmlns:a16="http://schemas.microsoft.com/office/drawing/2014/main" id="{9AB72F06-9C15-39D0-BC31-DF86C7FB9EB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11106" y="1899173"/>
            <a:ext cx="631629" cy="682670"/>
          </a:xfrm>
          <a:prstGeom prst="rect">
            <a:avLst/>
          </a:prstGeom>
        </p:spPr>
      </p:pic>
    </p:spTree>
    <p:extLst>
      <p:ext uri="{BB962C8B-B14F-4D97-AF65-F5344CB8AC3E}">
        <p14:creationId xmlns:p14="http://schemas.microsoft.com/office/powerpoint/2010/main" val="16120058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DDD5AA-9D56-0439-E2A8-DA81E09CE23B}"/>
              </a:ext>
            </a:extLst>
          </p:cNvPr>
          <p:cNvSpPr/>
          <p:nvPr/>
        </p:nvSpPr>
        <p:spPr>
          <a:xfrm>
            <a:off x="67184" y="5180195"/>
            <a:ext cx="12124816" cy="1107996"/>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P25. Qué tanto diría que se cumplieron sus expectativas usando la siguiente escala 5=mucho mejor de lo esperado, 4= mejor de lo esperado, 3= tal como lo esperaba, 2=peor de lo esperado y 1= mucho peor de lo esperado.</a:t>
            </a: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Expectativas esperadas</a:t>
            </a:r>
          </a:p>
        </p:txBody>
      </p:sp>
      <p:graphicFrame>
        <p:nvGraphicFramePr>
          <p:cNvPr id="15" name="Tabla 14">
            <a:extLst>
              <a:ext uri="{FF2B5EF4-FFF2-40B4-BE49-F238E27FC236}">
                <a16:creationId xmlns:a16="http://schemas.microsoft.com/office/drawing/2014/main" id="{C38E8AF9-0BAA-49B8-ACA3-6CE8CB837E47}"/>
              </a:ext>
            </a:extLst>
          </p:cNvPr>
          <p:cNvGraphicFramePr>
            <a:graphicFrameLocks noGrp="1"/>
          </p:cNvGraphicFramePr>
          <p:nvPr>
            <p:extLst>
              <p:ext uri="{D42A27DB-BD31-4B8C-83A1-F6EECF244321}">
                <p14:modId xmlns:p14="http://schemas.microsoft.com/office/powerpoint/2010/main" val="2189486433"/>
              </p:ext>
            </p:extLst>
          </p:nvPr>
        </p:nvGraphicFramePr>
        <p:xfrm>
          <a:off x="4333875" y="4487697"/>
          <a:ext cx="5102679" cy="858713"/>
        </p:xfrm>
        <a:graphic>
          <a:graphicData uri="http://schemas.openxmlformats.org/drawingml/2006/table">
            <a:tbl>
              <a:tblPr>
                <a:tableStyleId>{5C22544A-7EE6-4342-B048-85BDC9FD1C3A}</a:tableStyleId>
              </a:tblPr>
              <a:tblGrid>
                <a:gridCol w="705668">
                  <a:extLst>
                    <a:ext uri="{9D8B030D-6E8A-4147-A177-3AD203B41FA5}">
                      <a16:colId xmlns:a16="http://schemas.microsoft.com/office/drawing/2014/main" val="570821464"/>
                    </a:ext>
                  </a:extLst>
                </a:gridCol>
                <a:gridCol w="2156091">
                  <a:extLst>
                    <a:ext uri="{9D8B030D-6E8A-4147-A177-3AD203B41FA5}">
                      <a16:colId xmlns:a16="http://schemas.microsoft.com/office/drawing/2014/main" val="1016590207"/>
                    </a:ext>
                  </a:extLst>
                </a:gridCol>
                <a:gridCol w="2240920">
                  <a:extLst>
                    <a:ext uri="{9D8B030D-6E8A-4147-A177-3AD203B41FA5}">
                      <a16:colId xmlns:a16="http://schemas.microsoft.com/office/drawing/2014/main" val="170246630"/>
                    </a:ext>
                  </a:extLst>
                </a:gridCol>
              </a:tblGrid>
              <a:tr h="287983">
                <a:tc>
                  <a:txBody>
                    <a:bodyPr/>
                    <a:lstStyle/>
                    <a:p>
                      <a:pPr algn="ctr" fontAlgn="b"/>
                      <a:r>
                        <a:rPr lang="es-MX" sz="1400" b="0" u="none" strike="noStrike">
                          <a:solidFill>
                            <a:schemeClr val="tx1">
                              <a:lumMod val="65000"/>
                              <a:lumOff val="35000"/>
                            </a:schemeClr>
                          </a:solidFill>
                          <a:effectLst/>
                          <a:latin typeface="Trebuchet MS" panose="020B0703020202090204" pitchFamily="34" charset="0"/>
                        </a:rPr>
                        <a:t>BTB:</a:t>
                      </a:r>
                      <a:endParaRPr lang="es-MX" sz="1400" b="0" i="0" u="none" strike="noStrike">
                        <a:solidFill>
                          <a:schemeClr val="tx1">
                            <a:lumMod val="65000"/>
                            <a:lumOff val="35000"/>
                          </a:schemeClr>
                        </a:solidFill>
                        <a:effectLst/>
                        <a:latin typeface="Trebuchet MS" panose="020B070302020209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0" i="0" u="none" strike="noStrike" kern="1200" dirty="0">
                          <a:solidFill>
                            <a:schemeClr val="tx1">
                              <a:lumMod val="65000"/>
                              <a:lumOff val="35000"/>
                            </a:schemeClr>
                          </a:solidFill>
                          <a:effectLst/>
                          <a:latin typeface="Trebuchet MS" panose="020B0703020202090204" pitchFamily="34" charset="0"/>
                          <a:ea typeface="+mn-ea"/>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0" i="0" u="none" strike="noStrike" kern="1200">
                          <a:solidFill>
                            <a:schemeClr val="tx1">
                              <a:lumMod val="65000"/>
                              <a:lumOff val="35000"/>
                            </a:schemeClr>
                          </a:solidFill>
                          <a:effectLst/>
                          <a:latin typeface="Trebuchet MS" panose="020B0703020202090204" pitchFamily="34" charset="0"/>
                          <a:ea typeface="+mn-ea"/>
                          <a:cs typeface="+mn-cs"/>
                        </a:rPr>
                        <a:t>    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795549"/>
                  </a:ext>
                </a:extLst>
              </a:tr>
              <a:tr h="285365">
                <a:tc>
                  <a:txBody>
                    <a:bodyPr/>
                    <a:lstStyle/>
                    <a:p>
                      <a:pPr marL="0" algn="ctr" defTabSz="914400" rtl="0" eaLnBrk="1" fontAlgn="b" latinLnBrk="0" hangingPunct="1"/>
                      <a:r>
                        <a:rPr lang="es-MX" sz="1400" b="0" u="none" strike="noStrike" kern="1200">
                          <a:solidFill>
                            <a:schemeClr val="tx1">
                              <a:lumMod val="65000"/>
                              <a:lumOff val="35000"/>
                            </a:schemeClr>
                          </a:solidFill>
                          <a:effectLst/>
                          <a:latin typeface="Trebuchet MS" panose="020B0703020202090204" pitchFamily="34" charset="0"/>
                          <a:ea typeface="+mn-ea"/>
                          <a:cs typeface="+mn-cs"/>
                        </a:rPr>
                        <a:t>T2B:</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0" i="0" u="none" strike="noStrike" kern="1200">
                          <a:solidFill>
                            <a:schemeClr val="tx1">
                              <a:lumMod val="65000"/>
                              <a:lumOff val="35000"/>
                            </a:schemeClr>
                          </a:solidFill>
                          <a:effectLst/>
                          <a:latin typeface="Trebuchet MS" panose="020B0703020202090204" pitchFamily="34" charset="0"/>
                          <a:ea typeface="+mn-ea"/>
                          <a:cs typeface="+mn-cs"/>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0" i="0" u="none" strike="noStrike" kern="1200">
                          <a:solidFill>
                            <a:schemeClr val="tx1">
                              <a:lumMod val="65000"/>
                              <a:lumOff val="35000"/>
                            </a:schemeClr>
                          </a:solidFill>
                          <a:effectLst/>
                          <a:latin typeface="Trebuchet MS" panose="020B0703020202090204" pitchFamily="34" charset="0"/>
                          <a:ea typeface="+mn-ea"/>
                          <a:cs typeface="+mn-cs"/>
                        </a:rPr>
                        <a:t>    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82586794"/>
                  </a:ext>
                </a:extLst>
              </a:tr>
              <a:tr h="285365">
                <a:tc>
                  <a:txBody>
                    <a:bodyPr/>
                    <a:lstStyle/>
                    <a:p>
                      <a:pPr marL="0" algn="ctr" defTabSz="914400" rtl="0" eaLnBrk="1" fontAlgn="b" latinLnBrk="0" hangingPunct="1"/>
                      <a:r>
                        <a:rPr lang="es-MX" sz="1400" b="1" u="none" strike="noStrike" kern="1200">
                          <a:solidFill>
                            <a:schemeClr val="tx1">
                              <a:lumMod val="65000"/>
                              <a:lumOff val="35000"/>
                            </a:schemeClr>
                          </a:solidFill>
                          <a:effectLst/>
                          <a:latin typeface="Trebuchet MS" panose="020B0703020202090204" pitchFamily="34" charset="0"/>
                          <a:ea typeface="+mn-ea"/>
                          <a:cs typeface="+mn-cs"/>
                        </a:rPr>
                        <a:t>NPS: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1" i="0" u="none" strike="noStrike" kern="1200">
                          <a:solidFill>
                            <a:schemeClr val="tx1">
                              <a:lumMod val="65000"/>
                              <a:lumOff val="35000"/>
                            </a:schemeClr>
                          </a:solidFill>
                          <a:effectLst/>
                          <a:latin typeface="Trebuchet MS" panose="020B0703020202090204" pitchFamily="34" charset="0"/>
                          <a:ea typeface="+mn-ea"/>
                          <a:cs typeface="+mn-cs"/>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1400" b="1" i="0" u="none" strike="noStrike" kern="1200" dirty="0">
                          <a:solidFill>
                            <a:schemeClr val="tx1">
                              <a:lumMod val="65000"/>
                              <a:lumOff val="35000"/>
                            </a:schemeClr>
                          </a:solidFill>
                          <a:effectLst/>
                          <a:latin typeface="Trebuchet MS" panose="020B0703020202090204" pitchFamily="34" charset="0"/>
                          <a:ea typeface="+mn-ea"/>
                          <a:cs typeface="+mn-cs"/>
                        </a:rPr>
                        <a:t>    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9779418"/>
                  </a:ext>
                </a:extLst>
              </a:tr>
            </a:tbl>
          </a:graphicData>
        </a:graphic>
      </p:graphicFrame>
      <p:graphicFrame>
        <p:nvGraphicFramePr>
          <p:cNvPr id="23" name="Gráfico 22">
            <a:extLst>
              <a:ext uri="{FF2B5EF4-FFF2-40B4-BE49-F238E27FC236}">
                <a16:creationId xmlns:a16="http://schemas.microsoft.com/office/drawing/2014/main" id="{CEB3FE86-1F8A-F24C-8B56-0C043C65EE1C}"/>
              </a:ext>
            </a:extLst>
          </p:cNvPr>
          <p:cNvGraphicFramePr/>
          <p:nvPr>
            <p:extLst>
              <p:ext uri="{D42A27DB-BD31-4B8C-83A1-F6EECF244321}">
                <p14:modId xmlns:p14="http://schemas.microsoft.com/office/powerpoint/2010/main" val="1244861206"/>
              </p:ext>
            </p:extLst>
          </p:nvPr>
        </p:nvGraphicFramePr>
        <p:xfrm>
          <a:off x="1503413" y="1837546"/>
          <a:ext cx="8421638" cy="2586896"/>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5B557AC7-26D6-0FE7-5DD3-C56798629641}"/>
              </a:ext>
            </a:extLst>
          </p:cNvPr>
          <p:cNvSpPr txBox="1"/>
          <p:nvPr/>
        </p:nvSpPr>
        <p:spPr>
          <a:xfrm>
            <a:off x="6530506" y="2791962"/>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graphicFrame>
        <p:nvGraphicFramePr>
          <p:cNvPr id="25" name="Tabla 24">
            <a:extLst>
              <a:ext uri="{FF2B5EF4-FFF2-40B4-BE49-F238E27FC236}">
                <a16:creationId xmlns:a16="http://schemas.microsoft.com/office/drawing/2014/main" id="{FF94EBA9-B9D2-AA4E-F3CC-1E00B60683A0}"/>
              </a:ext>
            </a:extLst>
          </p:cNvPr>
          <p:cNvGraphicFramePr>
            <a:graphicFrameLocks noGrp="1"/>
          </p:cNvGraphicFramePr>
          <p:nvPr>
            <p:extLst>
              <p:ext uri="{D42A27DB-BD31-4B8C-83A1-F6EECF244321}">
                <p14:modId xmlns:p14="http://schemas.microsoft.com/office/powerpoint/2010/main" val="1485713716"/>
              </p:ext>
            </p:extLst>
          </p:nvPr>
        </p:nvGraphicFramePr>
        <p:xfrm>
          <a:off x="5444862" y="1509569"/>
          <a:ext cx="1461776" cy="295760"/>
        </p:xfrm>
        <a:graphic>
          <a:graphicData uri="http://schemas.openxmlformats.org/drawingml/2006/table">
            <a:tbl>
              <a:tblPr firstRow="1" bandRow="1"/>
              <a:tblGrid>
                <a:gridCol w="1461776">
                  <a:extLst>
                    <a:ext uri="{9D8B030D-6E8A-4147-A177-3AD203B41FA5}">
                      <a16:colId xmlns:a16="http://schemas.microsoft.com/office/drawing/2014/main" val="1566861337"/>
                    </a:ext>
                  </a:extLst>
                </a:gridCol>
              </a:tblGrid>
              <a:tr h="295760">
                <a:tc>
                  <a:txBody>
                    <a:bodyPr/>
                    <a:lstStyle/>
                    <a:p>
                      <a:pPr algn="ctr" rtl="0" fontAlgn="ctr"/>
                      <a:r>
                        <a:rPr lang="es-MX" sz="115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8" name="Tabla 27">
            <a:extLst>
              <a:ext uri="{FF2B5EF4-FFF2-40B4-BE49-F238E27FC236}">
                <a16:creationId xmlns:a16="http://schemas.microsoft.com/office/drawing/2014/main" id="{B528196D-01FF-58EF-2E18-D0DACD31356D}"/>
              </a:ext>
            </a:extLst>
          </p:cNvPr>
          <p:cNvGraphicFramePr>
            <a:graphicFrameLocks noGrp="1"/>
          </p:cNvGraphicFramePr>
          <p:nvPr>
            <p:extLst>
              <p:ext uri="{D42A27DB-BD31-4B8C-83A1-F6EECF244321}">
                <p14:modId xmlns:p14="http://schemas.microsoft.com/office/powerpoint/2010/main" val="410918980"/>
              </p:ext>
            </p:extLst>
          </p:nvPr>
        </p:nvGraphicFramePr>
        <p:xfrm>
          <a:off x="7644231" y="1509570"/>
          <a:ext cx="1535130" cy="295760"/>
        </p:xfrm>
        <a:graphic>
          <a:graphicData uri="http://schemas.openxmlformats.org/drawingml/2006/table">
            <a:tbl>
              <a:tblPr firstRow="1" bandRow="1"/>
              <a:tblGrid>
                <a:gridCol w="1535130">
                  <a:extLst>
                    <a:ext uri="{9D8B030D-6E8A-4147-A177-3AD203B41FA5}">
                      <a16:colId xmlns:a16="http://schemas.microsoft.com/office/drawing/2014/main" val="1036894873"/>
                    </a:ext>
                  </a:extLst>
                </a:gridCol>
              </a:tblGrid>
              <a:tr h="295760">
                <a:tc>
                  <a:txBody>
                    <a:bodyPr/>
                    <a:lstStyle/>
                    <a:p>
                      <a:pPr algn="ctr" rtl="0" fontAlgn="ctr"/>
                      <a:r>
                        <a:rPr lang="es-MX" sz="1150" b="0" i="0" u="none" strike="noStrike" dirty="0">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50" name="CuadroTexto 49">
            <a:extLst>
              <a:ext uri="{FF2B5EF4-FFF2-40B4-BE49-F238E27FC236}">
                <a16:creationId xmlns:a16="http://schemas.microsoft.com/office/drawing/2014/main" id="{6C14F003-A5EA-F18A-3ACA-3CD18E2F2E69}"/>
              </a:ext>
            </a:extLst>
          </p:cNvPr>
          <p:cNvSpPr txBox="1"/>
          <p:nvPr/>
        </p:nvSpPr>
        <p:spPr>
          <a:xfrm>
            <a:off x="8794944" y="2041355"/>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grpSp>
        <p:nvGrpSpPr>
          <p:cNvPr id="3" name="Grupo 2">
            <a:extLst>
              <a:ext uri="{FF2B5EF4-FFF2-40B4-BE49-F238E27FC236}">
                <a16:creationId xmlns:a16="http://schemas.microsoft.com/office/drawing/2014/main" id="{9056387A-8EAB-5B52-3FCF-9B8F035B577E}"/>
              </a:ext>
            </a:extLst>
          </p:cNvPr>
          <p:cNvGrpSpPr/>
          <p:nvPr/>
        </p:nvGrpSpPr>
        <p:grpSpPr>
          <a:xfrm>
            <a:off x="6530506" y="4238414"/>
            <a:ext cx="493146" cy="276999"/>
            <a:chOff x="11845075" y="3313702"/>
            <a:chExt cx="569734" cy="328686"/>
          </a:xfrm>
        </p:grpSpPr>
        <p:pic>
          <p:nvPicPr>
            <p:cNvPr id="4" name="Imagen 34">
              <a:extLst>
                <a:ext uri="{FF2B5EF4-FFF2-40B4-BE49-F238E27FC236}">
                  <a16:creationId xmlns:a16="http://schemas.microsoft.com/office/drawing/2014/main" id="{70BD936A-8025-2B6C-A200-F6FB871F00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5" name="CuadroTexto 4">
              <a:extLst>
                <a:ext uri="{FF2B5EF4-FFF2-40B4-BE49-F238E27FC236}">
                  <a16:creationId xmlns:a16="http://schemas.microsoft.com/office/drawing/2014/main" id="{1E3A0828-A148-52B3-F0BE-192D10568E53}"/>
                </a:ext>
              </a:extLst>
            </p:cNvPr>
            <p:cNvSpPr txBox="1"/>
            <p:nvPr/>
          </p:nvSpPr>
          <p:spPr>
            <a:xfrm>
              <a:off x="12001453" y="3313702"/>
              <a:ext cx="413356"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5%</a:t>
              </a:r>
            </a:p>
          </p:txBody>
        </p:sp>
      </p:grpSp>
      <p:grpSp>
        <p:nvGrpSpPr>
          <p:cNvPr id="82" name="Grupo 81">
            <a:extLst>
              <a:ext uri="{FF2B5EF4-FFF2-40B4-BE49-F238E27FC236}">
                <a16:creationId xmlns:a16="http://schemas.microsoft.com/office/drawing/2014/main" id="{820FBAF3-484C-F593-37AD-E7726A1E45FB}"/>
              </a:ext>
            </a:extLst>
          </p:cNvPr>
          <p:cNvGrpSpPr/>
          <p:nvPr/>
        </p:nvGrpSpPr>
        <p:grpSpPr>
          <a:xfrm>
            <a:off x="9854906" y="5508947"/>
            <a:ext cx="912793" cy="280283"/>
            <a:chOff x="11845075" y="3342807"/>
            <a:chExt cx="912793" cy="280283"/>
          </a:xfrm>
        </p:grpSpPr>
        <p:pic>
          <p:nvPicPr>
            <p:cNvPr id="83" name="Imagen 34">
              <a:extLst>
                <a:ext uri="{FF2B5EF4-FFF2-40B4-BE49-F238E27FC236}">
                  <a16:creationId xmlns:a16="http://schemas.microsoft.com/office/drawing/2014/main" id="{53727DA4-1572-8AA6-D09E-EBBC25627D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84" name="CuadroTexto 83">
              <a:extLst>
                <a:ext uri="{FF2B5EF4-FFF2-40B4-BE49-F238E27FC236}">
                  <a16:creationId xmlns:a16="http://schemas.microsoft.com/office/drawing/2014/main" id="{9CD571EB-8AED-DB23-62E3-B1222F317791}"/>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sp>
        <p:nvSpPr>
          <p:cNvPr id="8" name="Rectángulo: esquinas redondeadas 7">
            <a:extLst>
              <a:ext uri="{FF2B5EF4-FFF2-40B4-BE49-F238E27FC236}">
                <a16:creationId xmlns:a16="http://schemas.microsoft.com/office/drawing/2014/main" id="{60238F79-CA9E-E2EE-8CCC-45567977E79E}"/>
              </a:ext>
            </a:extLst>
          </p:cNvPr>
          <p:cNvSpPr/>
          <p:nvPr/>
        </p:nvSpPr>
        <p:spPr>
          <a:xfrm>
            <a:off x="5421606" y="1379432"/>
            <a:ext cx="1535130" cy="3949200"/>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C0A525C2-1A41-5F9E-5D84-3CCC28FA7ED5}"/>
              </a:ext>
            </a:extLst>
          </p:cNvPr>
          <p:cNvSpPr txBox="1"/>
          <p:nvPr/>
        </p:nvSpPr>
        <p:spPr>
          <a:xfrm>
            <a:off x="7089321" y="5268853"/>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9" name="CuadroTexto 8">
            <a:extLst>
              <a:ext uri="{FF2B5EF4-FFF2-40B4-BE49-F238E27FC236}">
                <a16:creationId xmlns:a16="http://schemas.microsoft.com/office/drawing/2014/main" id="{FBF43699-62FB-E6E7-F13D-24768D331CB2}"/>
              </a:ext>
            </a:extLst>
          </p:cNvPr>
          <p:cNvSpPr txBox="1"/>
          <p:nvPr/>
        </p:nvSpPr>
        <p:spPr>
          <a:xfrm>
            <a:off x="7977627" y="5708666"/>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1" name="CuadroTexto 10">
            <a:extLst>
              <a:ext uri="{FF2B5EF4-FFF2-40B4-BE49-F238E27FC236}">
                <a16:creationId xmlns:a16="http://schemas.microsoft.com/office/drawing/2014/main" id="{313A593B-90BB-7858-9A02-D07192506DB7}"/>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otros orígenes se caracterizan por ser quienes mayormente mencionaron que sus expectativas fueron “mucho mejor de lo esperado”; en contraste con los visitantes que abordaron un vuelo a Alemania, de los cuales un porcentaje importante mencionó que su viaje fue “mejor de lo esperado”, mientras tanto se identificó que los hombres de este segmento fueron más exigentes.</a:t>
            </a:r>
          </a:p>
        </p:txBody>
      </p:sp>
      <p:grpSp>
        <p:nvGrpSpPr>
          <p:cNvPr id="17" name="Grupo 16">
            <a:extLst>
              <a:ext uri="{FF2B5EF4-FFF2-40B4-BE49-F238E27FC236}">
                <a16:creationId xmlns:a16="http://schemas.microsoft.com/office/drawing/2014/main" id="{5E5462E3-B6E9-4631-A63B-5244C5ED4D58}"/>
              </a:ext>
            </a:extLst>
          </p:cNvPr>
          <p:cNvGrpSpPr/>
          <p:nvPr/>
        </p:nvGrpSpPr>
        <p:grpSpPr>
          <a:xfrm>
            <a:off x="10843579" y="5506122"/>
            <a:ext cx="1155871" cy="276999"/>
            <a:chOff x="11865538" y="5459703"/>
            <a:chExt cx="1155871" cy="276999"/>
          </a:xfrm>
        </p:grpSpPr>
        <p:pic>
          <p:nvPicPr>
            <p:cNvPr id="22" name="Picture 36" descr="bosque">
              <a:extLst>
                <a:ext uri="{FF2B5EF4-FFF2-40B4-BE49-F238E27FC236}">
                  <a16:creationId xmlns:a16="http://schemas.microsoft.com/office/drawing/2014/main" id="{49C62347-ECAE-E20F-A316-89A550FD2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5538" y="5461959"/>
              <a:ext cx="266502" cy="266502"/>
            </a:xfrm>
            <a:prstGeom prst="rect">
              <a:avLst/>
            </a:prstGeom>
            <a:noFill/>
            <a:extLst>
              <a:ext uri="{909E8E84-426E-40DD-AFC4-6F175D3DCCD1}">
                <a14:hiddenFill xmlns:a14="http://schemas.microsoft.com/office/drawing/2010/main">
                  <a:solidFill>
                    <a:srgbClr val="FFFFFF"/>
                  </a:solidFill>
                </a14:hiddenFill>
              </a:ext>
            </a:extLst>
          </p:spPr>
        </p:pic>
        <p:sp>
          <p:nvSpPr>
            <p:cNvPr id="29" name="CuadroTexto 28">
              <a:extLst>
                <a:ext uri="{FF2B5EF4-FFF2-40B4-BE49-F238E27FC236}">
                  <a16:creationId xmlns:a16="http://schemas.microsoft.com/office/drawing/2014/main" id="{5D57383E-3EFB-6C07-BB6A-9DF8EC71A650}"/>
                </a:ext>
              </a:extLst>
            </p:cNvPr>
            <p:cNvSpPr txBox="1"/>
            <p:nvPr/>
          </p:nvSpPr>
          <p:spPr>
            <a:xfrm>
              <a:off x="12092950" y="5459703"/>
              <a:ext cx="928459"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Naturaleza</a:t>
              </a:r>
            </a:p>
          </p:txBody>
        </p:sp>
      </p:grpSp>
    </p:spTree>
    <p:extLst>
      <p:ext uri="{BB962C8B-B14F-4D97-AF65-F5344CB8AC3E}">
        <p14:creationId xmlns:p14="http://schemas.microsoft.com/office/powerpoint/2010/main" val="40406625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972F6D4-05AE-36B1-80DE-BF7B41D47749}"/>
              </a:ext>
            </a:extLst>
          </p:cNvPr>
          <p:cNvSpPr/>
          <p:nvPr/>
        </p:nvSpPr>
        <p:spPr>
          <a:xfrm>
            <a:off x="67184" y="5180195"/>
            <a:ext cx="12124816" cy="1107996"/>
          </a:xfrm>
          <a:prstGeom prst="rect">
            <a:avLst/>
          </a:prstGeom>
          <a:noFill/>
        </p:spPr>
        <p:txBody>
          <a:bodyPr wrap="square">
            <a:spAutoFit/>
          </a:bodyPr>
          <a:lstStyle/>
          <a:p>
            <a:endParaRPr lang="es-MX" sz="1100">
              <a:solidFill>
                <a:srgbClr val="414141"/>
              </a:solidFill>
              <a:latin typeface="Trebuchet MS" panose="020B0603020202020204" pitchFamily="34" charset="0"/>
            </a:endParaRPr>
          </a:p>
          <a:p>
            <a:endParaRPr lang="es-MX" sz="1100">
              <a:solidFill>
                <a:srgbClr val="414141"/>
              </a:solidFill>
              <a:latin typeface="Trebuchet MS" panose="020B0603020202020204" pitchFamily="34" charset="0"/>
            </a:endParaRPr>
          </a:p>
          <a:p>
            <a:r>
              <a:rPr lang="es-MX" sz="1100">
                <a:solidFill>
                  <a:srgbClr val="414141"/>
                </a:solidFill>
                <a:latin typeface="Trebuchet MS" panose="020B0603020202020204" pitchFamily="34" charset="0"/>
              </a:rPr>
              <a:t>Base vuelo </a:t>
            </a:r>
            <a:r>
              <a:rPr lang="es-MX" sz="1100" b="1">
                <a:solidFill>
                  <a:srgbClr val="414141"/>
                </a:solidFill>
                <a:latin typeface="Trebuchet MS" panose="020B0603020202020204" pitchFamily="34" charset="0"/>
              </a:rPr>
              <a:t>Alemania</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300</a:t>
            </a:r>
            <a:r>
              <a:rPr lang="es-MX" sz="1100">
                <a:solidFill>
                  <a:srgbClr val="414141"/>
                </a:solidFill>
                <a:latin typeface="Trebuchet MS" panose="020B0603020202020204" pitchFamily="34" charset="0"/>
              </a:rPr>
              <a:t> casos.</a:t>
            </a:r>
          </a:p>
          <a:p>
            <a:r>
              <a:rPr lang="es-MX" sz="1100">
                <a:solidFill>
                  <a:srgbClr val="414141"/>
                </a:solidFill>
                <a:latin typeface="Trebuchet MS" panose="020B0603020202020204" pitchFamily="34" charset="0"/>
              </a:rPr>
              <a:t>Base </a:t>
            </a:r>
            <a:r>
              <a:rPr lang="es-MX" sz="1100" b="1">
                <a:solidFill>
                  <a:srgbClr val="414141"/>
                </a:solidFill>
                <a:latin typeface="Trebuchet MS" panose="020B0603020202020204" pitchFamily="34" charset="0"/>
              </a:rPr>
              <a:t>otros orígenes</a:t>
            </a:r>
            <a:r>
              <a:rPr lang="es-MX" sz="1100">
                <a:solidFill>
                  <a:srgbClr val="414141"/>
                </a:solidFill>
                <a:latin typeface="Trebuchet MS" panose="020B0603020202020204" pitchFamily="34" charset="0"/>
              </a:rPr>
              <a:t>: </a:t>
            </a:r>
            <a:r>
              <a:rPr lang="es-MX" sz="1100" b="1">
                <a:solidFill>
                  <a:srgbClr val="414141"/>
                </a:solidFill>
                <a:latin typeface="Trebuchet MS" panose="020B0603020202020204" pitchFamily="34" charset="0"/>
              </a:rPr>
              <a:t>1,445</a:t>
            </a:r>
            <a:r>
              <a:rPr lang="es-MX" sz="1100">
                <a:solidFill>
                  <a:srgbClr val="414141"/>
                </a:solidFill>
                <a:latin typeface="Trebuchet MS" panose="020B0603020202020204" pitchFamily="34" charset="0"/>
              </a:rPr>
              <a:t> casos.</a:t>
            </a:r>
          </a:p>
          <a:p>
            <a:r>
              <a:rPr lang="es-ES" sz="1100">
                <a:solidFill>
                  <a:srgbClr val="414141"/>
                </a:solidFill>
                <a:latin typeface="Trebuchet MS" panose="020B0603020202020204" pitchFamily="34" charset="0"/>
                <a:ea typeface="Times New Roman" panose="02020603050405020304" pitchFamily="18" charset="0"/>
              </a:rPr>
              <a:t>P25. Qué tanto diría que se cumplieron sus expectativas usando la siguiente escala 5=mucho mejor de lo esperado, 4= mejor de lo esperado, 3= tal como lo esperaba, 2=peor de lo esperado y 1= mucho peor de lo esperado.</a:t>
            </a: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Expectativas esperadas</a:t>
            </a:r>
          </a:p>
        </p:txBody>
      </p:sp>
      <p:graphicFrame>
        <p:nvGraphicFramePr>
          <p:cNvPr id="23" name="Gráfico 22">
            <a:extLst>
              <a:ext uri="{FF2B5EF4-FFF2-40B4-BE49-F238E27FC236}">
                <a16:creationId xmlns:a16="http://schemas.microsoft.com/office/drawing/2014/main" id="{CEB3FE86-1F8A-F24C-8B56-0C043C65EE1C}"/>
              </a:ext>
            </a:extLst>
          </p:cNvPr>
          <p:cNvGraphicFramePr/>
          <p:nvPr>
            <p:extLst>
              <p:ext uri="{D42A27DB-BD31-4B8C-83A1-F6EECF244321}">
                <p14:modId xmlns:p14="http://schemas.microsoft.com/office/powerpoint/2010/main" val="52172484"/>
              </p:ext>
            </p:extLst>
          </p:nvPr>
        </p:nvGraphicFramePr>
        <p:xfrm>
          <a:off x="828027" y="2068293"/>
          <a:ext cx="8796986" cy="2886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Tabla 24">
            <a:extLst>
              <a:ext uri="{FF2B5EF4-FFF2-40B4-BE49-F238E27FC236}">
                <a16:creationId xmlns:a16="http://schemas.microsoft.com/office/drawing/2014/main" id="{FF94EBA9-B9D2-AA4E-F3CC-1E00B60683A0}"/>
              </a:ext>
            </a:extLst>
          </p:cNvPr>
          <p:cNvGraphicFramePr>
            <a:graphicFrameLocks noGrp="1"/>
          </p:cNvGraphicFramePr>
          <p:nvPr>
            <p:extLst>
              <p:ext uri="{D42A27DB-BD31-4B8C-83A1-F6EECF244321}">
                <p14:modId xmlns:p14="http://schemas.microsoft.com/office/powerpoint/2010/main" val="3975174496"/>
              </p:ext>
            </p:extLst>
          </p:nvPr>
        </p:nvGraphicFramePr>
        <p:xfrm>
          <a:off x="4734628" y="1472930"/>
          <a:ext cx="1897524" cy="524979"/>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524979">
                <a:tc>
                  <a:txBody>
                    <a:bodyPr/>
                    <a:lstStyle/>
                    <a:p>
                      <a:pPr algn="ctr" rtl="0" fontAlgn="ctr"/>
                      <a:r>
                        <a:rPr lang="es-MX" sz="115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28" name="Tabla 27">
            <a:extLst>
              <a:ext uri="{FF2B5EF4-FFF2-40B4-BE49-F238E27FC236}">
                <a16:creationId xmlns:a16="http://schemas.microsoft.com/office/drawing/2014/main" id="{B528196D-01FF-58EF-2E18-D0DACD31356D}"/>
              </a:ext>
            </a:extLst>
          </p:cNvPr>
          <p:cNvGraphicFramePr>
            <a:graphicFrameLocks noGrp="1"/>
          </p:cNvGraphicFramePr>
          <p:nvPr>
            <p:extLst>
              <p:ext uri="{D42A27DB-BD31-4B8C-83A1-F6EECF244321}">
                <p14:modId xmlns:p14="http://schemas.microsoft.com/office/powerpoint/2010/main" val="478099692"/>
              </p:ext>
            </p:extLst>
          </p:nvPr>
        </p:nvGraphicFramePr>
        <p:xfrm>
          <a:off x="7213779" y="1472931"/>
          <a:ext cx="1580675" cy="524979"/>
        </p:xfrm>
        <a:graphic>
          <a:graphicData uri="http://schemas.openxmlformats.org/drawingml/2006/table">
            <a:tbl>
              <a:tblPr firstRow="1" bandRow="1"/>
              <a:tblGrid>
                <a:gridCol w="1580675">
                  <a:extLst>
                    <a:ext uri="{9D8B030D-6E8A-4147-A177-3AD203B41FA5}">
                      <a16:colId xmlns:a16="http://schemas.microsoft.com/office/drawing/2014/main" val="1036894873"/>
                    </a:ext>
                  </a:extLst>
                </a:gridCol>
              </a:tblGrid>
              <a:tr h="524979">
                <a:tc>
                  <a:txBody>
                    <a:bodyPr/>
                    <a:lstStyle/>
                    <a:p>
                      <a:pPr algn="ctr" rtl="0" fontAlgn="ctr"/>
                      <a:r>
                        <a:rPr lang="es-MX" sz="115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7" name="CuadroTexto 26">
            <a:extLst>
              <a:ext uri="{FF2B5EF4-FFF2-40B4-BE49-F238E27FC236}">
                <a16:creationId xmlns:a16="http://schemas.microsoft.com/office/drawing/2014/main" id="{B3CC1B16-C38F-A586-A938-B056C56AF64E}"/>
              </a:ext>
            </a:extLst>
          </p:cNvPr>
          <p:cNvSpPr txBox="1"/>
          <p:nvPr/>
        </p:nvSpPr>
        <p:spPr>
          <a:xfrm>
            <a:off x="7286798" y="5518777"/>
            <a:ext cx="46987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sp>
        <p:nvSpPr>
          <p:cNvPr id="30" name="Rectángulo: esquinas redondeadas 29">
            <a:extLst>
              <a:ext uri="{FF2B5EF4-FFF2-40B4-BE49-F238E27FC236}">
                <a16:creationId xmlns:a16="http://schemas.microsoft.com/office/drawing/2014/main" id="{A39DD841-8552-0447-AA52-ACD2617E893F}"/>
              </a:ext>
            </a:extLst>
          </p:cNvPr>
          <p:cNvSpPr/>
          <p:nvPr/>
        </p:nvSpPr>
        <p:spPr>
          <a:xfrm>
            <a:off x="4922897" y="1477027"/>
            <a:ext cx="1580675" cy="3596418"/>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4AE96C8A-5065-581E-318E-135D39586CAB}"/>
              </a:ext>
            </a:extLst>
          </p:cNvPr>
          <p:cNvSpPr txBox="1"/>
          <p:nvPr/>
        </p:nvSpPr>
        <p:spPr>
          <a:xfrm>
            <a:off x="603670" y="383160"/>
            <a:ext cx="11218739" cy="1077218"/>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Aunque en ambos segmentos se percibe una similitud en cuanto a las expectativas esperadas, es importante notar que entre los visitantes que abordaron un vuelo a Alemania el porcentaje de quienes mencionaron que su viaje fue más de lo esperado fue ligeramente mayor, y de igual manera, también el porcentaje de quienes opinan lo contrario fue mayor que el de otros orígenes.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2" name="CuadroTexto 1">
            <a:extLst>
              <a:ext uri="{FF2B5EF4-FFF2-40B4-BE49-F238E27FC236}">
                <a16:creationId xmlns:a16="http://schemas.microsoft.com/office/drawing/2014/main" id="{B65DADD5-0C15-8D22-8313-53760AC975E2}"/>
              </a:ext>
            </a:extLst>
          </p:cNvPr>
          <p:cNvSpPr txBox="1"/>
          <p:nvPr/>
        </p:nvSpPr>
        <p:spPr>
          <a:xfrm>
            <a:off x="8234118" y="5708665"/>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spTree>
    <p:extLst>
      <p:ext uri="{BB962C8B-B14F-4D97-AF65-F5344CB8AC3E}">
        <p14:creationId xmlns:p14="http://schemas.microsoft.com/office/powerpoint/2010/main" val="402530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pastel, agua, verde&#10;&#10;Descripción generada automáticamente">
            <a:extLst>
              <a:ext uri="{FF2B5EF4-FFF2-40B4-BE49-F238E27FC236}">
                <a16:creationId xmlns:a16="http://schemas.microsoft.com/office/drawing/2014/main" id="{FDB4884C-DEEC-49E0-A70A-5E1402EA9B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 y="0"/>
            <a:ext cx="12189969" cy="6858000"/>
          </a:xfrm>
          <a:prstGeom prst="rect">
            <a:avLst/>
          </a:prstGeom>
        </p:spPr>
      </p:pic>
      <p:pic>
        <p:nvPicPr>
          <p:cNvPr id="2050" name="Picture 2" descr="Contacto | Villa La Estancia Los Cabos">
            <a:extLst>
              <a:ext uri="{FF2B5EF4-FFF2-40B4-BE49-F238E27FC236}">
                <a16:creationId xmlns:a16="http://schemas.microsoft.com/office/drawing/2014/main" id="{003CB08F-BBFE-414C-ADAF-99C640B935A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22063" y="0"/>
            <a:ext cx="686892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Logotipo&#10;&#10;Descripción generada automáticamente">
            <a:extLst>
              <a:ext uri="{FF2B5EF4-FFF2-40B4-BE49-F238E27FC236}">
                <a16:creationId xmlns:a16="http://schemas.microsoft.com/office/drawing/2014/main" id="{7E75143C-1773-41DE-9436-76C07133F9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8" name="Google Shape;104;p17">
            <a:extLst>
              <a:ext uri="{FF2B5EF4-FFF2-40B4-BE49-F238E27FC236}">
                <a16:creationId xmlns:a16="http://schemas.microsoft.com/office/drawing/2014/main" id="{85ECAB96-719F-4B9D-BE1A-BE80A9900AC1}"/>
              </a:ext>
            </a:extLst>
          </p:cNvPr>
          <p:cNvSpPr txBox="1"/>
          <p:nvPr/>
        </p:nvSpPr>
        <p:spPr>
          <a:xfrm>
            <a:off x="239175" y="5454000"/>
            <a:ext cx="4844727"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spc="100">
                <a:solidFill>
                  <a:srgbClr val="FAA21A"/>
                </a:solidFill>
                <a:latin typeface="Trebuchet MS" panose="020B0603020202020204" pitchFamily="34" charset="0"/>
                <a:cs typeface="Calibri"/>
                <a:sym typeface="Calibri"/>
              </a:rPr>
              <a:t>EVALUACIÓN DE PRECIOS Y GASTO</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0039F6D9-21D5-4A69-AFD7-8C41E03DBB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
        <p:nvSpPr>
          <p:cNvPr id="2" name="Google Shape;104;p17">
            <a:extLst>
              <a:ext uri="{FF2B5EF4-FFF2-40B4-BE49-F238E27FC236}">
                <a16:creationId xmlns:a16="http://schemas.microsoft.com/office/drawing/2014/main" id="{8C70BB68-054A-98D0-032D-681F07CEDCB0}"/>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Tree>
    <p:extLst>
      <p:ext uri="{BB962C8B-B14F-4D97-AF65-F5344CB8AC3E}">
        <p14:creationId xmlns:p14="http://schemas.microsoft.com/office/powerpoint/2010/main" val="19791096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1089150"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srgbClr val="00507F"/>
                </a:solidFill>
                <a:effectLst/>
                <a:uLnTx/>
                <a:uFillTx/>
                <a:latin typeface="Trebuchet MS" panose="020B0603020202020204" pitchFamily="34" charset="0"/>
              </a:rPr>
              <a:t>Gasto promedio, por persona y por día, y por estancia </a:t>
            </a:r>
            <a:endParaRPr kumimoji="0" lang="es-MX" sz="2400" b="0" i="0" u="none" strike="noStrike" kern="1200" cap="none" spc="0" normalizeH="0" baseline="0" noProof="0">
              <a:ln>
                <a:noFill/>
              </a:ln>
              <a:solidFill>
                <a:srgbClr val="00507F"/>
              </a:solidFill>
              <a:effectLst/>
              <a:uLnTx/>
              <a:uFillTx/>
              <a:latin typeface="Trebuchet MS" panose="020B0603020202020204" pitchFamily="34" charset="0"/>
            </a:endParaRPr>
          </a:p>
        </p:txBody>
      </p:sp>
      <p:sp>
        <p:nvSpPr>
          <p:cNvPr id="25" name="19 Rectángulo">
            <a:extLst>
              <a:ext uri="{FF2B5EF4-FFF2-40B4-BE49-F238E27FC236}">
                <a16:creationId xmlns:a16="http://schemas.microsoft.com/office/drawing/2014/main" id="{50D70799-9D75-4A05-9590-14EE2CD5DFBA}"/>
              </a:ext>
            </a:extLst>
          </p:cNvPr>
          <p:cNvSpPr/>
          <p:nvPr/>
        </p:nvSpPr>
        <p:spPr>
          <a:xfrm>
            <a:off x="1978440" y="1735554"/>
            <a:ext cx="2183566" cy="523220"/>
          </a:xfrm>
          <a:prstGeom prst="rect">
            <a:avLst/>
          </a:prstGeom>
        </p:spPr>
        <p:txBody>
          <a:bodyPr wrap="square">
            <a:spAutoFit/>
          </a:bodyPr>
          <a:lstStyle/>
          <a:p>
            <a:pPr lvl="0" algn="ctr">
              <a:defRPr/>
            </a:pPr>
            <a:r>
              <a:rPr lang="es-MX" sz="1400" b="1">
                <a:solidFill>
                  <a:srgbClr val="00587A"/>
                </a:solidFill>
                <a:latin typeface="Trebuchet MS" panose="020B0603020202020204" pitchFamily="34" charset="0"/>
              </a:rPr>
              <a:t>Gasto promedio por persona por día</a:t>
            </a:r>
          </a:p>
        </p:txBody>
      </p:sp>
      <p:sp>
        <p:nvSpPr>
          <p:cNvPr id="26" name="19 Rectángulo">
            <a:extLst>
              <a:ext uri="{FF2B5EF4-FFF2-40B4-BE49-F238E27FC236}">
                <a16:creationId xmlns:a16="http://schemas.microsoft.com/office/drawing/2014/main" id="{C13AA08D-A005-439F-8F51-0FB6CD5B3CCF}"/>
              </a:ext>
            </a:extLst>
          </p:cNvPr>
          <p:cNvSpPr/>
          <p:nvPr/>
        </p:nvSpPr>
        <p:spPr>
          <a:xfrm>
            <a:off x="7922435" y="1735554"/>
            <a:ext cx="2401534" cy="523220"/>
          </a:xfrm>
          <a:prstGeom prst="rect">
            <a:avLst/>
          </a:prstGeom>
        </p:spPr>
        <p:txBody>
          <a:bodyPr wrap="square">
            <a:spAutoFit/>
          </a:bodyPr>
          <a:lstStyle/>
          <a:p>
            <a:pPr lvl="0" algn="ctr">
              <a:defRPr/>
            </a:pPr>
            <a:r>
              <a:rPr lang="es-MX" sz="1400" b="1">
                <a:solidFill>
                  <a:srgbClr val="00587A"/>
                </a:solidFill>
                <a:latin typeface="Trebuchet MS" panose="020B0603020202020204" pitchFamily="34" charset="0"/>
              </a:rPr>
              <a:t>Gasto promedio total por días de estancia</a:t>
            </a:r>
            <a:endParaRPr kumimoji="0" lang="es-MX" sz="1400" b="1" i="0" u="none" strike="noStrike" kern="1200" cap="none" spc="0" normalizeH="0" baseline="0" noProof="0">
              <a:ln>
                <a:noFill/>
              </a:ln>
              <a:solidFill>
                <a:srgbClr val="00587A"/>
              </a:solidFill>
              <a:effectLst/>
              <a:uLnTx/>
              <a:uFillTx/>
              <a:latin typeface="Trebuchet MS" pitchFamily="34" charset="0"/>
            </a:endParaRPr>
          </a:p>
        </p:txBody>
      </p:sp>
      <p:graphicFrame>
        <p:nvGraphicFramePr>
          <p:cNvPr id="10" name="Tabla 9">
            <a:extLst>
              <a:ext uri="{FF2B5EF4-FFF2-40B4-BE49-F238E27FC236}">
                <a16:creationId xmlns:a16="http://schemas.microsoft.com/office/drawing/2014/main" id="{416F6ED6-E587-C17D-00C7-7C51A66AB486}"/>
              </a:ext>
            </a:extLst>
          </p:cNvPr>
          <p:cNvGraphicFramePr>
            <a:graphicFrameLocks noGrp="1"/>
          </p:cNvGraphicFramePr>
          <p:nvPr>
            <p:extLst>
              <p:ext uri="{D42A27DB-BD31-4B8C-83A1-F6EECF244321}">
                <p14:modId xmlns:p14="http://schemas.microsoft.com/office/powerpoint/2010/main" val="1246923488"/>
              </p:ext>
            </p:extLst>
          </p:nvPr>
        </p:nvGraphicFramePr>
        <p:xfrm>
          <a:off x="1830791" y="5196890"/>
          <a:ext cx="1284369" cy="524979"/>
        </p:xfrm>
        <a:graphic>
          <a:graphicData uri="http://schemas.openxmlformats.org/drawingml/2006/table">
            <a:tbl>
              <a:tblPr firstRow="1" bandRow="1"/>
              <a:tblGrid>
                <a:gridCol w="1284369">
                  <a:extLst>
                    <a:ext uri="{9D8B030D-6E8A-4147-A177-3AD203B41FA5}">
                      <a16:colId xmlns:a16="http://schemas.microsoft.com/office/drawing/2014/main" val="1566861337"/>
                    </a:ext>
                  </a:extLst>
                </a:gridCol>
              </a:tblGrid>
              <a:tr h="524979">
                <a:tc>
                  <a:txBody>
                    <a:bodyPr/>
                    <a:lstStyle/>
                    <a:p>
                      <a:pPr algn="ctr" rtl="0" fontAlgn="ctr"/>
                      <a:r>
                        <a:rPr lang="es-MX" sz="1150" b="0" i="0" u="none" strike="noStrike">
                          <a:solidFill>
                            <a:srgbClr val="10213B"/>
                          </a:solidFill>
                          <a:effectLst/>
                          <a:latin typeface="Trebuchet MS" panose="020B0603020202020204" pitchFamily="34" charset="0"/>
                        </a:rPr>
                        <a:t>(A) Alemania</a:t>
                      </a:r>
                    </a:p>
                  </a:txBody>
                  <a:tcPr marL="9525" marR="9525" marT="9525" marB="0">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1" name="Tabla 10">
            <a:extLst>
              <a:ext uri="{FF2B5EF4-FFF2-40B4-BE49-F238E27FC236}">
                <a16:creationId xmlns:a16="http://schemas.microsoft.com/office/drawing/2014/main" id="{C26910E8-FD68-BF45-E2C1-CC467A486D1B}"/>
              </a:ext>
            </a:extLst>
          </p:cNvPr>
          <p:cNvGraphicFramePr>
            <a:graphicFrameLocks noGrp="1"/>
          </p:cNvGraphicFramePr>
          <p:nvPr>
            <p:extLst>
              <p:ext uri="{D42A27DB-BD31-4B8C-83A1-F6EECF244321}">
                <p14:modId xmlns:p14="http://schemas.microsoft.com/office/powerpoint/2010/main" val="411895545"/>
              </p:ext>
            </p:extLst>
          </p:nvPr>
        </p:nvGraphicFramePr>
        <p:xfrm>
          <a:off x="3663029" y="5202276"/>
          <a:ext cx="1204564" cy="524979"/>
        </p:xfrm>
        <a:graphic>
          <a:graphicData uri="http://schemas.openxmlformats.org/drawingml/2006/table">
            <a:tbl>
              <a:tblPr firstRow="1" bandRow="1"/>
              <a:tblGrid>
                <a:gridCol w="1204564">
                  <a:extLst>
                    <a:ext uri="{9D8B030D-6E8A-4147-A177-3AD203B41FA5}">
                      <a16:colId xmlns:a16="http://schemas.microsoft.com/office/drawing/2014/main" val="1036894873"/>
                    </a:ext>
                  </a:extLst>
                </a:gridCol>
              </a:tblGrid>
              <a:tr h="524979">
                <a:tc>
                  <a:txBody>
                    <a:bodyPr/>
                    <a:lstStyle/>
                    <a:p>
                      <a:pPr algn="ctr" rtl="0" fontAlgn="ctr"/>
                      <a:r>
                        <a:rPr lang="es-MX" sz="1150" b="0" i="0" u="none" strike="noStrike">
                          <a:solidFill>
                            <a:srgbClr val="FFC000"/>
                          </a:solidFill>
                          <a:effectLst/>
                          <a:latin typeface="Trebuchet MS" panose="020B0603020202020204" pitchFamily="34" charset="0"/>
                        </a:rPr>
                        <a:t>(B) Otros orígenes </a:t>
                      </a:r>
                    </a:p>
                  </a:txBody>
                  <a:tcPr marL="9525" marR="9525" marT="9525" marB="0">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12" name="Tabla 11">
            <a:extLst>
              <a:ext uri="{FF2B5EF4-FFF2-40B4-BE49-F238E27FC236}">
                <a16:creationId xmlns:a16="http://schemas.microsoft.com/office/drawing/2014/main" id="{7CF3AD34-B36B-FA98-6448-A7A7007F5A7F}"/>
              </a:ext>
            </a:extLst>
          </p:cNvPr>
          <p:cNvGraphicFramePr>
            <a:graphicFrameLocks noGrp="1"/>
          </p:cNvGraphicFramePr>
          <p:nvPr>
            <p:extLst>
              <p:ext uri="{D42A27DB-BD31-4B8C-83A1-F6EECF244321}">
                <p14:modId xmlns:p14="http://schemas.microsoft.com/office/powerpoint/2010/main" val="1948477077"/>
              </p:ext>
            </p:extLst>
          </p:nvPr>
        </p:nvGraphicFramePr>
        <p:xfrm>
          <a:off x="7313356" y="5196890"/>
          <a:ext cx="1284369" cy="524979"/>
        </p:xfrm>
        <a:graphic>
          <a:graphicData uri="http://schemas.openxmlformats.org/drawingml/2006/table">
            <a:tbl>
              <a:tblPr firstRow="1" bandRow="1"/>
              <a:tblGrid>
                <a:gridCol w="1284369">
                  <a:extLst>
                    <a:ext uri="{9D8B030D-6E8A-4147-A177-3AD203B41FA5}">
                      <a16:colId xmlns:a16="http://schemas.microsoft.com/office/drawing/2014/main" val="1566861337"/>
                    </a:ext>
                  </a:extLst>
                </a:gridCol>
              </a:tblGrid>
              <a:tr h="524979">
                <a:tc>
                  <a:txBody>
                    <a:bodyPr/>
                    <a:lstStyle/>
                    <a:p>
                      <a:pPr algn="ctr" rtl="0" fontAlgn="ctr"/>
                      <a:r>
                        <a:rPr lang="es-MX" sz="1150" b="0" i="0" u="none" strike="noStrike">
                          <a:solidFill>
                            <a:srgbClr val="10213B"/>
                          </a:solidFill>
                          <a:effectLst/>
                          <a:latin typeface="Trebuchet MS" panose="020B0603020202020204" pitchFamily="34" charset="0"/>
                        </a:rPr>
                        <a:t>(A) Alemania</a:t>
                      </a:r>
                    </a:p>
                  </a:txBody>
                  <a:tcPr marL="9525" marR="9525" marT="9525" marB="0">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4" name="Tabla 13">
            <a:extLst>
              <a:ext uri="{FF2B5EF4-FFF2-40B4-BE49-F238E27FC236}">
                <a16:creationId xmlns:a16="http://schemas.microsoft.com/office/drawing/2014/main" id="{32781446-87D9-ACF2-F166-48E1E97641C8}"/>
              </a:ext>
            </a:extLst>
          </p:cNvPr>
          <p:cNvGraphicFramePr>
            <a:graphicFrameLocks noGrp="1"/>
          </p:cNvGraphicFramePr>
          <p:nvPr>
            <p:extLst>
              <p:ext uri="{D42A27DB-BD31-4B8C-83A1-F6EECF244321}">
                <p14:modId xmlns:p14="http://schemas.microsoft.com/office/powerpoint/2010/main" val="2204696328"/>
              </p:ext>
            </p:extLst>
          </p:nvPr>
        </p:nvGraphicFramePr>
        <p:xfrm>
          <a:off x="9022731" y="5196890"/>
          <a:ext cx="1204564" cy="524979"/>
        </p:xfrm>
        <a:graphic>
          <a:graphicData uri="http://schemas.openxmlformats.org/drawingml/2006/table">
            <a:tbl>
              <a:tblPr firstRow="1" bandRow="1"/>
              <a:tblGrid>
                <a:gridCol w="1204564">
                  <a:extLst>
                    <a:ext uri="{9D8B030D-6E8A-4147-A177-3AD203B41FA5}">
                      <a16:colId xmlns:a16="http://schemas.microsoft.com/office/drawing/2014/main" val="1036894873"/>
                    </a:ext>
                  </a:extLst>
                </a:gridCol>
              </a:tblGrid>
              <a:tr h="524979">
                <a:tc>
                  <a:txBody>
                    <a:bodyPr/>
                    <a:lstStyle/>
                    <a:p>
                      <a:pPr algn="ctr" rtl="0" fontAlgn="ctr"/>
                      <a:r>
                        <a:rPr lang="es-MX" sz="1150" b="0" i="0" u="none" strike="noStrike">
                          <a:solidFill>
                            <a:srgbClr val="FFC000"/>
                          </a:solidFill>
                          <a:effectLst/>
                          <a:latin typeface="Trebuchet MS" panose="020B0603020202020204" pitchFamily="34" charset="0"/>
                        </a:rPr>
                        <a:t>(B) Otros orígenes</a:t>
                      </a:r>
                    </a:p>
                  </a:txBody>
                  <a:tcPr marL="9525" marR="9525" marT="9525" marB="0">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5" name="Gráfico 4">
            <a:extLst>
              <a:ext uri="{FF2B5EF4-FFF2-40B4-BE49-F238E27FC236}">
                <a16:creationId xmlns:a16="http://schemas.microsoft.com/office/drawing/2014/main" id="{9349784B-7652-4E7F-81E8-128D18E92791}"/>
              </a:ext>
            </a:extLst>
          </p:cNvPr>
          <p:cNvGraphicFramePr/>
          <p:nvPr>
            <p:extLst>
              <p:ext uri="{D42A27DB-BD31-4B8C-83A1-F6EECF244321}">
                <p14:modId xmlns:p14="http://schemas.microsoft.com/office/powerpoint/2010/main" val="3590978165"/>
              </p:ext>
            </p:extLst>
          </p:nvPr>
        </p:nvGraphicFramePr>
        <p:xfrm>
          <a:off x="1462023" y="2503893"/>
          <a:ext cx="9267954" cy="2723627"/>
        </p:xfrm>
        <a:graphic>
          <a:graphicData uri="http://schemas.openxmlformats.org/drawingml/2006/chart">
            <c:chart xmlns:c="http://schemas.openxmlformats.org/drawingml/2006/chart" xmlns:r="http://schemas.openxmlformats.org/officeDocument/2006/relationships" r:id="rId3"/>
          </a:graphicData>
        </a:graphic>
      </p:graphicFrame>
      <p:sp>
        <p:nvSpPr>
          <p:cNvPr id="45" name="CuadroTexto 44">
            <a:extLst>
              <a:ext uri="{FF2B5EF4-FFF2-40B4-BE49-F238E27FC236}">
                <a16:creationId xmlns:a16="http://schemas.microsoft.com/office/drawing/2014/main" id="{900488AD-37F0-F1FD-36BE-80FCD4F97190}"/>
              </a:ext>
            </a:extLst>
          </p:cNvPr>
          <p:cNvSpPr txBox="1"/>
          <p:nvPr/>
        </p:nvSpPr>
        <p:spPr>
          <a:xfrm>
            <a:off x="8346062" y="2724580"/>
            <a:ext cx="276038" cy="276999"/>
          </a:xfrm>
          <a:prstGeom prst="rect">
            <a:avLst/>
          </a:prstGeom>
          <a:noFill/>
        </p:spPr>
        <p:txBody>
          <a:bodyPr wrap="none" rtlCol="0">
            <a:spAutoFit/>
          </a:bodyPr>
          <a:lstStyle/>
          <a:p>
            <a:r>
              <a:rPr lang="es-MX" sz="1200" b="1">
                <a:solidFill>
                  <a:srgbClr val="C00000"/>
                </a:solidFill>
                <a:latin typeface="Trebuchet MS" panose="020B0703020202090204" pitchFamily="34" charset="0"/>
              </a:rPr>
              <a:t>B</a:t>
            </a:r>
          </a:p>
        </p:txBody>
      </p:sp>
      <p:grpSp>
        <p:nvGrpSpPr>
          <p:cNvPr id="46" name="Grupo 45">
            <a:extLst>
              <a:ext uri="{FF2B5EF4-FFF2-40B4-BE49-F238E27FC236}">
                <a16:creationId xmlns:a16="http://schemas.microsoft.com/office/drawing/2014/main" id="{12A55172-A646-C4F2-F157-214FE83E54BC}"/>
              </a:ext>
            </a:extLst>
          </p:cNvPr>
          <p:cNvGrpSpPr/>
          <p:nvPr/>
        </p:nvGrpSpPr>
        <p:grpSpPr>
          <a:xfrm>
            <a:off x="7558233" y="2428841"/>
            <a:ext cx="838787" cy="276999"/>
            <a:chOff x="11868272" y="4093189"/>
            <a:chExt cx="969049" cy="328687"/>
          </a:xfrm>
        </p:grpSpPr>
        <p:grpSp>
          <p:nvGrpSpPr>
            <p:cNvPr id="47" name="Grupo 46">
              <a:extLst>
                <a:ext uri="{FF2B5EF4-FFF2-40B4-BE49-F238E27FC236}">
                  <a16:creationId xmlns:a16="http://schemas.microsoft.com/office/drawing/2014/main" id="{59960984-EBFA-8715-23DC-D0736B09B397}"/>
                </a:ext>
              </a:extLst>
            </p:cNvPr>
            <p:cNvGrpSpPr/>
            <p:nvPr/>
          </p:nvGrpSpPr>
          <p:grpSpPr>
            <a:xfrm>
              <a:off x="11868272" y="4183754"/>
              <a:ext cx="216000" cy="180000"/>
              <a:chOff x="10974076" y="3320651"/>
              <a:chExt cx="1996322" cy="1830879"/>
            </a:xfrm>
          </p:grpSpPr>
          <p:sp>
            <p:nvSpPr>
              <p:cNvPr id="49" name="Triángulo isósceles 48">
                <a:extLst>
                  <a:ext uri="{FF2B5EF4-FFF2-40B4-BE49-F238E27FC236}">
                    <a16:creationId xmlns:a16="http://schemas.microsoft.com/office/drawing/2014/main" id="{262FA737-B356-8AA0-0798-DCCB930FBC4D}"/>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0" name="Trapecio 49">
                <a:extLst>
                  <a:ext uri="{FF2B5EF4-FFF2-40B4-BE49-F238E27FC236}">
                    <a16:creationId xmlns:a16="http://schemas.microsoft.com/office/drawing/2014/main" id="{A27693EA-09F0-1699-65F7-02C02B672DFB}"/>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8" name="CuadroTexto 47">
              <a:extLst>
                <a:ext uri="{FF2B5EF4-FFF2-40B4-BE49-F238E27FC236}">
                  <a16:creationId xmlns:a16="http://schemas.microsoft.com/office/drawing/2014/main" id="{AA25579F-59D9-BDE4-AD8A-8B56596531D1}"/>
                </a:ext>
              </a:extLst>
            </p:cNvPr>
            <p:cNvSpPr txBox="1"/>
            <p:nvPr/>
          </p:nvSpPr>
          <p:spPr>
            <a:xfrm>
              <a:off x="12003574" y="4093189"/>
              <a:ext cx="833747" cy="328687"/>
            </a:xfrm>
            <a:prstGeom prst="rect">
              <a:avLst/>
            </a:prstGeom>
            <a:noFill/>
          </p:spPr>
          <p:txBody>
            <a:bodyPr wrap="none" rtlCol="0">
              <a:spAutoFit/>
            </a:bodyPr>
            <a:lstStyle/>
            <a:p>
              <a:r>
                <a:rPr lang="es-MX" sz="1200" dirty="0">
                  <a:solidFill>
                    <a:srgbClr val="5F5F5F"/>
                  </a:solidFill>
                  <a:latin typeface="Trebuchet MS" panose="020B0603020202020204" pitchFamily="34" charset="0"/>
                </a:rPr>
                <a:t>$76,880</a:t>
              </a:r>
            </a:p>
          </p:txBody>
        </p:sp>
      </p:grpSp>
      <p:grpSp>
        <p:nvGrpSpPr>
          <p:cNvPr id="51" name="Grupo 50">
            <a:extLst>
              <a:ext uri="{FF2B5EF4-FFF2-40B4-BE49-F238E27FC236}">
                <a16:creationId xmlns:a16="http://schemas.microsoft.com/office/drawing/2014/main" id="{5ABB36C9-B9FA-EB25-2ED6-88805CEAC52A}"/>
              </a:ext>
            </a:extLst>
          </p:cNvPr>
          <p:cNvGrpSpPr/>
          <p:nvPr/>
        </p:nvGrpSpPr>
        <p:grpSpPr>
          <a:xfrm>
            <a:off x="11401057" y="5669080"/>
            <a:ext cx="698839" cy="276999"/>
            <a:chOff x="11868272" y="4125579"/>
            <a:chExt cx="698839" cy="276999"/>
          </a:xfrm>
        </p:grpSpPr>
        <p:grpSp>
          <p:nvGrpSpPr>
            <p:cNvPr id="52" name="Grupo 51">
              <a:extLst>
                <a:ext uri="{FF2B5EF4-FFF2-40B4-BE49-F238E27FC236}">
                  <a16:creationId xmlns:a16="http://schemas.microsoft.com/office/drawing/2014/main" id="{B54AAF13-BBA6-0D05-BCC7-6EEA9733E6EE}"/>
                </a:ext>
              </a:extLst>
            </p:cNvPr>
            <p:cNvGrpSpPr/>
            <p:nvPr/>
          </p:nvGrpSpPr>
          <p:grpSpPr>
            <a:xfrm>
              <a:off x="11868272" y="4183754"/>
              <a:ext cx="216000" cy="180000"/>
              <a:chOff x="10974076" y="3320651"/>
              <a:chExt cx="1996322" cy="1830879"/>
            </a:xfrm>
          </p:grpSpPr>
          <p:sp>
            <p:nvSpPr>
              <p:cNvPr id="54" name="Triángulo isósceles 53">
                <a:extLst>
                  <a:ext uri="{FF2B5EF4-FFF2-40B4-BE49-F238E27FC236}">
                    <a16:creationId xmlns:a16="http://schemas.microsoft.com/office/drawing/2014/main" id="{BD170171-3E5A-8A5F-16D1-82758D9ED9D6}"/>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5" name="Trapecio 54">
                <a:extLst>
                  <a:ext uri="{FF2B5EF4-FFF2-40B4-BE49-F238E27FC236}">
                    <a16:creationId xmlns:a16="http://schemas.microsoft.com/office/drawing/2014/main" id="{286F7D79-BC39-8388-F045-21F796C7424D}"/>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3" name="CuadroTexto 52">
              <a:extLst>
                <a:ext uri="{FF2B5EF4-FFF2-40B4-BE49-F238E27FC236}">
                  <a16:creationId xmlns:a16="http://schemas.microsoft.com/office/drawing/2014/main" id="{DFE3075F-296A-FC23-8A63-E2E30406875E}"/>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sp>
        <p:nvSpPr>
          <p:cNvPr id="58" name="Rectángulo: esquinas redondeadas 57">
            <a:extLst>
              <a:ext uri="{FF2B5EF4-FFF2-40B4-BE49-F238E27FC236}">
                <a16:creationId xmlns:a16="http://schemas.microsoft.com/office/drawing/2014/main" id="{7C296085-CE40-8B4E-913D-4943D4DB99D8}"/>
              </a:ext>
            </a:extLst>
          </p:cNvPr>
          <p:cNvSpPr/>
          <p:nvPr/>
        </p:nvSpPr>
        <p:spPr>
          <a:xfrm>
            <a:off x="1916876" y="4361305"/>
            <a:ext cx="1173102" cy="1196707"/>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Rectángulo: esquinas redondeadas 58">
            <a:extLst>
              <a:ext uri="{FF2B5EF4-FFF2-40B4-BE49-F238E27FC236}">
                <a16:creationId xmlns:a16="http://schemas.microsoft.com/office/drawing/2014/main" id="{404CD32B-8E17-1BDD-00F1-77EF311B7396}"/>
              </a:ext>
            </a:extLst>
          </p:cNvPr>
          <p:cNvSpPr/>
          <p:nvPr/>
        </p:nvSpPr>
        <p:spPr>
          <a:xfrm>
            <a:off x="7324407" y="2381274"/>
            <a:ext cx="1297693" cy="3176739"/>
          </a:xfrm>
          <a:prstGeom prst="roundRect">
            <a:avLst>
              <a:gd name="adj" fmla="val 9399"/>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ángulo 1">
            <a:extLst>
              <a:ext uri="{FF2B5EF4-FFF2-40B4-BE49-F238E27FC236}">
                <a16:creationId xmlns:a16="http://schemas.microsoft.com/office/drawing/2014/main" id="{B87E0705-E037-C1F1-64CD-BAD8D1B6B26E}"/>
              </a:ext>
            </a:extLst>
          </p:cNvPr>
          <p:cNvSpPr/>
          <p:nvPr/>
        </p:nvSpPr>
        <p:spPr>
          <a:xfrm>
            <a:off x="67182" y="5681724"/>
            <a:ext cx="10315067"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191</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1,122</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P39. Por favor dígame si realizó un gasto en los siguientes conceptos y APROXIMADAMENTE, cuánto gastó por persona, por día en cada uno de estos. </a:t>
            </a:r>
            <a:endParaRPr lang="es-MX" sz="1100" dirty="0">
              <a:solidFill>
                <a:srgbClr val="414141"/>
              </a:solidFill>
              <a:latin typeface="Trebuchet MS" panose="020B0603020202020204" pitchFamily="34" charset="0"/>
            </a:endParaRPr>
          </a:p>
        </p:txBody>
      </p:sp>
      <p:sp>
        <p:nvSpPr>
          <p:cNvPr id="3" name="CuadroTexto 2">
            <a:extLst>
              <a:ext uri="{FF2B5EF4-FFF2-40B4-BE49-F238E27FC236}">
                <a16:creationId xmlns:a16="http://schemas.microsoft.com/office/drawing/2014/main" id="{0F34ED52-3258-FFA9-AA52-6A5C93EDE2D9}"/>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4" name="CuadroTexto 3">
            <a:extLst>
              <a:ext uri="{FF2B5EF4-FFF2-40B4-BE49-F238E27FC236}">
                <a16:creationId xmlns:a16="http://schemas.microsoft.com/office/drawing/2014/main" id="{CEBCC921-9DA1-A05E-61E4-5DB83DE5B3BF}"/>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El gasto promedio por persona por día de los turistas que abordaron un vuelo a Alemania es menor que el de los visitantes de otros orígenes, aunque no de manera significativa; no obstante, al multiplicar este gasto por la estancia el gasto crece significativamente, pues los visitantes que abordaron el vuelo a Alemania permanecieron más tiempo en el destino, particularmente aquellos que pertenecen a un nivel socioeconómico alto, lo cual también repercute en el gasto total por días de estancia.</a:t>
            </a:r>
          </a:p>
        </p:txBody>
      </p:sp>
    </p:spTree>
    <p:extLst>
      <p:ext uri="{BB962C8B-B14F-4D97-AF65-F5344CB8AC3E}">
        <p14:creationId xmlns:p14="http://schemas.microsoft.com/office/powerpoint/2010/main" val="304312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tabla, pastel, agua, verde&#10;&#10;Descripción generada automáticamente">
            <a:extLst>
              <a:ext uri="{FF2B5EF4-FFF2-40B4-BE49-F238E27FC236}">
                <a16:creationId xmlns:a16="http://schemas.microsoft.com/office/drawing/2014/main" id="{FDB4884C-DEEC-49E0-A70A-5E1402EA9B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5" y="0"/>
            <a:ext cx="12189969" cy="6858000"/>
          </a:xfrm>
          <a:prstGeom prst="rect">
            <a:avLst/>
          </a:prstGeom>
        </p:spPr>
      </p:pic>
      <p:pic>
        <p:nvPicPr>
          <p:cNvPr id="3076" name="Picture 4" descr="Las playas fueron reabiertas a los turistas.">
            <a:extLst>
              <a:ext uri="{FF2B5EF4-FFF2-40B4-BE49-F238E27FC236}">
                <a16:creationId xmlns:a16="http://schemas.microsoft.com/office/drawing/2014/main" id="{A23A572B-964E-4AFB-8BCF-BBCFEF72949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407088" y="0"/>
            <a:ext cx="678389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Logotipo&#10;&#10;Descripción generada automáticamente">
            <a:extLst>
              <a:ext uri="{FF2B5EF4-FFF2-40B4-BE49-F238E27FC236}">
                <a16:creationId xmlns:a16="http://schemas.microsoft.com/office/drawing/2014/main" id="{E076E507-B2BD-456D-BE2A-4A2637704D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077" y="713039"/>
            <a:ext cx="3820924" cy="871610"/>
          </a:xfrm>
          <a:prstGeom prst="rect">
            <a:avLst/>
          </a:prstGeom>
        </p:spPr>
      </p:pic>
      <p:sp>
        <p:nvSpPr>
          <p:cNvPr id="7" name="Google Shape;104;p17">
            <a:extLst>
              <a:ext uri="{FF2B5EF4-FFF2-40B4-BE49-F238E27FC236}">
                <a16:creationId xmlns:a16="http://schemas.microsoft.com/office/drawing/2014/main" id="{319255A6-D14B-4876-971F-D69D75B663A7}"/>
              </a:ext>
            </a:extLst>
          </p:cNvPr>
          <p:cNvSpPr txBox="1"/>
          <p:nvPr/>
        </p:nvSpPr>
        <p:spPr>
          <a:xfrm>
            <a:off x="136187" y="1995850"/>
            <a:ext cx="5238514" cy="26776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ENCUESTA DE PERFIL Y SATISFACCIÓN DEL TURISTA</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USUARIOS DEL VUELO SJD-FRANKFURT CONDOR </a:t>
            </a:r>
          </a:p>
          <a:p>
            <a:pPr marL="0" marR="0" lvl="0" indent="0" algn="ctr" rtl="0">
              <a:lnSpc>
                <a:spcPct val="100000"/>
              </a:lnSpc>
              <a:spcBef>
                <a:spcPts val="0"/>
              </a:spcBef>
              <a:spcAft>
                <a:spcPts val="0"/>
              </a:spcAft>
              <a:buClr>
                <a:srgbClr val="000000"/>
              </a:buClr>
              <a:buSzPts val="3200"/>
              <a:buFont typeface="Arial"/>
              <a:buNone/>
            </a:pPr>
            <a:r>
              <a:rPr lang="es-ES" sz="2800" b="1" i="0" u="none" strike="noStrike" cap="none" spc="100" dirty="0">
                <a:solidFill>
                  <a:schemeClr val="bg1"/>
                </a:solidFill>
                <a:latin typeface="Trebuchet MS" panose="020B0603020202020204" pitchFamily="34" charset="0"/>
                <a:ea typeface="Calibri"/>
                <a:cs typeface="Calibri"/>
                <a:sym typeface="Calibri"/>
              </a:rPr>
              <a:t>(NOVIEMBRE 2024 – ABRIL 2025)</a:t>
            </a:r>
          </a:p>
        </p:txBody>
      </p:sp>
      <p:sp>
        <p:nvSpPr>
          <p:cNvPr id="8" name="Google Shape;104;p17">
            <a:extLst>
              <a:ext uri="{FF2B5EF4-FFF2-40B4-BE49-F238E27FC236}">
                <a16:creationId xmlns:a16="http://schemas.microsoft.com/office/drawing/2014/main" id="{5D1FEB3F-2E8D-4CFA-8A2E-0983721577D3}"/>
              </a:ext>
            </a:extLst>
          </p:cNvPr>
          <p:cNvSpPr txBox="1"/>
          <p:nvPr/>
        </p:nvSpPr>
        <p:spPr>
          <a:xfrm>
            <a:off x="239175" y="5454000"/>
            <a:ext cx="484472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2800" b="1" i="0" u="none" strike="noStrike" cap="none" spc="100">
                <a:solidFill>
                  <a:srgbClr val="FAA21A"/>
                </a:solidFill>
                <a:latin typeface="Trebuchet MS" panose="020B0603020202020204" pitchFamily="34" charset="0"/>
                <a:cs typeface="Calibri"/>
                <a:sym typeface="Calibri"/>
              </a:rPr>
              <a:t>RESUMEN EJECUTIVO</a:t>
            </a:r>
            <a:endParaRPr lang="en-US" sz="2800" b="1" i="0" u="none" strike="noStrike" cap="none" spc="100">
              <a:solidFill>
                <a:srgbClr val="FAA21A"/>
              </a:solidFill>
              <a:latin typeface="Trebuchet MS" panose="020B0603020202020204" pitchFamily="34" charset="0"/>
              <a:sym typeface="Arial"/>
            </a:endParaRPr>
          </a:p>
        </p:txBody>
      </p:sp>
      <p:pic>
        <p:nvPicPr>
          <p:cNvPr id="9" name="Imagen 8" descr="Logotipo&#10;&#10;Descripción generada automáticamente">
            <a:extLst>
              <a:ext uri="{FF2B5EF4-FFF2-40B4-BE49-F238E27FC236}">
                <a16:creationId xmlns:a16="http://schemas.microsoft.com/office/drawing/2014/main" id="{0E6469F3-9DC2-4841-8D96-A9C1F72759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92" y="6271967"/>
            <a:ext cx="509439" cy="505165"/>
          </a:xfrm>
          <a:prstGeom prst="rect">
            <a:avLst/>
          </a:prstGeom>
        </p:spPr>
      </p:pic>
    </p:spTree>
    <p:extLst>
      <p:ext uri="{BB962C8B-B14F-4D97-AF65-F5344CB8AC3E}">
        <p14:creationId xmlns:p14="http://schemas.microsoft.com/office/powerpoint/2010/main" val="12527214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1089150" cy="461665"/>
          </a:xfrm>
          <a:prstGeom prst="rect">
            <a:avLst/>
          </a:prstGeom>
          <a:noFill/>
        </p:spPr>
        <p:txBody>
          <a:bodyPr wrap="square" rtlCol="0">
            <a:spAutoFit/>
          </a:bodyPr>
          <a:lstStyle>
            <a:defPPr>
              <a:defRPr lang="es-MX"/>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rgbClr val="00507F"/>
                </a:solidFill>
                <a:effectLst/>
                <a:uLnTx/>
                <a:uFillTx/>
                <a:latin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Gasto promedio, por persona y por día (</a:t>
            </a:r>
            <a:r>
              <a:rPr lang="es-MX"/>
              <a:t>Alemania</a:t>
            </a: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a:t>
            </a:r>
          </a:p>
        </p:txBody>
      </p:sp>
      <p:sp>
        <p:nvSpPr>
          <p:cNvPr id="22" name="48 Rectángulo">
            <a:extLst>
              <a:ext uri="{FF2B5EF4-FFF2-40B4-BE49-F238E27FC236}">
                <a16:creationId xmlns:a16="http://schemas.microsoft.com/office/drawing/2014/main" id="{EB48524B-901D-E3F1-FA93-F0C47A80A1D8}"/>
              </a:ext>
            </a:extLst>
          </p:cNvPr>
          <p:cNvSpPr/>
          <p:nvPr/>
        </p:nvSpPr>
        <p:spPr>
          <a:xfrm>
            <a:off x="67184" y="5606593"/>
            <a:ext cx="2433582" cy="24622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3" name="Rectángulo 2">
            <a:extLst>
              <a:ext uri="{FF2B5EF4-FFF2-40B4-BE49-F238E27FC236}">
                <a16:creationId xmlns:a16="http://schemas.microsoft.com/office/drawing/2014/main" id="{BC0F21C5-92E1-0266-CD77-4FA0EDC7747D}"/>
              </a:ext>
            </a:extLst>
          </p:cNvPr>
          <p:cNvSpPr/>
          <p:nvPr/>
        </p:nvSpPr>
        <p:spPr>
          <a:xfrm>
            <a:off x="67182" y="5681724"/>
            <a:ext cx="10315067"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191</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P39. Por favor dígame si realizó un gasto en los siguientes conceptos y APROXIMADAMENTE, cuánto gastó por persona, por día en cada uno de estos. </a:t>
            </a:r>
            <a:endParaRPr lang="es-MX" sz="1100" dirty="0">
              <a:solidFill>
                <a:srgbClr val="414141"/>
              </a:solidFill>
              <a:latin typeface="Trebuchet MS" panose="020B0603020202020204" pitchFamily="34" charset="0"/>
            </a:endParaRPr>
          </a:p>
        </p:txBody>
      </p:sp>
      <p:sp>
        <p:nvSpPr>
          <p:cNvPr id="5" name="CuadroTexto 4">
            <a:extLst>
              <a:ext uri="{FF2B5EF4-FFF2-40B4-BE49-F238E27FC236}">
                <a16:creationId xmlns:a16="http://schemas.microsoft.com/office/drawing/2014/main" id="{E0A3738B-CCFE-4242-D5A7-50910E4D42A3}"/>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un vuelo a Alemania y que pertenecen a un nivel socioeconómico alto, así como aquellos que realizaron otras actividades, destacan por haber realizado un mayor gasto promedio por persona por día</a:t>
            </a:r>
            <a:r>
              <a:rPr lang="es-ES" sz="1600" dirty="0">
                <a:solidFill>
                  <a:srgbClr val="000000"/>
                </a:solidFill>
                <a:latin typeface="Trebuchet MS"/>
                <a:cs typeface="Calibri"/>
              </a:rPr>
              <a:t>, particularmente si se compara con los visitantes de nivel socioeconómico bajo y de naturaleza. Este mismo patrón se repite entre los turistas de otros orígenes, aunque en este segmento resaltan aquellos que pertenecen a un nivel socioeconómico alto por haber gastado más dinero por día por persona.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
        <p:nvSpPr>
          <p:cNvPr id="20" name="CuadroTexto 19">
            <a:extLst>
              <a:ext uri="{FF2B5EF4-FFF2-40B4-BE49-F238E27FC236}">
                <a16:creationId xmlns:a16="http://schemas.microsoft.com/office/drawing/2014/main" id="{1E40D455-2F7B-66E9-6720-13EE2C67C34D}"/>
              </a:ext>
            </a:extLst>
          </p:cNvPr>
          <p:cNvSpPr txBox="1"/>
          <p:nvPr/>
        </p:nvSpPr>
        <p:spPr>
          <a:xfrm>
            <a:off x="7444209" y="5871706"/>
            <a:ext cx="4705134" cy="246221"/>
          </a:xfrm>
          <a:prstGeom prst="rect">
            <a:avLst/>
          </a:prstGeom>
          <a:noFill/>
        </p:spPr>
        <p:txBody>
          <a:bodyPr wrap="none" rtlCol="0">
            <a:spAutoFit/>
          </a:bodyPr>
          <a:lstStyle/>
          <a:p>
            <a:pPr algn="r"/>
            <a:r>
              <a:rPr lang="es-MX" sz="1000" b="1" dirty="0">
                <a:solidFill>
                  <a:srgbClr val="C00000"/>
                </a:solidFill>
                <a:latin typeface="Trebuchet MS" panose="020B0703020202090204" pitchFamily="34" charset="0"/>
              </a:rPr>
              <a:t>Las letras rojas diferencias significativas entre segmentos del mismo vuelo.</a:t>
            </a:r>
          </a:p>
        </p:txBody>
      </p:sp>
      <p:graphicFrame>
        <p:nvGraphicFramePr>
          <p:cNvPr id="35" name="Gráfico 34">
            <a:extLst>
              <a:ext uri="{FF2B5EF4-FFF2-40B4-BE49-F238E27FC236}">
                <a16:creationId xmlns:a16="http://schemas.microsoft.com/office/drawing/2014/main" id="{42BED71F-7A7C-513C-7327-2C9744B21D45}"/>
              </a:ext>
            </a:extLst>
          </p:cNvPr>
          <p:cNvGraphicFramePr/>
          <p:nvPr>
            <p:extLst>
              <p:ext uri="{D42A27DB-BD31-4B8C-83A1-F6EECF244321}">
                <p14:modId xmlns:p14="http://schemas.microsoft.com/office/powerpoint/2010/main" val="1595513978"/>
              </p:ext>
            </p:extLst>
          </p:nvPr>
        </p:nvGraphicFramePr>
        <p:xfrm>
          <a:off x="760144" y="2611655"/>
          <a:ext cx="11089150" cy="2383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Tabla 35">
            <a:extLst>
              <a:ext uri="{FF2B5EF4-FFF2-40B4-BE49-F238E27FC236}">
                <a16:creationId xmlns:a16="http://schemas.microsoft.com/office/drawing/2014/main" id="{EB2941BB-0578-7744-317A-466E5F3750EF}"/>
              </a:ext>
            </a:extLst>
          </p:cNvPr>
          <p:cNvGraphicFramePr>
            <a:graphicFrameLocks noGrp="1"/>
          </p:cNvGraphicFramePr>
          <p:nvPr>
            <p:extLst>
              <p:ext uri="{D42A27DB-BD31-4B8C-83A1-F6EECF244321}">
                <p14:modId xmlns:p14="http://schemas.microsoft.com/office/powerpoint/2010/main" val="2220735294"/>
              </p:ext>
            </p:extLst>
          </p:nvPr>
        </p:nvGraphicFramePr>
        <p:xfrm>
          <a:off x="760144" y="2261157"/>
          <a:ext cx="10908967" cy="373986"/>
        </p:xfrm>
        <a:graphic>
          <a:graphicData uri="http://schemas.openxmlformats.org/drawingml/2006/table">
            <a:tbl>
              <a:tblPr>
                <a:tableStyleId>{5C22544A-7EE6-4342-B048-85BDC9FD1C3A}</a:tableStyleId>
              </a:tblPr>
              <a:tblGrid>
                <a:gridCol w="1301945">
                  <a:extLst>
                    <a:ext uri="{9D8B030D-6E8A-4147-A177-3AD203B41FA5}">
                      <a16:colId xmlns:a16="http://schemas.microsoft.com/office/drawing/2014/main" val="3986005730"/>
                    </a:ext>
                  </a:extLst>
                </a:gridCol>
                <a:gridCol w="1144076">
                  <a:extLst>
                    <a:ext uri="{9D8B030D-6E8A-4147-A177-3AD203B41FA5}">
                      <a16:colId xmlns:a16="http://schemas.microsoft.com/office/drawing/2014/main" val="784703769"/>
                    </a:ext>
                  </a:extLst>
                </a:gridCol>
                <a:gridCol w="1271931">
                  <a:extLst>
                    <a:ext uri="{9D8B030D-6E8A-4147-A177-3AD203B41FA5}">
                      <a16:colId xmlns:a16="http://schemas.microsoft.com/office/drawing/2014/main" val="3980464356"/>
                    </a:ext>
                  </a:extLst>
                </a:gridCol>
                <a:gridCol w="1229999">
                  <a:extLst>
                    <a:ext uri="{9D8B030D-6E8A-4147-A177-3AD203B41FA5}">
                      <a16:colId xmlns:a16="http://schemas.microsoft.com/office/drawing/2014/main" val="2342043192"/>
                    </a:ext>
                  </a:extLst>
                </a:gridCol>
                <a:gridCol w="1243976">
                  <a:extLst>
                    <a:ext uri="{9D8B030D-6E8A-4147-A177-3AD203B41FA5}">
                      <a16:colId xmlns:a16="http://schemas.microsoft.com/office/drawing/2014/main" val="2759515869"/>
                    </a:ext>
                  </a:extLst>
                </a:gridCol>
                <a:gridCol w="1248828">
                  <a:extLst>
                    <a:ext uri="{9D8B030D-6E8A-4147-A177-3AD203B41FA5}">
                      <a16:colId xmlns:a16="http://schemas.microsoft.com/office/drawing/2014/main" val="3937763609"/>
                    </a:ext>
                  </a:extLst>
                </a:gridCol>
                <a:gridCol w="1156071">
                  <a:extLst>
                    <a:ext uri="{9D8B030D-6E8A-4147-A177-3AD203B41FA5}">
                      <a16:colId xmlns:a16="http://schemas.microsoft.com/office/drawing/2014/main" val="1697610912"/>
                    </a:ext>
                  </a:extLst>
                </a:gridCol>
                <a:gridCol w="1261795">
                  <a:extLst>
                    <a:ext uri="{9D8B030D-6E8A-4147-A177-3AD203B41FA5}">
                      <a16:colId xmlns:a16="http://schemas.microsoft.com/office/drawing/2014/main" val="493432831"/>
                    </a:ext>
                  </a:extLst>
                </a:gridCol>
                <a:gridCol w="1050346">
                  <a:extLst>
                    <a:ext uri="{9D8B030D-6E8A-4147-A177-3AD203B41FA5}">
                      <a16:colId xmlns:a16="http://schemas.microsoft.com/office/drawing/2014/main" val="94927135"/>
                    </a:ext>
                  </a:extLst>
                </a:gridCol>
              </a:tblGrid>
              <a:tr h="186993">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Hombre</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Mujer</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chemeClr val="tx1">
                            <a:lumMod val="65000"/>
                            <a:lumOff val="35000"/>
                          </a:schemeClr>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AB/C+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C/C-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D+/D</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chemeClr val="tx1">
                            <a:lumMod val="65000"/>
                            <a:lumOff val="35000"/>
                          </a:schemeClr>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Naturaleza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Otros</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62992"/>
                  </a:ext>
                </a:extLst>
              </a:tr>
              <a:tr h="186993">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dirty="0">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354332"/>
                  </a:ext>
                </a:extLst>
              </a:tr>
            </a:tbl>
          </a:graphicData>
        </a:graphic>
      </p:graphicFrame>
      <p:graphicFrame>
        <p:nvGraphicFramePr>
          <p:cNvPr id="37" name="Tabla 36">
            <a:extLst>
              <a:ext uri="{FF2B5EF4-FFF2-40B4-BE49-F238E27FC236}">
                <a16:creationId xmlns:a16="http://schemas.microsoft.com/office/drawing/2014/main" id="{DBF78717-ABDC-3357-18FA-A06C41495F05}"/>
              </a:ext>
            </a:extLst>
          </p:cNvPr>
          <p:cNvGraphicFramePr>
            <a:graphicFrameLocks noGrp="1"/>
          </p:cNvGraphicFramePr>
          <p:nvPr>
            <p:extLst>
              <p:ext uri="{D42A27DB-BD31-4B8C-83A1-F6EECF244321}">
                <p14:modId xmlns:p14="http://schemas.microsoft.com/office/powerpoint/2010/main" val="906507490"/>
              </p:ext>
            </p:extLst>
          </p:nvPr>
        </p:nvGraphicFramePr>
        <p:xfrm>
          <a:off x="381407" y="4885436"/>
          <a:ext cx="11414463" cy="341189"/>
        </p:xfrm>
        <a:graphic>
          <a:graphicData uri="http://schemas.openxmlformats.org/drawingml/2006/table">
            <a:tbl>
              <a:tblPr>
                <a:tableStyleId>{5C22544A-7EE6-4342-B048-85BDC9FD1C3A}</a:tableStyleId>
              </a:tblPr>
              <a:tblGrid>
                <a:gridCol w="398463">
                  <a:extLst>
                    <a:ext uri="{9D8B030D-6E8A-4147-A177-3AD203B41FA5}">
                      <a16:colId xmlns:a16="http://schemas.microsoft.com/office/drawing/2014/main" val="570821464"/>
                    </a:ext>
                  </a:extLst>
                </a:gridCol>
                <a:gridCol w="612000">
                  <a:extLst>
                    <a:ext uri="{9D8B030D-6E8A-4147-A177-3AD203B41FA5}">
                      <a16:colId xmlns:a16="http://schemas.microsoft.com/office/drawing/2014/main" val="4018148861"/>
                    </a:ext>
                  </a:extLst>
                </a:gridCol>
                <a:gridCol w="612000">
                  <a:extLst>
                    <a:ext uri="{9D8B030D-6E8A-4147-A177-3AD203B41FA5}">
                      <a16:colId xmlns:a16="http://schemas.microsoft.com/office/drawing/2014/main" val="527737039"/>
                    </a:ext>
                  </a:extLst>
                </a:gridCol>
                <a:gridCol w="612000">
                  <a:extLst>
                    <a:ext uri="{9D8B030D-6E8A-4147-A177-3AD203B41FA5}">
                      <a16:colId xmlns:a16="http://schemas.microsoft.com/office/drawing/2014/main" val="4019196760"/>
                    </a:ext>
                  </a:extLst>
                </a:gridCol>
                <a:gridCol w="612000">
                  <a:extLst>
                    <a:ext uri="{9D8B030D-6E8A-4147-A177-3AD203B41FA5}">
                      <a16:colId xmlns:a16="http://schemas.microsoft.com/office/drawing/2014/main" val="691514834"/>
                    </a:ext>
                  </a:extLst>
                </a:gridCol>
                <a:gridCol w="612000">
                  <a:extLst>
                    <a:ext uri="{9D8B030D-6E8A-4147-A177-3AD203B41FA5}">
                      <a16:colId xmlns:a16="http://schemas.microsoft.com/office/drawing/2014/main" val="3874355528"/>
                    </a:ext>
                  </a:extLst>
                </a:gridCol>
                <a:gridCol w="612000">
                  <a:extLst>
                    <a:ext uri="{9D8B030D-6E8A-4147-A177-3AD203B41FA5}">
                      <a16:colId xmlns:a16="http://schemas.microsoft.com/office/drawing/2014/main" val="1197322490"/>
                    </a:ext>
                  </a:extLst>
                </a:gridCol>
                <a:gridCol w="612000">
                  <a:extLst>
                    <a:ext uri="{9D8B030D-6E8A-4147-A177-3AD203B41FA5}">
                      <a16:colId xmlns:a16="http://schemas.microsoft.com/office/drawing/2014/main" val="1859460983"/>
                    </a:ext>
                  </a:extLst>
                </a:gridCol>
                <a:gridCol w="612000">
                  <a:extLst>
                    <a:ext uri="{9D8B030D-6E8A-4147-A177-3AD203B41FA5}">
                      <a16:colId xmlns:a16="http://schemas.microsoft.com/office/drawing/2014/main" val="3487233010"/>
                    </a:ext>
                  </a:extLst>
                </a:gridCol>
                <a:gridCol w="612000">
                  <a:extLst>
                    <a:ext uri="{9D8B030D-6E8A-4147-A177-3AD203B41FA5}">
                      <a16:colId xmlns:a16="http://schemas.microsoft.com/office/drawing/2014/main" val="3356517468"/>
                    </a:ext>
                  </a:extLst>
                </a:gridCol>
                <a:gridCol w="612000">
                  <a:extLst>
                    <a:ext uri="{9D8B030D-6E8A-4147-A177-3AD203B41FA5}">
                      <a16:colId xmlns:a16="http://schemas.microsoft.com/office/drawing/2014/main" val="4249906992"/>
                    </a:ext>
                  </a:extLst>
                </a:gridCol>
                <a:gridCol w="612000">
                  <a:extLst>
                    <a:ext uri="{9D8B030D-6E8A-4147-A177-3AD203B41FA5}">
                      <a16:colId xmlns:a16="http://schemas.microsoft.com/office/drawing/2014/main" val="3987006052"/>
                    </a:ext>
                  </a:extLst>
                </a:gridCol>
                <a:gridCol w="612000">
                  <a:extLst>
                    <a:ext uri="{9D8B030D-6E8A-4147-A177-3AD203B41FA5}">
                      <a16:colId xmlns:a16="http://schemas.microsoft.com/office/drawing/2014/main" val="2703617373"/>
                    </a:ext>
                  </a:extLst>
                </a:gridCol>
                <a:gridCol w="612000">
                  <a:extLst>
                    <a:ext uri="{9D8B030D-6E8A-4147-A177-3AD203B41FA5}">
                      <a16:colId xmlns:a16="http://schemas.microsoft.com/office/drawing/2014/main" val="2157591729"/>
                    </a:ext>
                  </a:extLst>
                </a:gridCol>
                <a:gridCol w="612000">
                  <a:extLst>
                    <a:ext uri="{9D8B030D-6E8A-4147-A177-3AD203B41FA5}">
                      <a16:colId xmlns:a16="http://schemas.microsoft.com/office/drawing/2014/main" val="2433292640"/>
                    </a:ext>
                  </a:extLst>
                </a:gridCol>
                <a:gridCol w="612000">
                  <a:extLst>
                    <a:ext uri="{9D8B030D-6E8A-4147-A177-3AD203B41FA5}">
                      <a16:colId xmlns:a16="http://schemas.microsoft.com/office/drawing/2014/main" val="2509964264"/>
                    </a:ext>
                  </a:extLst>
                </a:gridCol>
                <a:gridCol w="612000">
                  <a:extLst>
                    <a:ext uri="{9D8B030D-6E8A-4147-A177-3AD203B41FA5}">
                      <a16:colId xmlns:a16="http://schemas.microsoft.com/office/drawing/2014/main" val="414461998"/>
                    </a:ext>
                  </a:extLst>
                </a:gridCol>
                <a:gridCol w="612000">
                  <a:extLst>
                    <a:ext uri="{9D8B030D-6E8A-4147-A177-3AD203B41FA5}">
                      <a16:colId xmlns:a16="http://schemas.microsoft.com/office/drawing/2014/main" val="3044000558"/>
                    </a:ext>
                  </a:extLst>
                </a:gridCol>
                <a:gridCol w="612000">
                  <a:extLst>
                    <a:ext uri="{9D8B030D-6E8A-4147-A177-3AD203B41FA5}">
                      <a16:colId xmlns:a16="http://schemas.microsoft.com/office/drawing/2014/main" val="454329367"/>
                    </a:ext>
                  </a:extLst>
                </a:gridCol>
              </a:tblGrid>
              <a:tr h="341189">
                <a:tc>
                  <a:txBody>
                    <a:bodyPr/>
                    <a:lstStyle/>
                    <a:p>
                      <a:pPr algn="ctr" fontAlgn="b"/>
                      <a:r>
                        <a:rPr lang="es-MX" sz="1100" b="0" i="0" u="none" strike="noStrike" dirty="0">
                          <a:solidFill>
                            <a:schemeClr val="tx1">
                              <a:lumMod val="65000"/>
                              <a:lumOff val="35000"/>
                            </a:schemeClr>
                          </a:solidFill>
                          <a:effectLst/>
                          <a:latin typeface="Trebuchet MS" panose="020B0703020202090204" pitchFamily="34" charset="0"/>
                        </a:rPr>
                        <a:t>Base: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717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345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2086571"/>
                  </a:ext>
                </a:extLst>
              </a:tr>
            </a:tbl>
          </a:graphicData>
        </a:graphic>
      </p:graphicFrame>
      <p:grpSp>
        <p:nvGrpSpPr>
          <p:cNvPr id="38" name="Grupo 37">
            <a:extLst>
              <a:ext uri="{FF2B5EF4-FFF2-40B4-BE49-F238E27FC236}">
                <a16:creationId xmlns:a16="http://schemas.microsoft.com/office/drawing/2014/main" id="{6D7A8F9D-E345-4BB7-1237-968934B5C8C2}"/>
              </a:ext>
            </a:extLst>
          </p:cNvPr>
          <p:cNvGrpSpPr/>
          <p:nvPr/>
        </p:nvGrpSpPr>
        <p:grpSpPr>
          <a:xfrm>
            <a:off x="7330135" y="1849589"/>
            <a:ext cx="398736" cy="357002"/>
            <a:chOff x="6316924" y="3334520"/>
            <a:chExt cx="1996322" cy="1830879"/>
          </a:xfrm>
        </p:grpSpPr>
        <p:sp>
          <p:nvSpPr>
            <p:cNvPr id="39" name="Triángulo isósceles 38">
              <a:extLst>
                <a:ext uri="{FF2B5EF4-FFF2-40B4-BE49-F238E27FC236}">
                  <a16:creationId xmlns:a16="http://schemas.microsoft.com/office/drawing/2014/main" id="{645ABF29-DBD9-4AE0-C57D-E26EC27A9208}"/>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0" name="Trapecio 39">
              <a:extLst>
                <a:ext uri="{FF2B5EF4-FFF2-40B4-BE49-F238E27FC236}">
                  <a16:creationId xmlns:a16="http://schemas.microsoft.com/office/drawing/2014/main" id="{77926ACF-4DEC-20ED-A426-1D9771EF603D}"/>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41" name="Grupo 40">
            <a:extLst>
              <a:ext uri="{FF2B5EF4-FFF2-40B4-BE49-F238E27FC236}">
                <a16:creationId xmlns:a16="http://schemas.microsoft.com/office/drawing/2014/main" id="{9BB7D15C-58AD-4553-6503-841DAB78F9DA}"/>
              </a:ext>
            </a:extLst>
          </p:cNvPr>
          <p:cNvGrpSpPr/>
          <p:nvPr/>
        </p:nvGrpSpPr>
        <p:grpSpPr>
          <a:xfrm>
            <a:off x="6115931" y="1849589"/>
            <a:ext cx="398736" cy="357002"/>
            <a:chOff x="8925921" y="3320651"/>
            <a:chExt cx="1996322" cy="1830879"/>
          </a:xfrm>
        </p:grpSpPr>
        <p:sp>
          <p:nvSpPr>
            <p:cNvPr id="42" name="Triángulo isósceles 41">
              <a:extLst>
                <a:ext uri="{FF2B5EF4-FFF2-40B4-BE49-F238E27FC236}">
                  <a16:creationId xmlns:a16="http://schemas.microsoft.com/office/drawing/2014/main" id="{F54B9A96-C2AF-4833-5D90-56AEB70F0A71}"/>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3" name="Trapecio 42">
              <a:extLst>
                <a:ext uri="{FF2B5EF4-FFF2-40B4-BE49-F238E27FC236}">
                  <a16:creationId xmlns:a16="http://schemas.microsoft.com/office/drawing/2014/main" id="{654EE5B2-B19E-568E-10C3-0148A98D0C2C}"/>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44" name="Grupo 43">
            <a:extLst>
              <a:ext uri="{FF2B5EF4-FFF2-40B4-BE49-F238E27FC236}">
                <a16:creationId xmlns:a16="http://schemas.microsoft.com/office/drawing/2014/main" id="{B37D8C5F-02D9-0680-C332-6F8895A0B6FB}"/>
              </a:ext>
            </a:extLst>
          </p:cNvPr>
          <p:cNvGrpSpPr/>
          <p:nvPr/>
        </p:nvGrpSpPr>
        <p:grpSpPr>
          <a:xfrm>
            <a:off x="4871747" y="1849589"/>
            <a:ext cx="398736" cy="357002"/>
            <a:chOff x="10974076" y="3320651"/>
            <a:chExt cx="1996322" cy="1830879"/>
          </a:xfrm>
        </p:grpSpPr>
        <p:sp>
          <p:nvSpPr>
            <p:cNvPr id="45" name="Triángulo isósceles 44">
              <a:extLst>
                <a:ext uri="{FF2B5EF4-FFF2-40B4-BE49-F238E27FC236}">
                  <a16:creationId xmlns:a16="http://schemas.microsoft.com/office/drawing/2014/main" id="{9405D385-1B0B-B95A-DAFD-D3B19955B75C}"/>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6" name="Trapecio 45">
              <a:extLst>
                <a:ext uri="{FF2B5EF4-FFF2-40B4-BE49-F238E27FC236}">
                  <a16:creationId xmlns:a16="http://schemas.microsoft.com/office/drawing/2014/main" id="{75E19D72-C9A8-4C78-2EC1-BEE757F7C8B7}"/>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pic>
        <p:nvPicPr>
          <p:cNvPr id="47" name="Picture 36" descr="bosque">
            <a:extLst>
              <a:ext uri="{FF2B5EF4-FFF2-40B4-BE49-F238E27FC236}">
                <a16:creationId xmlns:a16="http://schemas.microsoft.com/office/drawing/2014/main" id="{B5753459-BB27-3F60-E0FC-BFB40CBD0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850" y="1795607"/>
            <a:ext cx="464967" cy="46496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Lista de tareas">
            <a:extLst>
              <a:ext uri="{FF2B5EF4-FFF2-40B4-BE49-F238E27FC236}">
                <a16:creationId xmlns:a16="http://schemas.microsoft.com/office/drawing/2014/main" id="{1A5B246E-39DC-7113-DBB8-CFBAE0F919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6008" y="1844833"/>
            <a:ext cx="366515" cy="366515"/>
          </a:xfrm>
          <a:prstGeom prst="rect">
            <a:avLst/>
          </a:prstGeom>
          <a:noFill/>
          <a:extLst>
            <a:ext uri="{909E8E84-426E-40DD-AFC4-6F175D3DCCD1}">
              <a14:hiddenFill xmlns:a14="http://schemas.microsoft.com/office/drawing/2010/main">
                <a:solidFill>
                  <a:srgbClr val="FFFFFF"/>
                </a:solidFill>
              </a14:hiddenFill>
            </a:ext>
          </a:extLst>
        </p:spPr>
      </p:pic>
      <p:pic>
        <p:nvPicPr>
          <p:cNvPr id="50" name="Imagen 34">
            <a:extLst>
              <a:ext uri="{FF2B5EF4-FFF2-40B4-BE49-F238E27FC236}">
                <a16:creationId xmlns:a16="http://schemas.microsoft.com/office/drawing/2014/main" id="{F1046BA0-C778-DF95-10B6-4DAAB12695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7068" y="1821345"/>
            <a:ext cx="413491" cy="413491"/>
          </a:xfrm>
          <a:prstGeom prst="rect">
            <a:avLst/>
          </a:prstGeom>
        </p:spPr>
      </p:pic>
      <p:pic>
        <p:nvPicPr>
          <p:cNvPr id="51" name="Imagen 35">
            <a:extLst>
              <a:ext uri="{FF2B5EF4-FFF2-40B4-BE49-F238E27FC236}">
                <a16:creationId xmlns:a16="http://schemas.microsoft.com/office/drawing/2014/main" id="{68BFF9D2-9C8C-7527-A0A1-7B0F9F06ED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47414" y="1839809"/>
            <a:ext cx="376563" cy="376563"/>
          </a:xfrm>
          <a:prstGeom prst="rect">
            <a:avLst/>
          </a:prstGeom>
        </p:spPr>
      </p:pic>
      <p:sp>
        <p:nvSpPr>
          <p:cNvPr id="2" name="CuadroTexto 1">
            <a:extLst>
              <a:ext uri="{FF2B5EF4-FFF2-40B4-BE49-F238E27FC236}">
                <a16:creationId xmlns:a16="http://schemas.microsoft.com/office/drawing/2014/main" id="{D1B8FA97-09F0-CBB4-F00A-39794610CC32}"/>
              </a:ext>
            </a:extLst>
          </p:cNvPr>
          <p:cNvSpPr txBox="1"/>
          <p:nvPr/>
        </p:nvSpPr>
        <p:spPr>
          <a:xfrm>
            <a:off x="5481564" y="2741523"/>
            <a:ext cx="426720" cy="276999"/>
          </a:xfrm>
          <a:prstGeom prst="rect">
            <a:avLst/>
          </a:prstGeom>
          <a:noFill/>
        </p:spPr>
        <p:txBody>
          <a:bodyPr wrap="none" rtlCol="0">
            <a:spAutoFit/>
          </a:bodyPr>
          <a:lstStyle/>
          <a:p>
            <a:r>
              <a:rPr lang="es-MX" sz="1200" b="1" dirty="0">
                <a:solidFill>
                  <a:srgbClr val="C00000"/>
                </a:solidFill>
                <a:latin typeface="Trebuchet MS" panose="020B0703020202090204" pitchFamily="34" charset="0"/>
              </a:rPr>
              <a:t>B,C</a:t>
            </a:r>
          </a:p>
        </p:txBody>
      </p:sp>
      <p:grpSp>
        <p:nvGrpSpPr>
          <p:cNvPr id="15" name="Grupo 14">
            <a:extLst>
              <a:ext uri="{FF2B5EF4-FFF2-40B4-BE49-F238E27FC236}">
                <a16:creationId xmlns:a16="http://schemas.microsoft.com/office/drawing/2014/main" id="{4265361B-B5CF-6892-5DDE-82BDBAB3898A}"/>
              </a:ext>
            </a:extLst>
          </p:cNvPr>
          <p:cNvGrpSpPr/>
          <p:nvPr/>
        </p:nvGrpSpPr>
        <p:grpSpPr>
          <a:xfrm>
            <a:off x="193137" y="5359654"/>
            <a:ext cx="2136110" cy="276999"/>
            <a:chOff x="162372" y="5287823"/>
            <a:chExt cx="2136110" cy="276999"/>
          </a:xfrm>
        </p:grpSpPr>
        <p:sp>
          <p:nvSpPr>
            <p:cNvPr id="16" name="CuadroTexto 15">
              <a:extLst>
                <a:ext uri="{FF2B5EF4-FFF2-40B4-BE49-F238E27FC236}">
                  <a16:creationId xmlns:a16="http://schemas.microsoft.com/office/drawing/2014/main" id="{D5DF12AB-FF91-4C5A-28D8-55DEF3D568C5}"/>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17" name="Elipse 16">
              <a:extLst>
                <a:ext uri="{FF2B5EF4-FFF2-40B4-BE49-F238E27FC236}">
                  <a16:creationId xmlns:a16="http://schemas.microsoft.com/office/drawing/2014/main" id="{8BC781F8-7F12-DDED-A7B4-F8618E643D0B}"/>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a:extLst>
              <a:ext uri="{FF2B5EF4-FFF2-40B4-BE49-F238E27FC236}">
                <a16:creationId xmlns:a16="http://schemas.microsoft.com/office/drawing/2014/main" id="{C5D718CA-C2BA-6A06-E539-2198CCA5A79C}"/>
              </a:ext>
            </a:extLst>
          </p:cNvPr>
          <p:cNvGrpSpPr/>
          <p:nvPr/>
        </p:nvGrpSpPr>
        <p:grpSpPr>
          <a:xfrm>
            <a:off x="1187068" y="5359654"/>
            <a:ext cx="1902147" cy="276999"/>
            <a:chOff x="1641674" y="5896144"/>
            <a:chExt cx="1902147" cy="276999"/>
          </a:xfrm>
        </p:grpSpPr>
        <p:sp>
          <p:nvSpPr>
            <p:cNvPr id="19" name="CuadroTexto 18">
              <a:extLst>
                <a:ext uri="{FF2B5EF4-FFF2-40B4-BE49-F238E27FC236}">
                  <a16:creationId xmlns:a16="http://schemas.microsoft.com/office/drawing/2014/main" id="{FD0595C2-F024-B788-8F17-1DBD8279E15A}"/>
                </a:ext>
              </a:extLst>
            </p:cNvPr>
            <p:cNvSpPr txBox="1"/>
            <p:nvPr/>
          </p:nvSpPr>
          <p:spPr>
            <a:xfrm>
              <a:off x="1641674" y="5896144"/>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endParaRPr>
            </a:p>
          </p:txBody>
        </p:sp>
        <p:sp>
          <p:nvSpPr>
            <p:cNvPr id="21" name="Elipse 20">
              <a:extLst>
                <a:ext uri="{FF2B5EF4-FFF2-40B4-BE49-F238E27FC236}">
                  <a16:creationId xmlns:a16="http://schemas.microsoft.com/office/drawing/2014/main" id="{E3649229-3C01-E365-FA93-B54469F72563}"/>
                </a:ext>
              </a:extLst>
            </p:cNvPr>
            <p:cNvSpPr/>
            <p:nvPr/>
          </p:nvSpPr>
          <p:spPr>
            <a:xfrm>
              <a:off x="1674485" y="5947531"/>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966781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11089150" cy="461665"/>
          </a:xfrm>
          <a:prstGeom prst="rect">
            <a:avLst/>
          </a:prstGeom>
          <a:noFill/>
        </p:spPr>
        <p:txBody>
          <a:bodyPr wrap="square" rtlCol="0">
            <a:spAutoFit/>
          </a:bodyPr>
          <a:lstStyle>
            <a:defPPr>
              <a:defRPr lang="es-MX"/>
            </a:defPPr>
            <a:lvl1pPr marR="0" lvl="0" indent="0" fontAlgn="auto">
              <a:lnSpc>
                <a:spcPct val="100000"/>
              </a:lnSpc>
              <a:spcBef>
                <a:spcPts val="0"/>
              </a:spcBef>
              <a:spcAft>
                <a:spcPts val="0"/>
              </a:spcAft>
              <a:buClrTx/>
              <a:buSzTx/>
              <a:buFontTx/>
              <a:buNone/>
              <a:tabLst/>
              <a:defRPr kumimoji="0" sz="2400" b="0" i="0" u="none" strike="noStrike" cap="none" spc="0" normalizeH="0" baseline="0">
                <a:ln>
                  <a:noFill/>
                </a:ln>
                <a:solidFill>
                  <a:srgbClr val="00507F"/>
                </a:solidFill>
                <a:effectLst/>
                <a:uLnTx/>
                <a:uFillTx/>
                <a:latin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Gasto promedio, por persona y por días de estancia (</a:t>
            </a:r>
            <a:r>
              <a:rPr lang="es-MX"/>
              <a:t>Alemania)</a:t>
            </a: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 </a:t>
            </a:r>
          </a:p>
        </p:txBody>
      </p:sp>
      <p:sp>
        <p:nvSpPr>
          <p:cNvPr id="7" name="48 Rectángulo">
            <a:extLst>
              <a:ext uri="{FF2B5EF4-FFF2-40B4-BE49-F238E27FC236}">
                <a16:creationId xmlns:a16="http://schemas.microsoft.com/office/drawing/2014/main" id="{D8E6038D-527D-5630-216E-6B23997285B5}"/>
              </a:ext>
            </a:extLst>
          </p:cNvPr>
          <p:cNvSpPr/>
          <p:nvPr/>
        </p:nvSpPr>
        <p:spPr>
          <a:xfrm>
            <a:off x="67184" y="5606593"/>
            <a:ext cx="2433582" cy="246221"/>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FFFFFF">
                    <a:lumMod val="50000"/>
                  </a:srgbClr>
                </a:solidFill>
                <a:effectLst/>
                <a:uLnTx/>
                <a:uFillTx/>
                <a:latin typeface="Trebuchet MS" panose="020B0603020202020204" pitchFamily="34" charset="0"/>
                <a:ea typeface="+mn-ea"/>
                <a:cs typeface="+mn-cs"/>
              </a:rPr>
              <a:t>*Base pequeña para el análisis</a:t>
            </a:r>
          </a:p>
        </p:txBody>
      </p:sp>
      <p:sp>
        <p:nvSpPr>
          <p:cNvPr id="4" name="Rectángulo 3">
            <a:extLst>
              <a:ext uri="{FF2B5EF4-FFF2-40B4-BE49-F238E27FC236}">
                <a16:creationId xmlns:a16="http://schemas.microsoft.com/office/drawing/2014/main" id="{9301EBEA-F1EF-B62A-AC84-2895C0CE7F0E}"/>
              </a:ext>
            </a:extLst>
          </p:cNvPr>
          <p:cNvSpPr/>
          <p:nvPr/>
        </p:nvSpPr>
        <p:spPr>
          <a:xfrm>
            <a:off x="67182" y="5681724"/>
            <a:ext cx="10315067"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191</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P39. Por favor dígame si realizó un gasto en los siguientes conceptos y APROXIMADAMENTE, cuánto gastó por persona, por día en cada uno de estos. </a:t>
            </a:r>
            <a:endParaRPr lang="es-MX" sz="1100" dirty="0">
              <a:solidFill>
                <a:srgbClr val="414141"/>
              </a:solidFill>
              <a:latin typeface="Trebuchet MS" panose="020B0603020202020204" pitchFamily="34" charset="0"/>
            </a:endParaRPr>
          </a:p>
        </p:txBody>
      </p:sp>
      <p:sp>
        <p:nvSpPr>
          <p:cNvPr id="19" name="CuadroTexto 18">
            <a:extLst>
              <a:ext uri="{FF2B5EF4-FFF2-40B4-BE49-F238E27FC236}">
                <a16:creationId xmlns:a16="http://schemas.microsoft.com/office/drawing/2014/main" id="{74A6F81D-E3B0-0DBB-1E62-84B0C887A6CA}"/>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de nivel socioeconómico alto registraron un promedio de gasto por estancia más alto debido a que el gasto por día también fue alto para estos visitantes, además de que permanecieron más tiempo en el destino. Por otro lado, es importante notar que el gasto total por persona es muy similar entre hombres y mujeres. Y, de igual manera, los visitantes de otros orígenes registraron</a:t>
            </a:r>
            <a:r>
              <a:rPr lang="es-ES" sz="1600" dirty="0">
                <a:solidFill>
                  <a:srgbClr val="000000"/>
                </a:solidFill>
                <a:latin typeface="Trebuchet MS"/>
                <a:cs typeface="Calibri"/>
              </a:rPr>
              <a:t>n un menor gasto, aunque los que pertenecen a un nivel alto son quienes </a:t>
            </a:r>
            <a:r>
              <a:rPr lang="es-ES" sz="1600">
                <a:solidFill>
                  <a:srgbClr val="000000"/>
                </a:solidFill>
                <a:latin typeface="Trebuchet MS"/>
                <a:cs typeface="Calibri"/>
              </a:rPr>
              <a:t>resaltan significativamente.</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aphicFrame>
        <p:nvGraphicFramePr>
          <p:cNvPr id="3" name="Gráfico 2">
            <a:extLst>
              <a:ext uri="{FF2B5EF4-FFF2-40B4-BE49-F238E27FC236}">
                <a16:creationId xmlns:a16="http://schemas.microsoft.com/office/drawing/2014/main" id="{7015E7C2-0CC0-BB5D-9814-1F484D5BAC3D}"/>
              </a:ext>
            </a:extLst>
          </p:cNvPr>
          <p:cNvGraphicFramePr/>
          <p:nvPr>
            <p:extLst>
              <p:ext uri="{D42A27DB-BD31-4B8C-83A1-F6EECF244321}">
                <p14:modId xmlns:p14="http://schemas.microsoft.com/office/powerpoint/2010/main" val="3304252543"/>
              </p:ext>
            </p:extLst>
          </p:nvPr>
        </p:nvGraphicFramePr>
        <p:xfrm>
          <a:off x="760144" y="2611655"/>
          <a:ext cx="11089150" cy="2383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B0B68875-5423-1910-7F03-0411CC44AF06}"/>
              </a:ext>
            </a:extLst>
          </p:cNvPr>
          <p:cNvGraphicFramePr>
            <a:graphicFrameLocks noGrp="1"/>
          </p:cNvGraphicFramePr>
          <p:nvPr>
            <p:extLst>
              <p:ext uri="{D42A27DB-BD31-4B8C-83A1-F6EECF244321}">
                <p14:modId xmlns:p14="http://schemas.microsoft.com/office/powerpoint/2010/main" val="392785849"/>
              </p:ext>
            </p:extLst>
          </p:nvPr>
        </p:nvGraphicFramePr>
        <p:xfrm>
          <a:off x="381407" y="4885436"/>
          <a:ext cx="11414463" cy="341189"/>
        </p:xfrm>
        <a:graphic>
          <a:graphicData uri="http://schemas.openxmlformats.org/drawingml/2006/table">
            <a:tbl>
              <a:tblPr>
                <a:tableStyleId>{5C22544A-7EE6-4342-B048-85BDC9FD1C3A}</a:tableStyleId>
              </a:tblPr>
              <a:tblGrid>
                <a:gridCol w="398463">
                  <a:extLst>
                    <a:ext uri="{9D8B030D-6E8A-4147-A177-3AD203B41FA5}">
                      <a16:colId xmlns:a16="http://schemas.microsoft.com/office/drawing/2014/main" val="570821464"/>
                    </a:ext>
                  </a:extLst>
                </a:gridCol>
                <a:gridCol w="612000">
                  <a:extLst>
                    <a:ext uri="{9D8B030D-6E8A-4147-A177-3AD203B41FA5}">
                      <a16:colId xmlns:a16="http://schemas.microsoft.com/office/drawing/2014/main" val="4018148861"/>
                    </a:ext>
                  </a:extLst>
                </a:gridCol>
                <a:gridCol w="612000">
                  <a:extLst>
                    <a:ext uri="{9D8B030D-6E8A-4147-A177-3AD203B41FA5}">
                      <a16:colId xmlns:a16="http://schemas.microsoft.com/office/drawing/2014/main" val="527737039"/>
                    </a:ext>
                  </a:extLst>
                </a:gridCol>
                <a:gridCol w="612000">
                  <a:extLst>
                    <a:ext uri="{9D8B030D-6E8A-4147-A177-3AD203B41FA5}">
                      <a16:colId xmlns:a16="http://schemas.microsoft.com/office/drawing/2014/main" val="4019196760"/>
                    </a:ext>
                  </a:extLst>
                </a:gridCol>
                <a:gridCol w="612000">
                  <a:extLst>
                    <a:ext uri="{9D8B030D-6E8A-4147-A177-3AD203B41FA5}">
                      <a16:colId xmlns:a16="http://schemas.microsoft.com/office/drawing/2014/main" val="691514834"/>
                    </a:ext>
                  </a:extLst>
                </a:gridCol>
                <a:gridCol w="612000">
                  <a:extLst>
                    <a:ext uri="{9D8B030D-6E8A-4147-A177-3AD203B41FA5}">
                      <a16:colId xmlns:a16="http://schemas.microsoft.com/office/drawing/2014/main" val="3874355528"/>
                    </a:ext>
                  </a:extLst>
                </a:gridCol>
                <a:gridCol w="612000">
                  <a:extLst>
                    <a:ext uri="{9D8B030D-6E8A-4147-A177-3AD203B41FA5}">
                      <a16:colId xmlns:a16="http://schemas.microsoft.com/office/drawing/2014/main" val="1197322490"/>
                    </a:ext>
                  </a:extLst>
                </a:gridCol>
                <a:gridCol w="612000">
                  <a:extLst>
                    <a:ext uri="{9D8B030D-6E8A-4147-A177-3AD203B41FA5}">
                      <a16:colId xmlns:a16="http://schemas.microsoft.com/office/drawing/2014/main" val="1859460983"/>
                    </a:ext>
                  </a:extLst>
                </a:gridCol>
                <a:gridCol w="612000">
                  <a:extLst>
                    <a:ext uri="{9D8B030D-6E8A-4147-A177-3AD203B41FA5}">
                      <a16:colId xmlns:a16="http://schemas.microsoft.com/office/drawing/2014/main" val="3487233010"/>
                    </a:ext>
                  </a:extLst>
                </a:gridCol>
                <a:gridCol w="612000">
                  <a:extLst>
                    <a:ext uri="{9D8B030D-6E8A-4147-A177-3AD203B41FA5}">
                      <a16:colId xmlns:a16="http://schemas.microsoft.com/office/drawing/2014/main" val="3356517468"/>
                    </a:ext>
                  </a:extLst>
                </a:gridCol>
                <a:gridCol w="612000">
                  <a:extLst>
                    <a:ext uri="{9D8B030D-6E8A-4147-A177-3AD203B41FA5}">
                      <a16:colId xmlns:a16="http://schemas.microsoft.com/office/drawing/2014/main" val="4249906992"/>
                    </a:ext>
                  </a:extLst>
                </a:gridCol>
                <a:gridCol w="612000">
                  <a:extLst>
                    <a:ext uri="{9D8B030D-6E8A-4147-A177-3AD203B41FA5}">
                      <a16:colId xmlns:a16="http://schemas.microsoft.com/office/drawing/2014/main" val="3987006052"/>
                    </a:ext>
                  </a:extLst>
                </a:gridCol>
                <a:gridCol w="612000">
                  <a:extLst>
                    <a:ext uri="{9D8B030D-6E8A-4147-A177-3AD203B41FA5}">
                      <a16:colId xmlns:a16="http://schemas.microsoft.com/office/drawing/2014/main" val="2703617373"/>
                    </a:ext>
                  </a:extLst>
                </a:gridCol>
                <a:gridCol w="612000">
                  <a:extLst>
                    <a:ext uri="{9D8B030D-6E8A-4147-A177-3AD203B41FA5}">
                      <a16:colId xmlns:a16="http://schemas.microsoft.com/office/drawing/2014/main" val="2157591729"/>
                    </a:ext>
                  </a:extLst>
                </a:gridCol>
                <a:gridCol w="612000">
                  <a:extLst>
                    <a:ext uri="{9D8B030D-6E8A-4147-A177-3AD203B41FA5}">
                      <a16:colId xmlns:a16="http://schemas.microsoft.com/office/drawing/2014/main" val="2433292640"/>
                    </a:ext>
                  </a:extLst>
                </a:gridCol>
                <a:gridCol w="612000">
                  <a:extLst>
                    <a:ext uri="{9D8B030D-6E8A-4147-A177-3AD203B41FA5}">
                      <a16:colId xmlns:a16="http://schemas.microsoft.com/office/drawing/2014/main" val="2509964264"/>
                    </a:ext>
                  </a:extLst>
                </a:gridCol>
                <a:gridCol w="612000">
                  <a:extLst>
                    <a:ext uri="{9D8B030D-6E8A-4147-A177-3AD203B41FA5}">
                      <a16:colId xmlns:a16="http://schemas.microsoft.com/office/drawing/2014/main" val="414461998"/>
                    </a:ext>
                  </a:extLst>
                </a:gridCol>
                <a:gridCol w="612000">
                  <a:extLst>
                    <a:ext uri="{9D8B030D-6E8A-4147-A177-3AD203B41FA5}">
                      <a16:colId xmlns:a16="http://schemas.microsoft.com/office/drawing/2014/main" val="3044000558"/>
                    </a:ext>
                  </a:extLst>
                </a:gridCol>
                <a:gridCol w="612000">
                  <a:extLst>
                    <a:ext uri="{9D8B030D-6E8A-4147-A177-3AD203B41FA5}">
                      <a16:colId xmlns:a16="http://schemas.microsoft.com/office/drawing/2014/main" val="454329367"/>
                    </a:ext>
                  </a:extLst>
                </a:gridCol>
              </a:tblGrid>
              <a:tr h="341189">
                <a:tc>
                  <a:txBody>
                    <a:bodyPr/>
                    <a:lstStyle/>
                    <a:p>
                      <a:pPr algn="ctr" fontAlgn="b"/>
                      <a:r>
                        <a:rPr lang="es-MX" sz="1100" b="0" i="0" u="none" strike="noStrike" dirty="0">
                          <a:solidFill>
                            <a:schemeClr val="tx1">
                              <a:lumMod val="65000"/>
                              <a:lumOff val="35000"/>
                            </a:schemeClr>
                          </a:solidFill>
                          <a:effectLst/>
                          <a:latin typeface="Trebuchet MS" panose="020B0703020202090204" pitchFamily="34" charset="0"/>
                        </a:rPr>
                        <a:t>Base: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466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178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endParaRPr lang="es-MX" sz="1000" b="1" i="0" u="none" strike="noStrike" kern="1200" dirty="0">
                        <a:solidFill>
                          <a:schemeClr val="tx1">
                            <a:lumMod val="50000"/>
                            <a:lumOff val="50000"/>
                          </a:schemeClr>
                        </a:solidFill>
                        <a:effectLst/>
                        <a:latin typeface="Trebuchet MS" panose="020B0703020202090204" pitchFamily="34" charset="0"/>
                        <a:ea typeface="+mn-ea"/>
                        <a:cs typeface="+mn-cs"/>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127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717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s-MX" sz="1000" b="1" i="0" u="none" strike="noStrike" kern="1200" dirty="0">
                          <a:solidFill>
                            <a:schemeClr val="tx1">
                              <a:lumMod val="50000"/>
                              <a:lumOff val="50000"/>
                            </a:schemeClr>
                          </a:solidFill>
                          <a:effectLst/>
                          <a:latin typeface="Trebuchet MS" panose="020B0703020202090204" pitchFamily="34" charset="0"/>
                          <a:ea typeface="+mn-ea"/>
                          <a:cs typeface="+mn-cs"/>
                        </a:rPr>
                        <a:t>345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2086571"/>
                  </a:ext>
                </a:extLst>
              </a:tr>
            </a:tbl>
          </a:graphicData>
        </a:graphic>
      </p:graphicFrame>
      <p:sp>
        <p:nvSpPr>
          <p:cNvPr id="10" name="CuadroTexto 9">
            <a:extLst>
              <a:ext uri="{FF2B5EF4-FFF2-40B4-BE49-F238E27FC236}">
                <a16:creationId xmlns:a16="http://schemas.microsoft.com/office/drawing/2014/main" id="{2A3A5B1B-776C-FDE7-A03D-CE67DDF02662}"/>
              </a:ext>
            </a:extLst>
          </p:cNvPr>
          <p:cNvSpPr txBox="1"/>
          <p:nvPr/>
        </p:nvSpPr>
        <p:spPr>
          <a:xfrm>
            <a:off x="7444209" y="5871706"/>
            <a:ext cx="4705134" cy="246221"/>
          </a:xfrm>
          <a:prstGeom prst="rect">
            <a:avLst/>
          </a:prstGeom>
          <a:noFill/>
        </p:spPr>
        <p:txBody>
          <a:bodyPr wrap="none" rtlCol="0">
            <a:spAutoFit/>
          </a:bodyPr>
          <a:lstStyle/>
          <a:p>
            <a:pPr algn="r"/>
            <a:r>
              <a:rPr lang="es-MX" sz="1000" b="1" dirty="0">
                <a:solidFill>
                  <a:srgbClr val="C00000"/>
                </a:solidFill>
                <a:latin typeface="Trebuchet MS" panose="020B0703020202090204" pitchFamily="34" charset="0"/>
              </a:rPr>
              <a:t>Las letras rojas diferencias significativas entre segmentos del mismo vuelo.</a:t>
            </a:r>
          </a:p>
        </p:txBody>
      </p:sp>
      <p:sp>
        <p:nvSpPr>
          <p:cNvPr id="11" name="CuadroTexto 10">
            <a:extLst>
              <a:ext uri="{FF2B5EF4-FFF2-40B4-BE49-F238E27FC236}">
                <a16:creationId xmlns:a16="http://schemas.microsoft.com/office/drawing/2014/main" id="{5C3C030A-0926-8680-6BF4-9F42D3B29D82}"/>
              </a:ext>
            </a:extLst>
          </p:cNvPr>
          <p:cNvSpPr txBox="1"/>
          <p:nvPr/>
        </p:nvSpPr>
        <p:spPr>
          <a:xfrm>
            <a:off x="5491291" y="3516544"/>
            <a:ext cx="276038" cy="276999"/>
          </a:xfrm>
          <a:prstGeom prst="rect">
            <a:avLst/>
          </a:prstGeom>
          <a:noFill/>
        </p:spPr>
        <p:txBody>
          <a:bodyPr wrap="none" rtlCol="0">
            <a:spAutoFit/>
          </a:bodyPr>
          <a:lstStyle/>
          <a:p>
            <a:r>
              <a:rPr lang="es-MX" sz="1200" b="1" dirty="0">
                <a:solidFill>
                  <a:srgbClr val="C00000"/>
                </a:solidFill>
                <a:latin typeface="Trebuchet MS" panose="020B0703020202090204" pitchFamily="34" charset="0"/>
              </a:rPr>
              <a:t>B</a:t>
            </a:r>
          </a:p>
        </p:txBody>
      </p:sp>
      <p:grpSp>
        <p:nvGrpSpPr>
          <p:cNvPr id="12" name="Grupo 11">
            <a:extLst>
              <a:ext uri="{FF2B5EF4-FFF2-40B4-BE49-F238E27FC236}">
                <a16:creationId xmlns:a16="http://schemas.microsoft.com/office/drawing/2014/main" id="{195022BD-C8B5-9798-92F3-0CE95B65B241}"/>
              </a:ext>
            </a:extLst>
          </p:cNvPr>
          <p:cNvGrpSpPr/>
          <p:nvPr/>
        </p:nvGrpSpPr>
        <p:grpSpPr>
          <a:xfrm>
            <a:off x="193137" y="5359654"/>
            <a:ext cx="2136110" cy="276999"/>
            <a:chOff x="162372" y="5287823"/>
            <a:chExt cx="2136110" cy="276999"/>
          </a:xfrm>
        </p:grpSpPr>
        <p:sp>
          <p:nvSpPr>
            <p:cNvPr id="14" name="CuadroTexto 13">
              <a:extLst>
                <a:ext uri="{FF2B5EF4-FFF2-40B4-BE49-F238E27FC236}">
                  <a16:creationId xmlns:a16="http://schemas.microsoft.com/office/drawing/2014/main" id="{CE3615CE-8953-7E4A-21BC-4BC30CC63C73}"/>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15" name="Elipse 14">
              <a:extLst>
                <a:ext uri="{FF2B5EF4-FFF2-40B4-BE49-F238E27FC236}">
                  <a16:creationId xmlns:a16="http://schemas.microsoft.com/office/drawing/2014/main" id="{D3B32A64-DA5F-F2E9-8B01-C224F4A86F6C}"/>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6" name="Grupo 15">
            <a:extLst>
              <a:ext uri="{FF2B5EF4-FFF2-40B4-BE49-F238E27FC236}">
                <a16:creationId xmlns:a16="http://schemas.microsoft.com/office/drawing/2014/main" id="{170E4B1D-E4BD-A60B-B3D0-A86D279E6CE2}"/>
              </a:ext>
            </a:extLst>
          </p:cNvPr>
          <p:cNvGrpSpPr/>
          <p:nvPr/>
        </p:nvGrpSpPr>
        <p:grpSpPr>
          <a:xfrm>
            <a:off x="1187068" y="5359654"/>
            <a:ext cx="1902147" cy="276999"/>
            <a:chOff x="1641674" y="5896144"/>
            <a:chExt cx="1902147" cy="276999"/>
          </a:xfrm>
        </p:grpSpPr>
        <p:sp>
          <p:nvSpPr>
            <p:cNvPr id="17" name="CuadroTexto 16">
              <a:extLst>
                <a:ext uri="{FF2B5EF4-FFF2-40B4-BE49-F238E27FC236}">
                  <a16:creationId xmlns:a16="http://schemas.microsoft.com/office/drawing/2014/main" id="{52CD9FB4-67AA-65D1-8FA3-620A193870A8}"/>
                </a:ext>
              </a:extLst>
            </p:cNvPr>
            <p:cNvSpPr txBox="1"/>
            <p:nvPr/>
          </p:nvSpPr>
          <p:spPr>
            <a:xfrm>
              <a:off x="1641674" y="5896144"/>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endParaRPr>
            </a:p>
          </p:txBody>
        </p:sp>
        <p:sp>
          <p:nvSpPr>
            <p:cNvPr id="18" name="Elipse 17">
              <a:extLst>
                <a:ext uri="{FF2B5EF4-FFF2-40B4-BE49-F238E27FC236}">
                  <a16:creationId xmlns:a16="http://schemas.microsoft.com/office/drawing/2014/main" id="{ABCC7959-2342-C543-FF37-A499EEEA100B}"/>
                </a:ext>
              </a:extLst>
            </p:cNvPr>
            <p:cNvSpPr/>
            <p:nvPr/>
          </p:nvSpPr>
          <p:spPr>
            <a:xfrm>
              <a:off x="1674485" y="5947531"/>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aphicFrame>
        <p:nvGraphicFramePr>
          <p:cNvPr id="20" name="Tabla 19">
            <a:extLst>
              <a:ext uri="{FF2B5EF4-FFF2-40B4-BE49-F238E27FC236}">
                <a16:creationId xmlns:a16="http://schemas.microsoft.com/office/drawing/2014/main" id="{6B5E48A5-D13E-DE5C-3373-FFBC8D0CFEEF}"/>
              </a:ext>
            </a:extLst>
          </p:cNvPr>
          <p:cNvGraphicFramePr>
            <a:graphicFrameLocks noGrp="1"/>
          </p:cNvGraphicFramePr>
          <p:nvPr>
            <p:extLst>
              <p:ext uri="{D42A27DB-BD31-4B8C-83A1-F6EECF244321}">
                <p14:modId xmlns:p14="http://schemas.microsoft.com/office/powerpoint/2010/main" val="2387037371"/>
              </p:ext>
            </p:extLst>
          </p:nvPr>
        </p:nvGraphicFramePr>
        <p:xfrm>
          <a:off x="760144" y="2261157"/>
          <a:ext cx="10908967" cy="373986"/>
        </p:xfrm>
        <a:graphic>
          <a:graphicData uri="http://schemas.openxmlformats.org/drawingml/2006/table">
            <a:tbl>
              <a:tblPr>
                <a:tableStyleId>{5C22544A-7EE6-4342-B048-85BDC9FD1C3A}</a:tableStyleId>
              </a:tblPr>
              <a:tblGrid>
                <a:gridCol w="1301945">
                  <a:extLst>
                    <a:ext uri="{9D8B030D-6E8A-4147-A177-3AD203B41FA5}">
                      <a16:colId xmlns:a16="http://schemas.microsoft.com/office/drawing/2014/main" val="3986005730"/>
                    </a:ext>
                  </a:extLst>
                </a:gridCol>
                <a:gridCol w="1144076">
                  <a:extLst>
                    <a:ext uri="{9D8B030D-6E8A-4147-A177-3AD203B41FA5}">
                      <a16:colId xmlns:a16="http://schemas.microsoft.com/office/drawing/2014/main" val="784703769"/>
                    </a:ext>
                  </a:extLst>
                </a:gridCol>
                <a:gridCol w="1271931">
                  <a:extLst>
                    <a:ext uri="{9D8B030D-6E8A-4147-A177-3AD203B41FA5}">
                      <a16:colId xmlns:a16="http://schemas.microsoft.com/office/drawing/2014/main" val="3980464356"/>
                    </a:ext>
                  </a:extLst>
                </a:gridCol>
                <a:gridCol w="1229999">
                  <a:extLst>
                    <a:ext uri="{9D8B030D-6E8A-4147-A177-3AD203B41FA5}">
                      <a16:colId xmlns:a16="http://schemas.microsoft.com/office/drawing/2014/main" val="2342043192"/>
                    </a:ext>
                  </a:extLst>
                </a:gridCol>
                <a:gridCol w="1243976">
                  <a:extLst>
                    <a:ext uri="{9D8B030D-6E8A-4147-A177-3AD203B41FA5}">
                      <a16:colId xmlns:a16="http://schemas.microsoft.com/office/drawing/2014/main" val="2759515869"/>
                    </a:ext>
                  </a:extLst>
                </a:gridCol>
                <a:gridCol w="1248828">
                  <a:extLst>
                    <a:ext uri="{9D8B030D-6E8A-4147-A177-3AD203B41FA5}">
                      <a16:colId xmlns:a16="http://schemas.microsoft.com/office/drawing/2014/main" val="3937763609"/>
                    </a:ext>
                  </a:extLst>
                </a:gridCol>
                <a:gridCol w="1156071">
                  <a:extLst>
                    <a:ext uri="{9D8B030D-6E8A-4147-A177-3AD203B41FA5}">
                      <a16:colId xmlns:a16="http://schemas.microsoft.com/office/drawing/2014/main" val="1697610912"/>
                    </a:ext>
                  </a:extLst>
                </a:gridCol>
                <a:gridCol w="1261795">
                  <a:extLst>
                    <a:ext uri="{9D8B030D-6E8A-4147-A177-3AD203B41FA5}">
                      <a16:colId xmlns:a16="http://schemas.microsoft.com/office/drawing/2014/main" val="493432831"/>
                    </a:ext>
                  </a:extLst>
                </a:gridCol>
                <a:gridCol w="1050346">
                  <a:extLst>
                    <a:ext uri="{9D8B030D-6E8A-4147-A177-3AD203B41FA5}">
                      <a16:colId xmlns:a16="http://schemas.microsoft.com/office/drawing/2014/main" val="94927135"/>
                    </a:ext>
                  </a:extLst>
                </a:gridCol>
              </a:tblGrid>
              <a:tr h="186993">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Hombre</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Mujer</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chemeClr val="tx1">
                            <a:lumMod val="65000"/>
                            <a:lumOff val="35000"/>
                          </a:schemeClr>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AB/C+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C/C-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D+/D</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chemeClr val="tx1">
                            <a:lumMod val="65000"/>
                            <a:lumOff val="35000"/>
                          </a:schemeClr>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Naturaleza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chemeClr val="tx1">
                              <a:lumMod val="65000"/>
                              <a:lumOff val="35000"/>
                            </a:schemeClr>
                          </a:solidFill>
                          <a:effectLst/>
                          <a:latin typeface="Trebuchet MS" panose="020B0703020202090204" pitchFamily="34" charset="0"/>
                        </a:rPr>
                        <a:t>Otros</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462992"/>
                  </a:ext>
                </a:extLst>
              </a:tr>
              <a:tr h="186993">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C</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endParaRPr lang="es-MX" sz="900" b="1" i="0" u="none" strike="noStrike">
                        <a:solidFill>
                          <a:srgbClr val="C00000"/>
                        </a:solidFill>
                        <a:effectLst/>
                        <a:latin typeface="Trebuchet MS" panose="020B0703020202090204" pitchFamily="34" charset="0"/>
                      </a:endParaRP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a:solidFill>
                            <a:srgbClr val="C00000"/>
                          </a:solidFill>
                          <a:effectLst/>
                          <a:latin typeface="Trebuchet MS" panose="020B0703020202090204" pitchFamily="34" charset="0"/>
                        </a:rPr>
                        <a:t>A</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s-MX" sz="900" b="1" i="0" u="none" strike="noStrike" dirty="0">
                          <a:solidFill>
                            <a:srgbClr val="C00000"/>
                          </a:solidFill>
                          <a:effectLst/>
                          <a:latin typeface="Trebuchet MS" panose="020B0703020202090204" pitchFamily="34" charset="0"/>
                        </a:rPr>
                        <a:t>B</a:t>
                      </a:r>
                    </a:p>
                  </a:txBody>
                  <a:tcPr marL="9128" marR="9128" marT="9128"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8354332"/>
                  </a:ext>
                </a:extLst>
              </a:tr>
            </a:tbl>
          </a:graphicData>
        </a:graphic>
      </p:graphicFrame>
      <p:grpSp>
        <p:nvGrpSpPr>
          <p:cNvPr id="21" name="Grupo 20">
            <a:extLst>
              <a:ext uri="{FF2B5EF4-FFF2-40B4-BE49-F238E27FC236}">
                <a16:creationId xmlns:a16="http://schemas.microsoft.com/office/drawing/2014/main" id="{D5ACF7C1-46F3-4006-9007-B265958D66B7}"/>
              </a:ext>
            </a:extLst>
          </p:cNvPr>
          <p:cNvGrpSpPr/>
          <p:nvPr/>
        </p:nvGrpSpPr>
        <p:grpSpPr>
          <a:xfrm>
            <a:off x="7330135" y="1849589"/>
            <a:ext cx="398736" cy="357002"/>
            <a:chOff x="6316924" y="3334520"/>
            <a:chExt cx="1996322" cy="1830879"/>
          </a:xfrm>
        </p:grpSpPr>
        <p:sp>
          <p:nvSpPr>
            <p:cNvPr id="22" name="Triángulo isósceles 21">
              <a:extLst>
                <a:ext uri="{FF2B5EF4-FFF2-40B4-BE49-F238E27FC236}">
                  <a16:creationId xmlns:a16="http://schemas.microsoft.com/office/drawing/2014/main" id="{1ED98602-9783-1AA3-F32C-756B362744A8}"/>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3" name="Trapecio 22">
              <a:extLst>
                <a:ext uri="{FF2B5EF4-FFF2-40B4-BE49-F238E27FC236}">
                  <a16:creationId xmlns:a16="http://schemas.microsoft.com/office/drawing/2014/main" id="{DEB26A45-320C-4BFC-E88F-A29DF98F65DE}"/>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24" name="Grupo 23">
            <a:extLst>
              <a:ext uri="{FF2B5EF4-FFF2-40B4-BE49-F238E27FC236}">
                <a16:creationId xmlns:a16="http://schemas.microsoft.com/office/drawing/2014/main" id="{C841F4EB-D80C-7B7B-4E48-8FF0E50D51D1}"/>
              </a:ext>
            </a:extLst>
          </p:cNvPr>
          <p:cNvGrpSpPr/>
          <p:nvPr/>
        </p:nvGrpSpPr>
        <p:grpSpPr>
          <a:xfrm>
            <a:off x="6115931" y="1849589"/>
            <a:ext cx="398736" cy="357002"/>
            <a:chOff x="8925921" y="3320651"/>
            <a:chExt cx="1996322" cy="1830879"/>
          </a:xfrm>
        </p:grpSpPr>
        <p:sp>
          <p:nvSpPr>
            <p:cNvPr id="25" name="Triángulo isósceles 24">
              <a:extLst>
                <a:ext uri="{FF2B5EF4-FFF2-40B4-BE49-F238E27FC236}">
                  <a16:creationId xmlns:a16="http://schemas.microsoft.com/office/drawing/2014/main" id="{B99C99D8-0CC6-1CFF-2995-D6990A36920D}"/>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6" name="Trapecio 25">
              <a:extLst>
                <a:ext uri="{FF2B5EF4-FFF2-40B4-BE49-F238E27FC236}">
                  <a16:creationId xmlns:a16="http://schemas.microsoft.com/office/drawing/2014/main" id="{BA9B2819-8147-3A84-C9B1-A98B3A760346}"/>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grpSp>
        <p:nvGrpSpPr>
          <p:cNvPr id="27" name="Grupo 26">
            <a:extLst>
              <a:ext uri="{FF2B5EF4-FFF2-40B4-BE49-F238E27FC236}">
                <a16:creationId xmlns:a16="http://schemas.microsoft.com/office/drawing/2014/main" id="{D12920A7-D14D-A2FB-95F8-9F0BBEFB40A7}"/>
              </a:ext>
            </a:extLst>
          </p:cNvPr>
          <p:cNvGrpSpPr/>
          <p:nvPr/>
        </p:nvGrpSpPr>
        <p:grpSpPr>
          <a:xfrm>
            <a:off x="4871747" y="1849589"/>
            <a:ext cx="398736" cy="357002"/>
            <a:chOff x="10974076" y="3320651"/>
            <a:chExt cx="1996322" cy="1830879"/>
          </a:xfrm>
        </p:grpSpPr>
        <p:sp>
          <p:nvSpPr>
            <p:cNvPr id="28" name="Triángulo isósceles 27">
              <a:extLst>
                <a:ext uri="{FF2B5EF4-FFF2-40B4-BE49-F238E27FC236}">
                  <a16:creationId xmlns:a16="http://schemas.microsoft.com/office/drawing/2014/main" id="{04AC8021-6241-7CFD-8259-D31840E66ED4}"/>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9" name="Trapecio 28">
              <a:extLst>
                <a:ext uri="{FF2B5EF4-FFF2-40B4-BE49-F238E27FC236}">
                  <a16:creationId xmlns:a16="http://schemas.microsoft.com/office/drawing/2014/main" id="{5E094AFB-F25F-385C-86D2-8421F1DF0666}"/>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pic>
        <p:nvPicPr>
          <p:cNvPr id="30" name="Picture 36" descr="bosque">
            <a:extLst>
              <a:ext uri="{FF2B5EF4-FFF2-40B4-BE49-F238E27FC236}">
                <a16:creationId xmlns:a16="http://schemas.microsoft.com/office/drawing/2014/main" id="{28C4A79C-6150-9F9D-CF2A-82D109A22A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850" y="1795607"/>
            <a:ext cx="464967" cy="4649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4" descr="Lista de tareas">
            <a:extLst>
              <a:ext uri="{FF2B5EF4-FFF2-40B4-BE49-F238E27FC236}">
                <a16:creationId xmlns:a16="http://schemas.microsoft.com/office/drawing/2014/main" id="{F5FEBAB4-CC8D-9F34-A8B3-81322AC3AD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6008" y="1844833"/>
            <a:ext cx="366515" cy="366515"/>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4">
            <a:extLst>
              <a:ext uri="{FF2B5EF4-FFF2-40B4-BE49-F238E27FC236}">
                <a16:creationId xmlns:a16="http://schemas.microsoft.com/office/drawing/2014/main" id="{D230A8C1-B574-B6F7-B49E-DE4A2668A8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87068" y="1821345"/>
            <a:ext cx="413491" cy="413491"/>
          </a:xfrm>
          <a:prstGeom prst="rect">
            <a:avLst/>
          </a:prstGeom>
        </p:spPr>
      </p:pic>
      <p:pic>
        <p:nvPicPr>
          <p:cNvPr id="33" name="Imagen 35">
            <a:extLst>
              <a:ext uri="{FF2B5EF4-FFF2-40B4-BE49-F238E27FC236}">
                <a16:creationId xmlns:a16="http://schemas.microsoft.com/office/drawing/2014/main" id="{9D6017A1-99F4-3DAA-3F20-0139FB7FE5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47414" y="1839809"/>
            <a:ext cx="376563" cy="376563"/>
          </a:xfrm>
          <a:prstGeom prst="rect">
            <a:avLst/>
          </a:prstGeom>
        </p:spPr>
      </p:pic>
    </p:spTree>
    <p:extLst>
      <p:ext uri="{BB962C8B-B14F-4D97-AF65-F5344CB8AC3E}">
        <p14:creationId xmlns:p14="http://schemas.microsoft.com/office/powerpoint/2010/main" val="2448976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62DC206-8FAC-643E-5EBD-FD03AF751785}"/>
              </a:ext>
            </a:extLst>
          </p:cNvPr>
          <p:cNvGraphicFramePr>
            <a:graphicFrameLocks noGrp="1"/>
          </p:cNvGraphicFramePr>
          <p:nvPr>
            <p:extLst>
              <p:ext uri="{D42A27DB-BD31-4B8C-83A1-F6EECF244321}">
                <p14:modId xmlns:p14="http://schemas.microsoft.com/office/powerpoint/2010/main" val="869775822"/>
              </p:ext>
            </p:extLst>
          </p:nvPr>
        </p:nvGraphicFramePr>
        <p:xfrm>
          <a:off x="496492" y="1802494"/>
          <a:ext cx="10922794" cy="3865044"/>
        </p:xfrm>
        <a:graphic>
          <a:graphicData uri="http://schemas.openxmlformats.org/drawingml/2006/table">
            <a:tbl>
              <a:tblPr/>
              <a:tblGrid>
                <a:gridCol w="2546252">
                  <a:extLst>
                    <a:ext uri="{9D8B030D-6E8A-4147-A177-3AD203B41FA5}">
                      <a16:colId xmlns:a16="http://schemas.microsoft.com/office/drawing/2014/main" val="1312986797"/>
                    </a:ext>
                  </a:extLst>
                </a:gridCol>
                <a:gridCol w="3230374">
                  <a:extLst>
                    <a:ext uri="{9D8B030D-6E8A-4147-A177-3AD203B41FA5}">
                      <a16:colId xmlns:a16="http://schemas.microsoft.com/office/drawing/2014/main" val="1629127363"/>
                    </a:ext>
                  </a:extLst>
                </a:gridCol>
                <a:gridCol w="3131101">
                  <a:extLst>
                    <a:ext uri="{9D8B030D-6E8A-4147-A177-3AD203B41FA5}">
                      <a16:colId xmlns:a16="http://schemas.microsoft.com/office/drawing/2014/main" val="1379223891"/>
                    </a:ext>
                  </a:extLst>
                </a:gridCol>
                <a:gridCol w="2015067">
                  <a:extLst>
                    <a:ext uri="{9D8B030D-6E8A-4147-A177-3AD203B41FA5}">
                      <a16:colId xmlns:a16="http://schemas.microsoft.com/office/drawing/2014/main" val="4141431689"/>
                    </a:ext>
                  </a:extLst>
                </a:gridCol>
              </a:tblGrid>
              <a:tr h="36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endParaRPr lang="es-MX" sz="1100" b="0" i="0" u="none" strike="noStrike">
                        <a:solidFill>
                          <a:srgbClr val="7F7F7F"/>
                        </a:solidFill>
                        <a:effectLst/>
                        <a:latin typeface="Trebuchet MS" panose="020B0603020202020204" pitchFamily="34" charset="0"/>
                      </a:endParaRPr>
                    </a:p>
                  </a:txBody>
                  <a:tcPr marL="6534" marR="6534" marT="6534"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rtl="0" eaLnBrk="1" fontAlgn="auto" latinLnBrk="0" hangingPunct="1">
                        <a:lnSpc>
                          <a:spcPct val="100000"/>
                        </a:lnSpc>
                        <a:spcBef>
                          <a:spcPts val="0"/>
                        </a:spcBef>
                        <a:spcAft>
                          <a:spcPts val="0"/>
                        </a:spcAft>
                        <a:buClrTx/>
                        <a:buSzTx/>
                        <a:buFontTx/>
                        <a:buNone/>
                      </a:pPr>
                      <a:r>
                        <a:rPr kumimoji="0" lang="es-MX" sz="1200" b="1" i="0" u="none" strike="noStrike" kern="1200" cap="none" spc="0" normalizeH="0" baseline="0" noProof="0" dirty="0">
                          <a:ln>
                            <a:noFill/>
                          </a:ln>
                          <a:solidFill>
                            <a:srgbClr val="00B0F0"/>
                          </a:solidFill>
                          <a:effectLst/>
                          <a:uLnTx/>
                          <a:uFillTx/>
                          <a:latin typeface="Trebuchet MS" panose="020B0603020202020204" pitchFamily="34" charset="0"/>
                          <a:ea typeface="+mn-ea"/>
                          <a:cs typeface="+mn-cs"/>
                        </a:rPr>
                        <a:t>Porcentaje gasto por categoría</a:t>
                      </a:r>
                      <a:r>
                        <a:rPr lang="es-MX" sz="1200" b="1" i="0" u="none" strike="noStrike" kern="1200" cap="none" spc="0" normalizeH="0" baseline="0" noProof="0" dirty="0">
                          <a:ln>
                            <a:noFill/>
                          </a:ln>
                          <a:solidFill>
                            <a:srgbClr val="00B0F0"/>
                          </a:solidFill>
                          <a:effectLst/>
                          <a:uLnTx/>
                          <a:uFillTx/>
                          <a:latin typeface="Trebuchet MS" panose="020B0603020202020204" pitchFamily="34" charset="0"/>
                          <a:ea typeface="+mn-ea"/>
                          <a:cs typeface="+mn-cs"/>
                        </a:rPr>
                        <a:t> </a:t>
                      </a:r>
                      <a:endParaRPr kumimoji="0" lang="es-MX" sz="1200" b="1" i="0" u="none" strike="noStrike" kern="1200" cap="none" spc="0" normalizeH="0" baseline="0" noProof="0" dirty="0">
                        <a:ln>
                          <a:noFill/>
                        </a:ln>
                        <a:solidFill>
                          <a:srgbClr val="00B0F0"/>
                        </a:solidFill>
                        <a:effectLst/>
                        <a:uLnTx/>
                        <a:uFillTx/>
                        <a:latin typeface="Trebuchet MS" pitchFamily="34" charset="0"/>
                        <a:ea typeface="+mn-ea"/>
                        <a:cs typeface="+mn-cs"/>
                      </a:endParaRPr>
                    </a:p>
                  </a:txBody>
                  <a:tcPr marL="6534" marR="6534" marT="6534" marB="0" anchor="ctr">
                    <a:lnL>
                      <a:noFill/>
                    </a:lnL>
                    <a:lnR w="6350" cap="flat" cmpd="sng" algn="ctr">
                      <a:solidFill>
                        <a:srgbClr val="0070C0"/>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1200" b="1" i="0" u="none" strike="noStrike" dirty="0">
                          <a:solidFill>
                            <a:srgbClr val="59B5D9"/>
                          </a:solidFill>
                          <a:effectLst/>
                          <a:latin typeface="Trebuchet MS" panose="020B0603020202020204" pitchFamily="34" charset="0"/>
                        </a:rPr>
                        <a:t>Gasto</a:t>
                      </a:r>
                      <a:r>
                        <a:rPr lang="es-MX" sz="1200" b="1" i="0" u="none" strike="noStrike" baseline="0" dirty="0">
                          <a:solidFill>
                            <a:srgbClr val="59B5D9"/>
                          </a:solidFill>
                          <a:effectLst/>
                          <a:latin typeface="Trebuchet MS" panose="020B0603020202020204" pitchFamily="34" charset="0"/>
                        </a:rPr>
                        <a:t> promedio por categoría</a:t>
                      </a:r>
                      <a:endParaRPr lang="es-MX" sz="1200" b="1" i="0" u="none" strike="noStrike" dirty="0">
                        <a:solidFill>
                          <a:srgbClr val="59B5D9"/>
                        </a:solidFill>
                        <a:effectLst/>
                        <a:latin typeface="Trebuchet MS" panose="020B0603020202020204" pitchFamily="34" charset="0"/>
                      </a:endParaRPr>
                    </a:p>
                  </a:txBody>
                  <a:tcPr marL="6534" marR="6534" marT="6534"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1" i="0" u="none" strike="noStrike" dirty="0">
                          <a:solidFill>
                            <a:srgbClr val="59B5D9"/>
                          </a:solidFill>
                          <a:effectLst/>
                          <a:latin typeface="Trebuchet MS" panose="020B0603020202020204" pitchFamily="34" charset="0"/>
                        </a:rPr>
                        <a:t>Porcentaje de pago en </a:t>
                      </a:r>
                      <a:r>
                        <a:rPr lang="es-MX" sz="1200" b="1" i="0" u="none" strike="noStrike" dirty="0">
                          <a:solidFill>
                            <a:srgbClr val="FFCC00"/>
                          </a:solidFill>
                          <a:effectLst/>
                          <a:latin typeface="Trebuchet MS" panose="020B0603020202020204" pitchFamily="34" charset="0"/>
                        </a:rPr>
                        <a:t>pesos</a:t>
                      </a:r>
                      <a:r>
                        <a:rPr lang="es-MX" sz="1200" b="1" i="0" u="none" strike="noStrike" dirty="0">
                          <a:solidFill>
                            <a:srgbClr val="59B5D9"/>
                          </a:solidFill>
                          <a:effectLst/>
                          <a:latin typeface="Trebuchet MS" panose="020B0603020202020204" pitchFamily="34" charset="0"/>
                        </a:rPr>
                        <a:t> o </a:t>
                      </a:r>
                      <a:r>
                        <a:rPr lang="es-MX" sz="1200" b="1" i="0" u="none" strike="noStrike" dirty="0">
                          <a:solidFill>
                            <a:schemeClr val="accent2">
                              <a:lumMod val="60000"/>
                              <a:lumOff val="40000"/>
                            </a:schemeClr>
                          </a:solidFill>
                          <a:effectLst/>
                          <a:latin typeface="Trebuchet MS" panose="020B0603020202020204" pitchFamily="34" charset="0"/>
                        </a:rPr>
                        <a:t>dólares</a:t>
                      </a:r>
                      <a:endParaRPr lang="es-MX" sz="1400" b="1" i="0" u="none" strike="noStrike" dirty="0">
                        <a:solidFill>
                          <a:schemeClr val="accent2">
                            <a:lumMod val="60000"/>
                            <a:lumOff val="40000"/>
                          </a:schemeClr>
                        </a:solidFill>
                        <a:effectLst/>
                        <a:latin typeface="Trebuchet MS" panose="020B0603020202020204" pitchFamily="34" charset="0"/>
                      </a:endParaRPr>
                    </a:p>
                  </a:txBody>
                  <a:tcPr marL="6534" marR="6534" marT="6534" marB="0" anchor="ctr">
                    <a:lnL w="6350" cap="flat" cmpd="sng" algn="ctr">
                      <a:solidFill>
                        <a:srgbClr val="0070C0"/>
                      </a:solidFill>
                      <a:prstDash val="dot"/>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87380128"/>
                  </a:ext>
                </a:extLst>
              </a:tr>
              <a:tr h="2527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b"/>
                      <a:r>
                        <a:rPr lang="es-MX" sz="1100" b="0" i="0" u="none" strike="noStrike" dirty="0">
                          <a:solidFill>
                            <a:srgbClr val="7F7F7F"/>
                          </a:solidFill>
                          <a:effectLst/>
                          <a:latin typeface="Trebuchet MS" panose="020B0603020202020204" pitchFamily="34" charset="0"/>
                        </a:rPr>
                        <a:t> </a:t>
                      </a:r>
                    </a:p>
                  </a:txBody>
                  <a:tcPr marL="6534" marR="6534" marT="6534" marB="0" anchor="ctr">
                    <a:lnL>
                      <a:noFill/>
                    </a:lnL>
                    <a:lnR w="6350" cap="flat" cmpd="sng" algn="ctr">
                      <a:solidFill>
                        <a:srgbClr val="0070C0"/>
                      </a:solidFill>
                      <a:prstDash val="dot"/>
                      <a:round/>
                      <a:headEnd type="none" w="med" len="med"/>
                      <a:tailEnd type="none" w="med" len="med"/>
                    </a:lnR>
                    <a:lnT>
                      <a:noFill/>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s-MX" sz="900" i="0" u="none" strike="noStrike" kern="1200" cap="none" spc="0" normalizeH="0" baseline="0" noProof="0">
                        <a:ln>
                          <a:noFill/>
                        </a:ln>
                        <a:solidFill>
                          <a:srgbClr val="227292"/>
                        </a:solidFill>
                        <a:effectLst/>
                        <a:uLnTx/>
                        <a:uFillTx/>
                        <a:latin typeface="Trebuchet MS" panose="020B0603020202020204" pitchFamily="34" charset="0"/>
                      </a:endParaRPr>
                    </a:p>
                  </a:txBody>
                  <a:tcPr marL="6534" marR="6534" marT="6534"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a:noFill/>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endParaRPr lang="es-MX" sz="900" b="1" i="0" u="none" strike="noStrike">
                        <a:solidFill>
                          <a:srgbClr val="1F788C"/>
                        </a:solidFill>
                        <a:effectLst/>
                        <a:latin typeface="Trebuchet MS" panose="020B0603020202020204" pitchFamily="34" charset="0"/>
                      </a:endParaRPr>
                    </a:p>
                  </a:txBody>
                  <a:tcPr marL="6534" marR="6534" marT="6534"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a:noFill/>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s-MX" sz="900" i="0" u="none" strike="noStrike" kern="1200" cap="none" spc="0" normalizeH="0" baseline="0" noProof="0">
                        <a:ln>
                          <a:noFill/>
                        </a:ln>
                        <a:solidFill>
                          <a:srgbClr val="227292"/>
                        </a:solidFill>
                        <a:effectLst/>
                        <a:uLnTx/>
                        <a:uFillTx/>
                        <a:latin typeface="Trebuchet MS" panose="020B0603020202020204" pitchFamily="34" charset="0"/>
                      </a:endParaRPr>
                    </a:p>
                  </a:txBody>
                  <a:tcPr marL="6534" marR="6534" marT="6534"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a:noFill/>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2005678868"/>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Compras o recuerdos</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2750080256"/>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Actividades, excursiones, tours</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3920822382"/>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Alimentos y bebidas</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769590173"/>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Museos, bares, centros nocturnos,  etc.</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1428536451"/>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Hospedaje</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2010721701"/>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Transporte local</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4021273764"/>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Paquete todo incluido</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2845103027"/>
                  </a:ext>
                </a:extLst>
              </a:tr>
              <a:tr h="339996">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MX" sz="1100" b="0" i="0" u="none" strike="noStrike" dirty="0">
                          <a:solidFill>
                            <a:srgbClr val="000000"/>
                          </a:solidFill>
                          <a:effectLst/>
                          <a:latin typeface="Trebuchet MS" panose="020B0603020202020204" pitchFamily="34" charset="0"/>
                        </a:rPr>
                        <a:t>Cuidados de la salud </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400967471"/>
                  </a:ext>
                </a:extLst>
              </a:tr>
              <a:tr h="339996">
                <a:tc>
                  <a:txBody>
                    <a:bodyPr/>
                    <a:lstStyle/>
                    <a:p>
                      <a:pPr algn="r" rtl="0" fontAlgn="b"/>
                      <a:r>
                        <a:rPr lang="es-MX" sz="1100" b="0" i="0" u="none" strike="noStrike" dirty="0">
                          <a:solidFill>
                            <a:srgbClr val="000000"/>
                          </a:solidFill>
                          <a:effectLst/>
                          <a:latin typeface="Trebuchet MS" panose="020B0603020202020204" pitchFamily="34" charset="0"/>
                        </a:rPr>
                        <a:t>Otros gastos</a:t>
                      </a:r>
                    </a:p>
                  </a:txBody>
                  <a:tcPr marL="7620" marR="7620" marT="7620"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endParaRPr lang="es-MX" sz="1050" b="0" i="0" u="none" strike="noStrike" dirty="0">
                        <a:solidFill>
                          <a:schemeClr val="bg2">
                            <a:lumMod val="60000"/>
                            <a:lumOff val="40000"/>
                          </a:schemeClr>
                        </a:solidFill>
                        <a:effectLst/>
                        <a:latin typeface="Trebuchet MS" panose="020B0603020202020204" pitchFamily="34" charset="0"/>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p>
                      <a:pPr marL="0" algn="r" defTabSz="914400" rtl="0" eaLnBrk="1" fontAlgn="ctr" latinLnBrk="0" hangingPunct="1"/>
                      <a:endParaRPr lang="es-MX" sz="1100" kern="1200" dirty="0">
                        <a:solidFill>
                          <a:srgbClr val="1F788C"/>
                        </a:solidFill>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endParaRPr lang="es-MX" sz="1100" b="0" i="0" u="none" strike="noStrike" kern="120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w="6350" cap="flat" cmpd="sng" algn="ctr">
                      <a:solidFill>
                        <a:srgbClr val="9BC2E6"/>
                      </a:solidFill>
                      <a:prstDash val="dot"/>
                      <a:round/>
                      <a:headEnd type="none" w="med" len="med"/>
                      <a:tailEnd type="none" w="med" len="med"/>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1868339655"/>
                  </a:ext>
                </a:extLst>
              </a:tr>
              <a:tr h="180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rtl="0" fontAlgn="ctr"/>
                      <a:r>
                        <a:rPr lang="es-MX" sz="900" b="0" i="1" u="none" strike="noStrike" dirty="0">
                          <a:solidFill>
                            <a:srgbClr val="7F7F7F"/>
                          </a:solidFill>
                          <a:effectLst/>
                          <a:latin typeface="Trebuchet MS" panose="020B0603020202020204" pitchFamily="34" charset="0"/>
                        </a:rPr>
                        <a:t>Base:</a:t>
                      </a:r>
                    </a:p>
                  </a:txBody>
                  <a:tcPr marL="6534" marR="6534" marT="6534" marB="0" anchor="ctr">
                    <a:lnL>
                      <a:noFill/>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b"/>
                      <a:r>
                        <a:rPr lang="es-MX" sz="900" b="0" i="1" u="none" strike="noStrike" dirty="0">
                          <a:solidFill>
                            <a:schemeClr val="bg1">
                              <a:lumMod val="65000"/>
                            </a:schemeClr>
                          </a:solidFill>
                          <a:effectLst/>
                          <a:latin typeface="Trebuchet MS" panose="020B0603020202020204" pitchFamily="34" charset="0"/>
                        </a:rPr>
                        <a:t>       191</a:t>
                      </a:r>
                    </a:p>
                  </a:txBody>
                  <a:tcPr marL="6534" marR="6534" marT="6534"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a:noFill/>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indent="1700213" algn="l" fontAlgn="b"/>
                      <a:endParaRPr lang="es-MX" sz="900" b="0" i="1" u="none" strike="noStrike" kern="1200" dirty="0">
                        <a:solidFill>
                          <a:srgbClr val="1F788C"/>
                        </a:solidFill>
                        <a:effectLst/>
                        <a:latin typeface="Trebuchet MS" panose="020B0603020202020204" pitchFamily="34" charset="0"/>
                        <a:ea typeface="+mn-ea"/>
                        <a:cs typeface="+mn-cs"/>
                      </a:endParaRPr>
                    </a:p>
                  </a:txBody>
                  <a:tcPr marL="9525" marR="9525" marT="9525" marB="0" anchor="ctr">
                    <a:lnL w="6350" cap="flat" cmpd="sng" algn="ctr">
                      <a:solidFill>
                        <a:srgbClr val="0070C0"/>
                      </a:solidFill>
                      <a:prstDash val="dot"/>
                      <a:round/>
                      <a:headEnd type="none" w="med" len="med"/>
                      <a:tailEnd type="none" w="med" len="med"/>
                    </a:lnL>
                    <a:lnR w="6350" cap="flat" cmpd="sng" algn="ctr">
                      <a:solidFill>
                        <a:srgbClr val="0070C0"/>
                      </a:solidFill>
                      <a:prstDash val="dot"/>
                      <a:round/>
                      <a:headEnd type="none" w="med" len="med"/>
                      <a:tailEnd type="none" w="med" len="med"/>
                    </a:lnR>
                    <a:lnT w="6350" cap="flat" cmpd="sng" algn="ctr">
                      <a:solidFill>
                        <a:srgbClr val="9BC2E6"/>
                      </a:solidFill>
                      <a:prstDash val="dot"/>
                      <a:round/>
                      <a:headEnd type="none" w="med" len="med"/>
                      <a:tailEnd type="none" w="med" len="med"/>
                    </a:lnT>
                    <a:lnB>
                      <a:noFill/>
                    </a:lnB>
                    <a:lnTlToBr w="12700" cmpd="sng">
                      <a:noFill/>
                      <a:prstDash val="solid"/>
                    </a:lnTlToBr>
                    <a:lnBlToTr w="12700" cmpd="sng">
                      <a:noFill/>
                      <a:prstDash val="solid"/>
                    </a:lnBlToTr>
                    <a:solidFill>
                      <a:srgbClr val="FCF9E8"/>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900" b="0" i="1" u="none" strike="noStrike" kern="1200" dirty="0">
                          <a:solidFill>
                            <a:srgbClr val="1F788C"/>
                          </a:solidFill>
                          <a:effectLst/>
                          <a:latin typeface="Trebuchet MS" panose="020B0603020202020204" pitchFamily="34" charset="0"/>
                          <a:ea typeface="+mn-ea"/>
                          <a:cs typeface="+mn-cs"/>
                        </a:rPr>
                        <a:t>191</a:t>
                      </a:r>
                    </a:p>
                  </a:txBody>
                  <a:tcPr marL="9525" marR="9525" marT="9525" marB="0" anchor="ctr">
                    <a:lnL w="6350" cap="flat" cmpd="sng" algn="ctr">
                      <a:solidFill>
                        <a:srgbClr val="0070C0"/>
                      </a:solidFill>
                      <a:prstDash val="dot"/>
                      <a:round/>
                      <a:headEnd type="none" w="med" len="med"/>
                      <a:tailEnd type="none" w="med" len="med"/>
                    </a:lnL>
                    <a:lnR w="6350" cap="flat" cmpd="sng" algn="ctr">
                      <a:noFill/>
                      <a:prstDash val="dot"/>
                      <a:round/>
                      <a:headEnd type="none" w="med" len="med"/>
                      <a:tailEnd type="none" w="med" len="med"/>
                    </a:lnR>
                    <a:lnT w="6350" cap="flat" cmpd="sng" algn="ctr">
                      <a:solidFill>
                        <a:srgbClr val="9BC2E6"/>
                      </a:solidFill>
                      <a:prstDash val="dot"/>
                      <a:round/>
                      <a:headEnd type="none" w="med" len="med"/>
                      <a:tailEnd type="none" w="med" len="med"/>
                    </a:lnT>
                    <a:lnB>
                      <a:noFill/>
                    </a:lnB>
                    <a:lnTlToBr w="12700" cmpd="sng">
                      <a:noFill/>
                      <a:prstDash val="solid"/>
                    </a:lnTlToBr>
                    <a:lnBlToTr w="12700" cmpd="sng">
                      <a:noFill/>
                      <a:prstDash val="solid"/>
                    </a:lnBlToTr>
                    <a:solidFill>
                      <a:srgbClr val="FCF9E8"/>
                    </a:solidFill>
                  </a:tcPr>
                </a:tc>
                <a:extLst>
                  <a:ext uri="{0D108BD9-81ED-4DB2-BD59-A6C34878D82A}">
                    <a16:rowId xmlns:a16="http://schemas.microsoft.com/office/drawing/2014/main" val="2556354875"/>
                  </a:ext>
                </a:extLst>
              </a:tr>
            </a:tbl>
          </a:graphicData>
        </a:graphic>
      </p:graphicFrame>
      <p:sp>
        <p:nvSpPr>
          <p:cNvPr id="5" name="CuadroTexto 31">
            <a:extLst>
              <a:ext uri="{FF2B5EF4-FFF2-40B4-BE49-F238E27FC236}">
                <a16:creationId xmlns:a16="http://schemas.microsoft.com/office/drawing/2014/main" id="{1ACFECF8-34DC-7FAF-294F-F06230ACBEFA}"/>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603020202020204" pitchFamily="34" charset="0"/>
                <a:ea typeface="+mn-ea"/>
                <a:cs typeface="+mn-cs"/>
              </a:rPr>
              <a:t>Gasto por categoría, por persona y por día </a:t>
            </a:r>
          </a:p>
        </p:txBody>
      </p:sp>
      <p:graphicFrame>
        <p:nvGraphicFramePr>
          <p:cNvPr id="6" name="Gráfico 5">
            <a:extLst>
              <a:ext uri="{FF2B5EF4-FFF2-40B4-BE49-F238E27FC236}">
                <a16:creationId xmlns:a16="http://schemas.microsoft.com/office/drawing/2014/main" id="{2A62CD6A-BE15-CEC1-BF12-25CE06C72C3D}"/>
              </a:ext>
            </a:extLst>
          </p:cNvPr>
          <p:cNvGraphicFramePr/>
          <p:nvPr>
            <p:extLst>
              <p:ext uri="{D42A27DB-BD31-4B8C-83A1-F6EECF244321}">
                <p14:modId xmlns:p14="http://schemas.microsoft.com/office/powerpoint/2010/main" val="4188912359"/>
              </p:ext>
            </p:extLst>
          </p:nvPr>
        </p:nvGraphicFramePr>
        <p:xfrm>
          <a:off x="9761608" y="2401191"/>
          <a:ext cx="1538100" cy="30622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E5A6F113-7823-78EB-9ED4-22145CEB234C}"/>
              </a:ext>
            </a:extLst>
          </p:cNvPr>
          <p:cNvGraphicFramePr/>
          <p:nvPr>
            <p:extLst>
              <p:ext uri="{D42A27DB-BD31-4B8C-83A1-F6EECF244321}">
                <p14:modId xmlns:p14="http://schemas.microsoft.com/office/powerpoint/2010/main" val="2027154576"/>
              </p:ext>
            </p:extLst>
          </p:nvPr>
        </p:nvGraphicFramePr>
        <p:xfrm>
          <a:off x="3056513" y="2426298"/>
          <a:ext cx="1628228" cy="30622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a:extLst>
              <a:ext uri="{FF2B5EF4-FFF2-40B4-BE49-F238E27FC236}">
                <a16:creationId xmlns:a16="http://schemas.microsoft.com/office/drawing/2014/main" id="{6D8303B4-5CE6-B35B-C0E2-9C821EA04EC0}"/>
              </a:ext>
            </a:extLst>
          </p:cNvPr>
          <p:cNvGraphicFramePr/>
          <p:nvPr>
            <p:extLst>
              <p:ext uri="{D42A27DB-BD31-4B8C-83A1-F6EECF244321}">
                <p14:modId xmlns:p14="http://schemas.microsoft.com/office/powerpoint/2010/main" val="3761325424"/>
              </p:ext>
            </p:extLst>
          </p:nvPr>
        </p:nvGraphicFramePr>
        <p:xfrm>
          <a:off x="5106259" y="2416917"/>
          <a:ext cx="1628228" cy="30622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a 8">
            <a:extLst>
              <a:ext uri="{FF2B5EF4-FFF2-40B4-BE49-F238E27FC236}">
                <a16:creationId xmlns:a16="http://schemas.microsoft.com/office/drawing/2014/main" id="{7C5522AD-7D1F-A1AF-D606-5D2B0DC86A73}"/>
              </a:ext>
            </a:extLst>
          </p:cNvPr>
          <p:cNvGraphicFramePr>
            <a:graphicFrameLocks noGrp="1"/>
          </p:cNvGraphicFramePr>
          <p:nvPr>
            <p:extLst>
              <p:ext uri="{D42A27DB-BD31-4B8C-83A1-F6EECF244321}">
                <p14:modId xmlns:p14="http://schemas.microsoft.com/office/powerpoint/2010/main" val="225404751"/>
              </p:ext>
            </p:extLst>
          </p:nvPr>
        </p:nvGraphicFramePr>
        <p:xfrm>
          <a:off x="3077055" y="2116688"/>
          <a:ext cx="1284369" cy="388238"/>
        </p:xfrm>
        <a:graphic>
          <a:graphicData uri="http://schemas.openxmlformats.org/drawingml/2006/table">
            <a:tbl>
              <a:tblPr firstRow="1" bandRow="1"/>
              <a:tblGrid>
                <a:gridCol w="1284369">
                  <a:extLst>
                    <a:ext uri="{9D8B030D-6E8A-4147-A177-3AD203B41FA5}">
                      <a16:colId xmlns:a16="http://schemas.microsoft.com/office/drawing/2014/main" val="1566861337"/>
                    </a:ext>
                  </a:extLst>
                </a:gridCol>
              </a:tblGrid>
              <a:tr h="388238">
                <a:tc>
                  <a:txBody>
                    <a:bodyPr/>
                    <a:lstStyle/>
                    <a:p>
                      <a:pPr algn="ctr" rtl="0" fontAlgn="ctr"/>
                      <a:r>
                        <a:rPr lang="es-MX" sz="10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0" name="Tabla 9">
            <a:extLst>
              <a:ext uri="{FF2B5EF4-FFF2-40B4-BE49-F238E27FC236}">
                <a16:creationId xmlns:a16="http://schemas.microsoft.com/office/drawing/2014/main" id="{DF520812-2AEA-072B-6139-AC7C68450FFC}"/>
              </a:ext>
            </a:extLst>
          </p:cNvPr>
          <p:cNvGraphicFramePr>
            <a:graphicFrameLocks noGrp="1"/>
          </p:cNvGraphicFramePr>
          <p:nvPr>
            <p:extLst>
              <p:ext uri="{D42A27DB-BD31-4B8C-83A1-F6EECF244321}">
                <p14:modId xmlns:p14="http://schemas.microsoft.com/office/powerpoint/2010/main" val="1706119324"/>
              </p:ext>
            </p:extLst>
          </p:nvPr>
        </p:nvGraphicFramePr>
        <p:xfrm>
          <a:off x="4943807" y="2112607"/>
          <a:ext cx="1178652" cy="388238"/>
        </p:xfrm>
        <a:graphic>
          <a:graphicData uri="http://schemas.openxmlformats.org/drawingml/2006/table">
            <a:tbl>
              <a:tblPr firstRow="1" bandRow="1"/>
              <a:tblGrid>
                <a:gridCol w="1178652">
                  <a:extLst>
                    <a:ext uri="{9D8B030D-6E8A-4147-A177-3AD203B41FA5}">
                      <a16:colId xmlns:a16="http://schemas.microsoft.com/office/drawing/2014/main" val="1036894873"/>
                    </a:ext>
                  </a:extLst>
                </a:gridCol>
              </a:tblGrid>
              <a:tr h="388238">
                <a:tc>
                  <a:txBody>
                    <a:bodyPr/>
                    <a:lstStyle/>
                    <a:p>
                      <a:pPr algn="ctr" rtl="0" fontAlgn="ctr"/>
                      <a:r>
                        <a:rPr lang="es-MX" sz="1000" b="0" i="0" u="none" strike="noStrike">
                          <a:solidFill>
                            <a:srgbClr val="FFC000"/>
                          </a:solidFill>
                          <a:effectLst/>
                          <a:latin typeface="Trebuchet MS" panose="020B0603020202020204" pitchFamily="34" charset="0"/>
                        </a:rPr>
                        <a:t>(B) 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graphicFrame>
        <p:nvGraphicFramePr>
          <p:cNvPr id="11" name="Tabla 10">
            <a:extLst>
              <a:ext uri="{FF2B5EF4-FFF2-40B4-BE49-F238E27FC236}">
                <a16:creationId xmlns:a16="http://schemas.microsoft.com/office/drawing/2014/main" id="{F727C99B-EB00-CAE7-D9CC-66BB4E1135FC}"/>
              </a:ext>
            </a:extLst>
          </p:cNvPr>
          <p:cNvGraphicFramePr>
            <a:graphicFrameLocks noGrp="1"/>
          </p:cNvGraphicFramePr>
          <p:nvPr>
            <p:extLst>
              <p:ext uri="{D42A27DB-BD31-4B8C-83A1-F6EECF244321}">
                <p14:modId xmlns:p14="http://schemas.microsoft.com/office/powerpoint/2010/main" val="590749859"/>
              </p:ext>
            </p:extLst>
          </p:nvPr>
        </p:nvGraphicFramePr>
        <p:xfrm>
          <a:off x="6734487" y="2116688"/>
          <a:ext cx="1284369" cy="388238"/>
        </p:xfrm>
        <a:graphic>
          <a:graphicData uri="http://schemas.openxmlformats.org/drawingml/2006/table">
            <a:tbl>
              <a:tblPr firstRow="1" bandRow="1"/>
              <a:tblGrid>
                <a:gridCol w="1284369">
                  <a:extLst>
                    <a:ext uri="{9D8B030D-6E8A-4147-A177-3AD203B41FA5}">
                      <a16:colId xmlns:a16="http://schemas.microsoft.com/office/drawing/2014/main" val="1566861337"/>
                    </a:ext>
                  </a:extLst>
                </a:gridCol>
              </a:tblGrid>
              <a:tr h="388238">
                <a:tc>
                  <a:txBody>
                    <a:bodyPr/>
                    <a:lstStyle/>
                    <a:p>
                      <a:pPr algn="ctr" rtl="0" fontAlgn="ctr"/>
                      <a:r>
                        <a:rPr lang="es-MX" sz="900" b="0" i="0" u="none" strike="noStrike">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12" name="Tabla 11">
            <a:extLst>
              <a:ext uri="{FF2B5EF4-FFF2-40B4-BE49-F238E27FC236}">
                <a16:creationId xmlns:a16="http://schemas.microsoft.com/office/drawing/2014/main" id="{A3E9D2D1-B22B-A27E-8EB2-A005912E59A7}"/>
              </a:ext>
            </a:extLst>
          </p:cNvPr>
          <p:cNvGraphicFramePr>
            <a:graphicFrameLocks noGrp="1"/>
          </p:cNvGraphicFramePr>
          <p:nvPr>
            <p:extLst>
              <p:ext uri="{D42A27DB-BD31-4B8C-83A1-F6EECF244321}">
                <p14:modId xmlns:p14="http://schemas.microsoft.com/office/powerpoint/2010/main" val="3918411086"/>
              </p:ext>
            </p:extLst>
          </p:nvPr>
        </p:nvGraphicFramePr>
        <p:xfrm>
          <a:off x="6549226" y="2419953"/>
          <a:ext cx="2696508" cy="3062286"/>
        </p:xfrm>
        <a:graphic>
          <a:graphicData uri="http://schemas.openxmlformats.org/drawingml/2006/table">
            <a:tbl>
              <a:tblPr/>
              <a:tblGrid>
                <a:gridCol w="1384025">
                  <a:extLst>
                    <a:ext uri="{9D8B030D-6E8A-4147-A177-3AD203B41FA5}">
                      <a16:colId xmlns:a16="http://schemas.microsoft.com/office/drawing/2014/main" val="1751095995"/>
                    </a:ext>
                  </a:extLst>
                </a:gridCol>
                <a:gridCol w="1312483">
                  <a:extLst>
                    <a:ext uri="{9D8B030D-6E8A-4147-A177-3AD203B41FA5}">
                      <a16:colId xmlns:a16="http://schemas.microsoft.com/office/drawing/2014/main" val="1810763060"/>
                    </a:ext>
                  </a:extLst>
                </a:gridCol>
              </a:tblGrid>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$860</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$1,061</a:t>
                      </a:r>
                    </a:p>
                  </a:txBody>
                  <a:tcPr marL="9525" marR="9525" marT="9525" marB="0" anchor="ctr">
                    <a:lnL>
                      <a:noFill/>
                    </a:lnL>
                    <a:lnR>
                      <a:noFill/>
                    </a:lnR>
                    <a:lnT>
                      <a:noFill/>
                    </a:lnT>
                    <a:lnB>
                      <a:noFill/>
                    </a:lnB>
                  </a:tcPr>
                </a:tc>
                <a:extLst>
                  <a:ext uri="{0D108BD9-81ED-4DB2-BD59-A6C34878D82A}">
                    <a16:rowId xmlns:a16="http://schemas.microsoft.com/office/drawing/2014/main" val="2987766072"/>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$1,409</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$2,066</a:t>
                      </a:r>
                    </a:p>
                  </a:txBody>
                  <a:tcPr marL="9525" marR="9525" marT="9525" marB="0" anchor="ctr">
                    <a:lnL>
                      <a:noFill/>
                    </a:lnL>
                    <a:lnR>
                      <a:noFill/>
                    </a:lnR>
                    <a:lnT>
                      <a:noFill/>
                    </a:lnT>
                    <a:lnB>
                      <a:noFill/>
                    </a:lnB>
                  </a:tcPr>
                </a:tc>
                <a:extLst>
                  <a:ext uri="{0D108BD9-81ED-4DB2-BD59-A6C34878D82A}">
                    <a16:rowId xmlns:a16="http://schemas.microsoft.com/office/drawing/2014/main" val="2183033283"/>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$1,204</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$1,438</a:t>
                      </a:r>
                    </a:p>
                  </a:txBody>
                  <a:tcPr marL="9525" marR="9525" marT="9525" marB="0" anchor="ctr">
                    <a:lnL>
                      <a:noFill/>
                    </a:lnL>
                    <a:lnR>
                      <a:noFill/>
                    </a:lnR>
                    <a:lnT>
                      <a:noFill/>
                    </a:lnT>
                    <a:lnB>
                      <a:noFill/>
                    </a:lnB>
                  </a:tcPr>
                </a:tc>
                <a:extLst>
                  <a:ext uri="{0D108BD9-81ED-4DB2-BD59-A6C34878D82A}">
                    <a16:rowId xmlns:a16="http://schemas.microsoft.com/office/drawing/2014/main" val="3934821062"/>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$887</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$1,353</a:t>
                      </a:r>
                    </a:p>
                  </a:txBody>
                  <a:tcPr marL="9525" marR="9525" marT="9525" marB="0" anchor="ctr">
                    <a:lnL>
                      <a:noFill/>
                    </a:lnL>
                    <a:lnR>
                      <a:noFill/>
                    </a:lnR>
                    <a:lnT>
                      <a:noFill/>
                    </a:lnT>
                    <a:lnB>
                      <a:noFill/>
                    </a:lnB>
                  </a:tcPr>
                </a:tc>
                <a:extLst>
                  <a:ext uri="{0D108BD9-81ED-4DB2-BD59-A6C34878D82A}">
                    <a16:rowId xmlns:a16="http://schemas.microsoft.com/office/drawing/2014/main" val="1586172053"/>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$2,525</a:t>
                      </a:r>
                    </a:p>
                  </a:txBody>
                  <a:tcPr marL="9525" marR="9525" marT="9525" marB="0" anchor="ctr">
                    <a:lnL>
                      <a:noFill/>
                    </a:lnL>
                    <a:lnR>
                      <a:noFill/>
                    </a:lnR>
                    <a:lnT>
                      <a:noFill/>
                    </a:lnT>
                    <a:lnB>
                      <a:noFill/>
                    </a:lnB>
                  </a:tcPr>
                </a:tc>
                <a:tc>
                  <a:txBody>
                    <a:bodyPr/>
                    <a:lstStyle/>
                    <a:p>
                      <a:pPr algn="ctr" fontAlgn="ctr"/>
                      <a:r>
                        <a:rPr lang="es-MX" sz="1100" b="0" i="0" u="none" strike="noStrike" kern="1200" dirty="0">
                          <a:solidFill>
                            <a:srgbClr val="FFC000"/>
                          </a:solidFill>
                          <a:effectLst/>
                          <a:latin typeface="Trebuchet MS" panose="020B0603020202020204" pitchFamily="34" charset="0"/>
                          <a:ea typeface="+mn-ea"/>
                          <a:cs typeface="+mn-cs"/>
                        </a:rPr>
                        <a:t>$2,851</a:t>
                      </a:r>
                    </a:p>
                  </a:txBody>
                  <a:tcPr marL="9525" marR="9525" marT="9525" marB="0" anchor="ctr">
                    <a:lnL>
                      <a:noFill/>
                    </a:lnL>
                    <a:lnR>
                      <a:noFill/>
                    </a:lnR>
                    <a:lnT>
                      <a:noFill/>
                    </a:lnT>
                    <a:lnB>
                      <a:noFill/>
                    </a:lnB>
                  </a:tcPr>
                </a:tc>
                <a:extLst>
                  <a:ext uri="{0D108BD9-81ED-4DB2-BD59-A6C34878D82A}">
                    <a16:rowId xmlns:a16="http://schemas.microsoft.com/office/drawing/2014/main" val="1388485485"/>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$641</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$664</a:t>
                      </a:r>
                    </a:p>
                  </a:txBody>
                  <a:tcPr marL="9525" marR="9525" marT="9525" marB="0" anchor="ctr">
                    <a:lnL>
                      <a:noFill/>
                    </a:lnL>
                    <a:lnR>
                      <a:noFill/>
                    </a:lnR>
                    <a:lnT>
                      <a:noFill/>
                    </a:lnT>
                    <a:lnB>
                      <a:noFill/>
                    </a:lnB>
                  </a:tcPr>
                </a:tc>
                <a:extLst>
                  <a:ext uri="{0D108BD9-81ED-4DB2-BD59-A6C34878D82A}">
                    <a16:rowId xmlns:a16="http://schemas.microsoft.com/office/drawing/2014/main" val="1112075413"/>
                  </a:ext>
                </a:extLst>
              </a:tr>
              <a:tr h="340254">
                <a:tc>
                  <a:txBody>
                    <a:bodyPr/>
                    <a:lstStyle/>
                    <a:p>
                      <a:pPr algn="ctr" fontAlgn="ctr"/>
                      <a:r>
                        <a:rPr lang="es-MX" sz="1100" b="0" i="0" u="none" strike="noStrike" kern="1200" dirty="0">
                          <a:solidFill>
                            <a:srgbClr val="10213B"/>
                          </a:solidFill>
                          <a:effectLst/>
                          <a:latin typeface="Trebuchet MS" panose="020B0603020202020204" pitchFamily="34" charset="0"/>
                          <a:ea typeface="+mn-ea"/>
                          <a:cs typeface="+mn-cs"/>
                        </a:rPr>
                        <a:t>$3,130</a:t>
                      </a:r>
                    </a:p>
                  </a:txBody>
                  <a:tcPr marL="9525" marR="9525" marT="9525" marB="0" anchor="ctr">
                    <a:lnL>
                      <a:noFill/>
                    </a:lnL>
                    <a:lnR>
                      <a:noFill/>
                    </a:lnR>
                    <a:lnT>
                      <a:noFill/>
                    </a:lnT>
                    <a:lnB>
                      <a:noFill/>
                    </a:lnB>
                  </a:tcPr>
                </a:tc>
                <a:tc>
                  <a:txBody>
                    <a:bodyPr/>
                    <a:lstStyle/>
                    <a:p>
                      <a:pPr algn="ctr" fontAlgn="ctr"/>
                      <a:r>
                        <a:rPr lang="es-MX" sz="1100" b="0" i="0" u="none" strike="noStrike" kern="1200" dirty="0">
                          <a:solidFill>
                            <a:srgbClr val="FFC000"/>
                          </a:solidFill>
                          <a:effectLst/>
                          <a:latin typeface="Trebuchet MS" panose="020B0603020202020204" pitchFamily="34" charset="0"/>
                          <a:ea typeface="+mn-ea"/>
                          <a:cs typeface="+mn-cs"/>
                        </a:rPr>
                        <a:t>$3,504</a:t>
                      </a:r>
                    </a:p>
                  </a:txBody>
                  <a:tcPr marL="9525" marR="9525" marT="9525" marB="0" anchor="ctr">
                    <a:lnL>
                      <a:noFill/>
                    </a:lnL>
                    <a:lnR>
                      <a:noFill/>
                    </a:lnR>
                    <a:lnT>
                      <a:noFill/>
                    </a:lnT>
                    <a:lnB>
                      <a:noFill/>
                    </a:lnB>
                  </a:tcPr>
                </a:tc>
                <a:extLst>
                  <a:ext uri="{0D108BD9-81ED-4DB2-BD59-A6C34878D82A}">
                    <a16:rowId xmlns:a16="http://schemas.microsoft.com/office/drawing/2014/main" val="2502168427"/>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$565</a:t>
                      </a:r>
                    </a:p>
                  </a:txBody>
                  <a:tcPr marL="9525" marR="9525" marT="9525" marB="0" anchor="ctr">
                    <a:lnL>
                      <a:noFill/>
                    </a:lnL>
                    <a:lnR>
                      <a:noFill/>
                    </a:lnR>
                    <a:lnT>
                      <a:noFill/>
                    </a:lnT>
                    <a:lnB>
                      <a:noFill/>
                    </a:lnB>
                  </a:tcPr>
                </a:tc>
                <a:tc>
                  <a:txBody>
                    <a:bodyPr/>
                    <a:lstStyle/>
                    <a:p>
                      <a:pPr algn="ctr" fontAlgn="ctr"/>
                      <a:r>
                        <a:rPr lang="es-MX" sz="1100" b="0" i="0" u="none" strike="noStrike" kern="1200">
                          <a:solidFill>
                            <a:srgbClr val="FFC000"/>
                          </a:solidFill>
                          <a:effectLst/>
                          <a:latin typeface="Trebuchet MS" panose="020B0603020202020204" pitchFamily="34" charset="0"/>
                          <a:ea typeface="+mn-ea"/>
                          <a:cs typeface="+mn-cs"/>
                        </a:rPr>
                        <a:t>$697</a:t>
                      </a:r>
                    </a:p>
                  </a:txBody>
                  <a:tcPr marL="9525" marR="9525" marT="9525" marB="0" anchor="ctr">
                    <a:lnL>
                      <a:noFill/>
                    </a:lnL>
                    <a:lnR>
                      <a:noFill/>
                    </a:lnR>
                    <a:lnT>
                      <a:noFill/>
                    </a:lnT>
                    <a:lnB>
                      <a:noFill/>
                    </a:lnB>
                  </a:tcPr>
                </a:tc>
                <a:extLst>
                  <a:ext uri="{0D108BD9-81ED-4DB2-BD59-A6C34878D82A}">
                    <a16:rowId xmlns:a16="http://schemas.microsoft.com/office/drawing/2014/main" val="2543987688"/>
                  </a:ext>
                </a:extLst>
              </a:tr>
              <a:tr h="340254">
                <a:tc>
                  <a:txBody>
                    <a:bodyPr/>
                    <a:lstStyle/>
                    <a:p>
                      <a:pPr algn="ctr" fontAlgn="ctr"/>
                      <a:r>
                        <a:rPr lang="es-MX" sz="1100" b="0" i="0" u="none" strike="noStrike" kern="1200">
                          <a:solidFill>
                            <a:srgbClr val="10213B"/>
                          </a:solidFill>
                          <a:effectLst/>
                          <a:latin typeface="Trebuchet MS" panose="020B0603020202020204" pitchFamily="34" charset="0"/>
                          <a:ea typeface="+mn-ea"/>
                          <a:cs typeface="+mn-cs"/>
                        </a:rPr>
                        <a:t>$956</a:t>
                      </a:r>
                    </a:p>
                  </a:txBody>
                  <a:tcPr marL="9525" marR="9525" marT="9525" marB="0" anchor="ctr">
                    <a:lnL>
                      <a:noFill/>
                    </a:lnL>
                    <a:lnR>
                      <a:noFill/>
                    </a:lnR>
                    <a:lnT>
                      <a:noFill/>
                    </a:lnT>
                    <a:lnB>
                      <a:noFill/>
                    </a:lnB>
                  </a:tcPr>
                </a:tc>
                <a:tc>
                  <a:txBody>
                    <a:bodyPr/>
                    <a:lstStyle/>
                    <a:p>
                      <a:pPr algn="ctr" fontAlgn="ctr"/>
                      <a:r>
                        <a:rPr lang="es-MX" sz="1100" b="0" i="0" u="none" strike="noStrike" kern="1200" dirty="0">
                          <a:solidFill>
                            <a:srgbClr val="FFC000"/>
                          </a:solidFill>
                          <a:effectLst/>
                          <a:latin typeface="Trebuchet MS" panose="020B0603020202020204" pitchFamily="34" charset="0"/>
                          <a:ea typeface="+mn-ea"/>
                          <a:cs typeface="+mn-cs"/>
                        </a:rPr>
                        <a:t>$1,096</a:t>
                      </a:r>
                    </a:p>
                  </a:txBody>
                  <a:tcPr marL="9525" marR="9525" marT="9525" marB="0" anchor="ctr">
                    <a:lnL>
                      <a:noFill/>
                    </a:lnL>
                    <a:lnR>
                      <a:noFill/>
                    </a:lnR>
                    <a:lnT>
                      <a:noFill/>
                    </a:lnT>
                    <a:lnB>
                      <a:noFill/>
                    </a:lnB>
                  </a:tcPr>
                </a:tc>
                <a:extLst>
                  <a:ext uri="{0D108BD9-81ED-4DB2-BD59-A6C34878D82A}">
                    <a16:rowId xmlns:a16="http://schemas.microsoft.com/office/drawing/2014/main" val="344151459"/>
                  </a:ext>
                </a:extLst>
              </a:tr>
            </a:tbl>
          </a:graphicData>
        </a:graphic>
      </p:graphicFrame>
      <p:graphicFrame>
        <p:nvGraphicFramePr>
          <p:cNvPr id="13" name="Tabla 12">
            <a:extLst>
              <a:ext uri="{FF2B5EF4-FFF2-40B4-BE49-F238E27FC236}">
                <a16:creationId xmlns:a16="http://schemas.microsoft.com/office/drawing/2014/main" id="{3C21D72B-5998-5FC4-DD91-84CA001D8B83}"/>
              </a:ext>
            </a:extLst>
          </p:cNvPr>
          <p:cNvGraphicFramePr>
            <a:graphicFrameLocks noGrp="1"/>
          </p:cNvGraphicFramePr>
          <p:nvPr>
            <p:extLst>
              <p:ext uri="{D42A27DB-BD31-4B8C-83A1-F6EECF244321}">
                <p14:modId xmlns:p14="http://schemas.microsoft.com/office/powerpoint/2010/main" val="3166704351"/>
              </p:ext>
            </p:extLst>
          </p:nvPr>
        </p:nvGraphicFramePr>
        <p:xfrm>
          <a:off x="8100062" y="2121047"/>
          <a:ext cx="947770" cy="388238"/>
        </p:xfrm>
        <a:graphic>
          <a:graphicData uri="http://schemas.openxmlformats.org/drawingml/2006/table">
            <a:tbl>
              <a:tblPr firstRow="1" bandRow="1"/>
              <a:tblGrid>
                <a:gridCol w="947770">
                  <a:extLst>
                    <a:ext uri="{9D8B030D-6E8A-4147-A177-3AD203B41FA5}">
                      <a16:colId xmlns:a16="http://schemas.microsoft.com/office/drawing/2014/main" val="1036894873"/>
                    </a:ext>
                  </a:extLst>
                </a:gridCol>
              </a:tblGrid>
              <a:tr h="388238">
                <a:tc>
                  <a:txBody>
                    <a:bodyPr/>
                    <a:lstStyle/>
                    <a:p>
                      <a:pPr algn="ctr" rtl="0" fontAlgn="ctr"/>
                      <a:r>
                        <a:rPr lang="es-MX" sz="900" b="0" i="0" u="none" strike="noStrike">
                          <a:solidFill>
                            <a:srgbClr val="FFC000"/>
                          </a:solidFill>
                          <a:effectLst/>
                          <a:latin typeface="Trebuchet MS" panose="020B0603020202020204" pitchFamily="34" charset="0"/>
                        </a:rPr>
                        <a:t>(B)Otros orígenes</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14" name="CuadroTexto 13">
            <a:extLst>
              <a:ext uri="{FF2B5EF4-FFF2-40B4-BE49-F238E27FC236}">
                <a16:creationId xmlns:a16="http://schemas.microsoft.com/office/drawing/2014/main" id="{A54A7C6B-3E02-D04B-FF1C-43FB4D835FE6}"/>
              </a:ext>
            </a:extLst>
          </p:cNvPr>
          <p:cNvSpPr txBox="1"/>
          <p:nvPr/>
        </p:nvSpPr>
        <p:spPr>
          <a:xfrm>
            <a:off x="8764753" y="2821399"/>
            <a:ext cx="2584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sp>
        <p:nvSpPr>
          <p:cNvPr id="15" name="CuadroTexto 14">
            <a:extLst>
              <a:ext uri="{FF2B5EF4-FFF2-40B4-BE49-F238E27FC236}">
                <a16:creationId xmlns:a16="http://schemas.microsoft.com/office/drawing/2014/main" id="{10269EA0-AF39-C700-C679-29B7FD45C394}"/>
              </a:ext>
            </a:extLst>
          </p:cNvPr>
          <p:cNvSpPr txBox="1"/>
          <p:nvPr/>
        </p:nvSpPr>
        <p:spPr>
          <a:xfrm>
            <a:off x="3631023" y="3835505"/>
            <a:ext cx="25359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a:solidFill>
                  <a:srgbClr val="C00000"/>
                </a:solidFill>
                <a:latin typeface="Trebuchet MS" panose="020B0703020202090204" pitchFamily="34" charset="0"/>
              </a:rPr>
              <a:t>B</a:t>
            </a:r>
            <a:endPar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6" name="CuadroTexto 15">
            <a:extLst>
              <a:ext uri="{FF2B5EF4-FFF2-40B4-BE49-F238E27FC236}">
                <a16:creationId xmlns:a16="http://schemas.microsoft.com/office/drawing/2014/main" id="{55F83F15-A4E7-01A2-E51E-F6CB51293BD5}"/>
              </a:ext>
            </a:extLst>
          </p:cNvPr>
          <p:cNvSpPr txBox="1"/>
          <p:nvPr/>
        </p:nvSpPr>
        <p:spPr>
          <a:xfrm>
            <a:off x="3661359" y="3510504"/>
            <a:ext cx="25359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a:solidFill>
                  <a:srgbClr val="C00000"/>
                </a:solidFill>
                <a:latin typeface="Trebuchet MS" panose="020B0703020202090204" pitchFamily="34" charset="0"/>
              </a:rPr>
              <a:t>B</a:t>
            </a:r>
            <a:endPar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7" name="CuadroTexto 16">
            <a:extLst>
              <a:ext uri="{FF2B5EF4-FFF2-40B4-BE49-F238E27FC236}">
                <a16:creationId xmlns:a16="http://schemas.microsoft.com/office/drawing/2014/main" id="{D54014D8-4518-C57B-FBC1-1A44343EF31B}"/>
              </a:ext>
            </a:extLst>
          </p:cNvPr>
          <p:cNvSpPr txBox="1"/>
          <p:nvPr/>
        </p:nvSpPr>
        <p:spPr>
          <a:xfrm>
            <a:off x="8745974" y="3504045"/>
            <a:ext cx="2584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sp>
        <p:nvSpPr>
          <p:cNvPr id="18" name="CuadroTexto 17">
            <a:extLst>
              <a:ext uri="{FF2B5EF4-FFF2-40B4-BE49-F238E27FC236}">
                <a16:creationId xmlns:a16="http://schemas.microsoft.com/office/drawing/2014/main" id="{3B47C579-AD98-E308-1A17-972660A79D0E}"/>
              </a:ext>
            </a:extLst>
          </p:cNvPr>
          <p:cNvSpPr txBox="1"/>
          <p:nvPr/>
        </p:nvSpPr>
        <p:spPr>
          <a:xfrm>
            <a:off x="5779466" y="4183846"/>
            <a:ext cx="2584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a:solidFill>
                  <a:srgbClr val="C00000"/>
                </a:solidFill>
                <a:latin typeface="Trebuchet MS" panose="020B0703020202090204" pitchFamily="34" charset="0"/>
              </a:rPr>
              <a:t>A</a:t>
            </a:r>
            <a:endPar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sp>
        <p:nvSpPr>
          <p:cNvPr id="19" name="CuadroTexto 18">
            <a:extLst>
              <a:ext uri="{FF2B5EF4-FFF2-40B4-BE49-F238E27FC236}">
                <a16:creationId xmlns:a16="http://schemas.microsoft.com/office/drawing/2014/main" id="{A06391C7-B8E9-7C04-1D66-FF4DEAB5ACF4}"/>
              </a:ext>
            </a:extLst>
          </p:cNvPr>
          <p:cNvSpPr txBox="1"/>
          <p:nvPr/>
        </p:nvSpPr>
        <p:spPr>
          <a:xfrm>
            <a:off x="5589268" y="4519986"/>
            <a:ext cx="2584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900" b="1">
                <a:solidFill>
                  <a:srgbClr val="C00000"/>
                </a:solidFill>
                <a:latin typeface="Trebuchet MS" panose="020B0703020202090204" pitchFamily="34" charset="0"/>
              </a:rPr>
              <a:t>A</a:t>
            </a:r>
            <a:endPar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endParaRPr>
          </a:p>
        </p:txBody>
      </p:sp>
      <p:grpSp>
        <p:nvGrpSpPr>
          <p:cNvPr id="20" name="Grupo 19">
            <a:extLst>
              <a:ext uri="{FF2B5EF4-FFF2-40B4-BE49-F238E27FC236}">
                <a16:creationId xmlns:a16="http://schemas.microsoft.com/office/drawing/2014/main" id="{4CB0FC4B-36A1-8585-C195-2FB4B0446248}"/>
              </a:ext>
            </a:extLst>
          </p:cNvPr>
          <p:cNvGrpSpPr/>
          <p:nvPr/>
        </p:nvGrpSpPr>
        <p:grpSpPr>
          <a:xfrm>
            <a:off x="7424236" y="2481323"/>
            <a:ext cx="647795" cy="246221"/>
            <a:chOff x="11905504" y="5787095"/>
            <a:chExt cx="855404" cy="319952"/>
          </a:xfrm>
        </p:grpSpPr>
        <p:pic>
          <p:nvPicPr>
            <p:cNvPr id="21" name="Picture 44" descr="Lista de tareas">
              <a:extLst>
                <a:ext uri="{FF2B5EF4-FFF2-40B4-BE49-F238E27FC236}">
                  <a16:creationId xmlns:a16="http://schemas.microsoft.com/office/drawing/2014/main" id="{3B5152E4-4AFB-CD02-62E9-11C9E32018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D5F218EE-30D5-10F7-A1F6-C7AAE59AF019}"/>
                </a:ext>
              </a:extLst>
            </p:cNvPr>
            <p:cNvSpPr txBox="1"/>
            <p:nvPr/>
          </p:nvSpPr>
          <p:spPr>
            <a:xfrm>
              <a:off x="12011157" y="5787095"/>
              <a:ext cx="749751" cy="319952"/>
            </a:xfrm>
            <a:prstGeom prst="rect">
              <a:avLst/>
            </a:prstGeom>
            <a:noFill/>
          </p:spPr>
          <p:txBody>
            <a:bodyPr wrap="none" rtlCol="0">
              <a:spAutoFit/>
            </a:bodyPr>
            <a:lstStyle/>
            <a:p>
              <a:r>
                <a:rPr lang="es-MX" sz="1000" dirty="0">
                  <a:solidFill>
                    <a:srgbClr val="5F5F5F"/>
                  </a:solidFill>
                  <a:latin typeface="Trebuchet MS" panose="020B0603020202020204" pitchFamily="34" charset="0"/>
                </a:rPr>
                <a:t>$1,249</a:t>
              </a:r>
            </a:p>
          </p:txBody>
        </p:sp>
      </p:grpSp>
      <p:grpSp>
        <p:nvGrpSpPr>
          <p:cNvPr id="23" name="Grupo 22">
            <a:extLst>
              <a:ext uri="{FF2B5EF4-FFF2-40B4-BE49-F238E27FC236}">
                <a16:creationId xmlns:a16="http://schemas.microsoft.com/office/drawing/2014/main" id="{AA564688-BB0E-1349-51DD-4F6730FC3E52}"/>
              </a:ext>
            </a:extLst>
          </p:cNvPr>
          <p:cNvGrpSpPr/>
          <p:nvPr/>
        </p:nvGrpSpPr>
        <p:grpSpPr>
          <a:xfrm>
            <a:off x="10584501" y="5790567"/>
            <a:ext cx="1531560" cy="276999"/>
            <a:chOff x="11905504" y="5819466"/>
            <a:chExt cx="1531560" cy="276999"/>
          </a:xfrm>
        </p:grpSpPr>
        <p:pic>
          <p:nvPicPr>
            <p:cNvPr id="24" name="Picture 44" descr="Lista de tareas">
              <a:extLst>
                <a:ext uri="{FF2B5EF4-FFF2-40B4-BE49-F238E27FC236}">
                  <a16:creationId xmlns:a16="http://schemas.microsoft.com/office/drawing/2014/main" id="{CEA83FC1-7B93-356B-BEC1-8CD316ACB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B1A6F28D-1ACA-8627-7098-FD2993EF7D17}"/>
                </a:ext>
              </a:extLst>
            </p:cNvPr>
            <p:cNvSpPr txBox="1"/>
            <p:nvPr/>
          </p:nvSpPr>
          <p:spPr>
            <a:xfrm>
              <a:off x="12062970" y="5819466"/>
              <a:ext cx="137409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Otras actividades</a:t>
              </a:r>
            </a:p>
          </p:txBody>
        </p:sp>
      </p:grpSp>
      <p:graphicFrame>
        <p:nvGraphicFramePr>
          <p:cNvPr id="26" name="Tabla 25">
            <a:extLst>
              <a:ext uri="{FF2B5EF4-FFF2-40B4-BE49-F238E27FC236}">
                <a16:creationId xmlns:a16="http://schemas.microsoft.com/office/drawing/2014/main" id="{FCA2BEF3-513B-4557-632D-88A79E55711C}"/>
              </a:ext>
            </a:extLst>
          </p:cNvPr>
          <p:cNvGraphicFramePr>
            <a:graphicFrameLocks noGrp="1"/>
          </p:cNvGraphicFramePr>
          <p:nvPr>
            <p:extLst>
              <p:ext uri="{D42A27DB-BD31-4B8C-83A1-F6EECF244321}">
                <p14:modId xmlns:p14="http://schemas.microsoft.com/office/powerpoint/2010/main" val="4241048555"/>
              </p:ext>
            </p:extLst>
          </p:nvPr>
        </p:nvGraphicFramePr>
        <p:xfrm>
          <a:off x="9803486" y="2121047"/>
          <a:ext cx="1284369" cy="388238"/>
        </p:xfrm>
        <a:graphic>
          <a:graphicData uri="http://schemas.openxmlformats.org/drawingml/2006/table">
            <a:tbl>
              <a:tblPr firstRow="1" bandRow="1"/>
              <a:tblGrid>
                <a:gridCol w="1284369">
                  <a:extLst>
                    <a:ext uri="{9D8B030D-6E8A-4147-A177-3AD203B41FA5}">
                      <a16:colId xmlns:a16="http://schemas.microsoft.com/office/drawing/2014/main" val="1566861337"/>
                    </a:ext>
                  </a:extLst>
                </a:gridCol>
              </a:tblGrid>
              <a:tr h="388238">
                <a:tc>
                  <a:txBody>
                    <a:bodyPr/>
                    <a:lstStyle/>
                    <a:p>
                      <a:pPr algn="ctr" rtl="0" fontAlgn="ctr"/>
                      <a:r>
                        <a:rPr lang="es-MX" sz="1000" b="0" i="0" u="none" strike="noStrike">
                          <a:solidFill>
                            <a:srgbClr val="10213B"/>
                          </a:solidFill>
                          <a:effectLst/>
                          <a:latin typeface="Trebuchet MS" panose="020B0603020202020204" pitchFamily="34" charset="0"/>
                        </a:rPr>
                        <a:t>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7" name="CuadroTexto 26">
            <a:extLst>
              <a:ext uri="{FF2B5EF4-FFF2-40B4-BE49-F238E27FC236}">
                <a16:creationId xmlns:a16="http://schemas.microsoft.com/office/drawing/2014/main" id="{0372626C-5A31-B6EE-F485-FA004859C5BA}"/>
              </a:ext>
            </a:extLst>
          </p:cNvPr>
          <p:cNvSpPr txBox="1"/>
          <p:nvPr/>
        </p:nvSpPr>
        <p:spPr>
          <a:xfrm>
            <a:off x="8745974" y="3156279"/>
            <a:ext cx="25840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9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A</a:t>
            </a:r>
          </a:p>
        </p:txBody>
      </p:sp>
      <p:sp>
        <p:nvSpPr>
          <p:cNvPr id="28" name="Rectángulo: esquinas redondeadas 27">
            <a:extLst>
              <a:ext uri="{FF2B5EF4-FFF2-40B4-BE49-F238E27FC236}">
                <a16:creationId xmlns:a16="http://schemas.microsoft.com/office/drawing/2014/main" id="{E09A139D-1EAD-183E-1655-765222C72D48}"/>
              </a:ext>
            </a:extLst>
          </p:cNvPr>
          <p:cNvSpPr/>
          <p:nvPr/>
        </p:nvSpPr>
        <p:spPr>
          <a:xfrm>
            <a:off x="3057274" y="2186589"/>
            <a:ext cx="1817927" cy="3272842"/>
          </a:xfrm>
          <a:prstGeom prst="roundRect">
            <a:avLst>
              <a:gd name="adj" fmla="val 5004"/>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ángulo: esquinas redondeadas 28">
            <a:extLst>
              <a:ext uri="{FF2B5EF4-FFF2-40B4-BE49-F238E27FC236}">
                <a16:creationId xmlns:a16="http://schemas.microsoft.com/office/drawing/2014/main" id="{22906B7E-40D4-7CCA-C0FC-A628BDF1DB86}"/>
              </a:ext>
            </a:extLst>
          </p:cNvPr>
          <p:cNvSpPr/>
          <p:nvPr/>
        </p:nvSpPr>
        <p:spPr>
          <a:xfrm>
            <a:off x="6712598" y="2184019"/>
            <a:ext cx="1348121" cy="3272842"/>
          </a:xfrm>
          <a:prstGeom prst="roundRect">
            <a:avLst>
              <a:gd name="adj" fmla="val 6881"/>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ángulo: esquinas redondeadas 29">
            <a:extLst>
              <a:ext uri="{FF2B5EF4-FFF2-40B4-BE49-F238E27FC236}">
                <a16:creationId xmlns:a16="http://schemas.microsoft.com/office/drawing/2014/main" id="{91EA43DA-AB46-CA63-DCBA-E44AA29A598F}"/>
              </a:ext>
            </a:extLst>
          </p:cNvPr>
          <p:cNvSpPr/>
          <p:nvPr/>
        </p:nvSpPr>
        <p:spPr>
          <a:xfrm>
            <a:off x="9810067" y="2188646"/>
            <a:ext cx="1271209" cy="3222704"/>
          </a:xfrm>
          <a:prstGeom prst="roundRect">
            <a:avLst>
              <a:gd name="adj" fmla="val 6881"/>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ángulo 30">
            <a:extLst>
              <a:ext uri="{FF2B5EF4-FFF2-40B4-BE49-F238E27FC236}">
                <a16:creationId xmlns:a16="http://schemas.microsoft.com/office/drawing/2014/main" id="{FD41B612-F64B-4101-95D2-DE75387D9793}"/>
              </a:ext>
            </a:extLst>
          </p:cNvPr>
          <p:cNvSpPr/>
          <p:nvPr/>
        </p:nvSpPr>
        <p:spPr>
          <a:xfrm>
            <a:off x="67182" y="5681724"/>
            <a:ext cx="10315067"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191</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1,122</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P39. Por favor dígame si realizó un gasto en los siguientes conceptos y APROXIMADAMENTE, cuánto gastó por persona, por día en cada uno de estos. </a:t>
            </a:r>
            <a:endParaRPr lang="es-MX" sz="1100" dirty="0">
              <a:solidFill>
                <a:srgbClr val="414141"/>
              </a:solidFill>
              <a:latin typeface="Trebuchet MS" panose="020B0603020202020204" pitchFamily="34" charset="0"/>
            </a:endParaRPr>
          </a:p>
        </p:txBody>
      </p:sp>
      <p:sp>
        <p:nvSpPr>
          <p:cNvPr id="32" name="CuadroTexto 31">
            <a:extLst>
              <a:ext uri="{FF2B5EF4-FFF2-40B4-BE49-F238E27FC236}">
                <a16:creationId xmlns:a16="http://schemas.microsoft.com/office/drawing/2014/main" id="{F80DC9A9-A3CB-B80B-7B3E-9147197C7A17}"/>
              </a:ext>
            </a:extLst>
          </p:cNvPr>
          <p:cNvSpPr txBox="1"/>
          <p:nvPr/>
        </p:nvSpPr>
        <p:spPr>
          <a:xfrm>
            <a:off x="5224715" y="5805956"/>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33" name="CuadroTexto 32">
            <a:extLst>
              <a:ext uri="{FF2B5EF4-FFF2-40B4-BE49-F238E27FC236}">
                <a16:creationId xmlns:a16="http://schemas.microsoft.com/office/drawing/2014/main" id="{D12C801D-B686-9890-0DB9-4A25C2ADB847}"/>
              </a:ext>
            </a:extLst>
          </p:cNvPr>
          <p:cNvSpPr txBox="1"/>
          <p:nvPr/>
        </p:nvSpPr>
        <p:spPr>
          <a:xfrm>
            <a:off x="603670" y="383160"/>
            <a:ext cx="11218739" cy="1323439"/>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solidFill>
                  <a:srgbClr val="000000"/>
                </a:solidFill>
                <a:latin typeface="Trebuchet MS"/>
                <a:cs typeface="Calibri"/>
              </a:rPr>
              <a:t>De los turistas que abordaron un vuelo a Alemania, se observa que hubo una menor cantidad de turistas que se interesaron en gastar en las diferentes categorías; aunque quienes pertenecen a un nivel socioeconómico alto son quienes resaltan por haber gastado en compras o recuerdos, actividades, excursiones, tours, así como en museos, bares y centros nocturnos; en cuanto al gasto que realizaron estos turistas resalta que las categorías de hospedaje y paquete todo incluido es en donde más dinero gastaron, coincidiendo así con los visitantes de otros orígenes.</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grpSp>
        <p:nvGrpSpPr>
          <p:cNvPr id="34" name="Grupo 33">
            <a:extLst>
              <a:ext uri="{FF2B5EF4-FFF2-40B4-BE49-F238E27FC236}">
                <a16:creationId xmlns:a16="http://schemas.microsoft.com/office/drawing/2014/main" id="{3F17FCA6-13F9-6016-D1B4-E65B04B00907}"/>
              </a:ext>
            </a:extLst>
          </p:cNvPr>
          <p:cNvGrpSpPr/>
          <p:nvPr/>
        </p:nvGrpSpPr>
        <p:grpSpPr>
          <a:xfrm>
            <a:off x="9369547" y="5790567"/>
            <a:ext cx="698839" cy="276999"/>
            <a:chOff x="11868272" y="4125579"/>
            <a:chExt cx="698839" cy="276999"/>
          </a:xfrm>
        </p:grpSpPr>
        <p:grpSp>
          <p:nvGrpSpPr>
            <p:cNvPr id="35" name="Grupo 34">
              <a:extLst>
                <a:ext uri="{FF2B5EF4-FFF2-40B4-BE49-F238E27FC236}">
                  <a16:creationId xmlns:a16="http://schemas.microsoft.com/office/drawing/2014/main" id="{67CEBD12-1E63-35EB-D49D-FA5499400BD2}"/>
                </a:ext>
              </a:extLst>
            </p:cNvPr>
            <p:cNvGrpSpPr/>
            <p:nvPr/>
          </p:nvGrpSpPr>
          <p:grpSpPr>
            <a:xfrm>
              <a:off x="11868272" y="4183754"/>
              <a:ext cx="216000" cy="180000"/>
              <a:chOff x="10974076" y="3320651"/>
              <a:chExt cx="1996322" cy="1830879"/>
            </a:xfrm>
          </p:grpSpPr>
          <p:sp>
            <p:nvSpPr>
              <p:cNvPr id="37" name="Triángulo isósceles 36">
                <a:extLst>
                  <a:ext uri="{FF2B5EF4-FFF2-40B4-BE49-F238E27FC236}">
                    <a16:creationId xmlns:a16="http://schemas.microsoft.com/office/drawing/2014/main" id="{FF40CC12-8094-14DF-E4E1-97759D093927}"/>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8" name="Trapecio 37">
                <a:extLst>
                  <a:ext uri="{FF2B5EF4-FFF2-40B4-BE49-F238E27FC236}">
                    <a16:creationId xmlns:a16="http://schemas.microsoft.com/office/drawing/2014/main" id="{3D7C4C23-C34A-6670-9180-B7989303DDED}"/>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6" name="CuadroTexto 35">
              <a:extLst>
                <a:ext uri="{FF2B5EF4-FFF2-40B4-BE49-F238E27FC236}">
                  <a16:creationId xmlns:a16="http://schemas.microsoft.com/office/drawing/2014/main" id="{523127CF-4425-6D1D-C365-22A6A0189648}"/>
                </a:ext>
              </a:extLst>
            </p:cNvPr>
            <p:cNvSpPr txBox="1"/>
            <p:nvPr/>
          </p:nvSpPr>
          <p:spPr>
            <a:xfrm>
              <a:off x="12032990" y="4125579"/>
              <a:ext cx="534121"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ABC+</a:t>
              </a:r>
            </a:p>
          </p:txBody>
        </p:sp>
      </p:grpSp>
      <p:grpSp>
        <p:nvGrpSpPr>
          <p:cNvPr id="39" name="Grupo 38">
            <a:extLst>
              <a:ext uri="{FF2B5EF4-FFF2-40B4-BE49-F238E27FC236}">
                <a16:creationId xmlns:a16="http://schemas.microsoft.com/office/drawing/2014/main" id="{102685D7-3A59-ED7C-7246-EFBAE3F947F6}"/>
              </a:ext>
            </a:extLst>
          </p:cNvPr>
          <p:cNvGrpSpPr/>
          <p:nvPr/>
        </p:nvGrpSpPr>
        <p:grpSpPr>
          <a:xfrm>
            <a:off x="3757813" y="3143931"/>
            <a:ext cx="568606" cy="261610"/>
            <a:chOff x="11868272" y="4109410"/>
            <a:chExt cx="656911" cy="310426"/>
          </a:xfrm>
        </p:grpSpPr>
        <p:grpSp>
          <p:nvGrpSpPr>
            <p:cNvPr id="40" name="Grupo 39">
              <a:extLst>
                <a:ext uri="{FF2B5EF4-FFF2-40B4-BE49-F238E27FC236}">
                  <a16:creationId xmlns:a16="http://schemas.microsoft.com/office/drawing/2014/main" id="{46EC8FD6-30B8-0768-4C37-FAB00A2CE1C1}"/>
                </a:ext>
              </a:extLst>
            </p:cNvPr>
            <p:cNvGrpSpPr/>
            <p:nvPr/>
          </p:nvGrpSpPr>
          <p:grpSpPr>
            <a:xfrm>
              <a:off x="11868272" y="4183754"/>
              <a:ext cx="216000" cy="180000"/>
              <a:chOff x="10974076" y="3320651"/>
              <a:chExt cx="1996322" cy="1830879"/>
            </a:xfrm>
          </p:grpSpPr>
          <p:sp>
            <p:nvSpPr>
              <p:cNvPr id="42" name="Triángulo isósceles 41">
                <a:extLst>
                  <a:ext uri="{FF2B5EF4-FFF2-40B4-BE49-F238E27FC236}">
                    <a16:creationId xmlns:a16="http://schemas.microsoft.com/office/drawing/2014/main" id="{D9D980C1-CD18-EB31-13EB-8E46956F7BC3}"/>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3" name="Trapecio 42">
                <a:extLst>
                  <a:ext uri="{FF2B5EF4-FFF2-40B4-BE49-F238E27FC236}">
                    <a16:creationId xmlns:a16="http://schemas.microsoft.com/office/drawing/2014/main" id="{FEA9727A-AE0F-C92C-1318-CB3D1FD1D32D}"/>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1" name="CuadroTexto 40">
              <a:extLst>
                <a:ext uri="{FF2B5EF4-FFF2-40B4-BE49-F238E27FC236}">
                  <a16:creationId xmlns:a16="http://schemas.microsoft.com/office/drawing/2014/main" id="{16DD3163-DF08-DC07-DE43-3802ACBB77AC}"/>
                </a:ext>
              </a:extLst>
            </p:cNvPr>
            <p:cNvSpPr txBox="1"/>
            <p:nvPr/>
          </p:nvSpPr>
          <p:spPr>
            <a:xfrm>
              <a:off x="12043305" y="4109410"/>
              <a:ext cx="481878" cy="310426"/>
            </a:xfrm>
            <a:prstGeom prst="rect">
              <a:avLst/>
            </a:prstGeom>
            <a:noFill/>
          </p:spPr>
          <p:txBody>
            <a:bodyPr wrap="none" rtlCol="0">
              <a:spAutoFit/>
            </a:bodyPr>
            <a:lstStyle/>
            <a:p>
              <a:r>
                <a:rPr lang="es-MX" sz="1050">
                  <a:solidFill>
                    <a:srgbClr val="5F5F5F"/>
                  </a:solidFill>
                  <a:latin typeface="Trebuchet MS" panose="020B0603020202020204" pitchFamily="34" charset="0"/>
                </a:rPr>
                <a:t>51%</a:t>
              </a:r>
            </a:p>
          </p:txBody>
        </p:sp>
      </p:grpSp>
      <p:grpSp>
        <p:nvGrpSpPr>
          <p:cNvPr id="44" name="Grupo 43">
            <a:extLst>
              <a:ext uri="{FF2B5EF4-FFF2-40B4-BE49-F238E27FC236}">
                <a16:creationId xmlns:a16="http://schemas.microsoft.com/office/drawing/2014/main" id="{E3B6E6F2-43AB-81FF-8F8B-53E72F996723}"/>
              </a:ext>
            </a:extLst>
          </p:cNvPr>
          <p:cNvGrpSpPr/>
          <p:nvPr/>
        </p:nvGrpSpPr>
        <p:grpSpPr>
          <a:xfrm>
            <a:off x="3798848" y="2453133"/>
            <a:ext cx="583289" cy="261610"/>
            <a:chOff x="11868272" y="4118140"/>
            <a:chExt cx="673874" cy="310426"/>
          </a:xfrm>
        </p:grpSpPr>
        <p:grpSp>
          <p:nvGrpSpPr>
            <p:cNvPr id="45" name="Grupo 44">
              <a:extLst>
                <a:ext uri="{FF2B5EF4-FFF2-40B4-BE49-F238E27FC236}">
                  <a16:creationId xmlns:a16="http://schemas.microsoft.com/office/drawing/2014/main" id="{58D0CC15-B953-BC64-4A97-2A7D0895F38B}"/>
                </a:ext>
              </a:extLst>
            </p:cNvPr>
            <p:cNvGrpSpPr/>
            <p:nvPr/>
          </p:nvGrpSpPr>
          <p:grpSpPr>
            <a:xfrm>
              <a:off x="11868272" y="4183754"/>
              <a:ext cx="216000" cy="180000"/>
              <a:chOff x="10974076" y="3320651"/>
              <a:chExt cx="1996322" cy="1830879"/>
            </a:xfrm>
          </p:grpSpPr>
          <p:sp>
            <p:nvSpPr>
              <p:cNvPr id="47" name="Triángulo isósceles 46">
                <a:extLst>
                  <a:ext uri="{FF2B5EF4-FFF2-40B4-BE49-F238E27FC236}">
                    <a16:creationId xmlns:a16="http://schemas.microsoft.com/office/drawing/2014/main" id="{C614F03E-67BB-EBE7-6A21-7D963D0E3BA8}"/>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8" name="Trapecio 47">
                <a:extLst>
                  <a:ext uri="{FF2B5EF4-FFF2-40B4-BE49-F238E27FC236}">
                    <a16:creationId xmlns:a16="http://schemas.microsoft.com/office/drawing/2014/main" id="{AD3382EA-7029-4271-B141-DAD1381027FF}"/>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46" name="CuadroTexto 45">
              <a:extLst>
                <a:ext uri="{FF2B5EF4-FFF2-40B4-BE49-F238E27FC236}">
                  <a16:creationId xmlns:a16="http://schemas.microsoft.com/office/drawing/2014/main" id="{80680C74-5727-5743-8F41-0D05F35D0262}"/>
                </a:ext>
              </a:extLst>
            </p:cNvPr>
            <p:cNvSpPr txBox="1"/>
            <p:nvPr/>
          </p:nvSpPr>
          <p:spPr>
            <a:xfrm>
              <a:off x="12060268" y="4118140"/>
              <a:ext cx="481878" cy="310426"/>
            </a:xfrm>
            <a:prstGeom prst="rect">
              <a:avLst/>
            </a:prstGeom>
            <a:noFill/>
          </p:spPr>
          <p:txBody>
            <a:bodyPr wrap="none" rtlCol="0">
              <a:spAutoFit/>
            </a:bodyPr>
            <a:lstStyle/>
            <a:p>
              <a:r>
                <a:rPr lang="es-MX" sz="1050">
                  <a:solidFill>
                    <a:srgbClr val="5F5F5F"/>
                  </a:solidFill>
                  <a:latin typeface="Trebuchet MS" panose="020B0603020202020204" pitchFamily="34" charset="0"/>
                </a:rPr>
                <a:t>58%</a:t>
              </a:r>
            </a:p>
          </p:txBody>
        </p:sp>
      </p:grpSp>
      <p:grpSp>
        <p:nvGrpSpPr>
          <p:cNvPr id="49" name="Grupo 48">
            <a:extLst>
              <a:ext uri="{FF2B5EF4-FFF2-40B4-BE49-F238E27FC236}">
                <a16:creationId xmlns:a16="http://schemas.microsoft.com/office/drawing/2014/main" id="{F4D974CB-7410-69F1-7ABC-0BEB6DCE42B6}"/>
              </a:ext>
            </a:extLst>
          </p:cNvPr>
          <p:cNvGrpSpPr/>
          <p:nvPr/>
        </p:nvGrpSpPr>
        <p:grpSpPr>
          <a:xfrm>
            <a:off x="3888661" y="3485890"/>
            <a:ext cx="556301" cy="261610"/>
            <a:chOff x="11868272" y="4112719"/>
            <a:chExt cx="642695" cy="310427"/>
          </a:xfrm>
        </p:grpSpPr>
        <p:grpSp>
          <p:nvGrpSpPr>
            <p:cNvPr id="50" name="Grupo 49">
              <a:extLst>
                <a:ext uri="{FF2B5EF4-FFF2-40B4-BE49-F238E27FC236}">
                  <a16:creationId xmlns:a16="http://schemas.microsoft.com/office/drawing/2014/main" id="{9B2845AA-C981-C1C0-0944-EDC75CEA6EDF}"/>
                </a:ext>
              </a:extLst>
            </p:cNvPr>
            <p:cNvGrpSpPr/>
            <p:nvPr/>
          </p:nvGrpSpPr>
          <p:grpSpPr>
            <a:xfrm>
              <a:off x="11868272" y="4183754"/>
              <a:ext cx="216000" cy="180000"/>
              <a:chOff x="10974076" y="3320651"/>
              <a:chExt cx="1996322" cy="1830879"/>
            </a:xfrm>
          </p:grpSpPr>
          <p:sp>
            <p:nvSpPr>
              <p:cNvPr id="52" name="Triángulo isósceles 51">
                <a:extLst>
                  <a:ext uri="{FF2B5EF4-FFF2-40B4-BE49-F238E27FC236}">
                    <a16:creationId xmlns:a16="http://schemas.microsoft.com/office/drawing/2014/main" id="{28BC7EAF-E24E-C869-8BDC-542BC181A287}"/>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53" name="Trapecio 52">
                <a:extLst>
                  <a:ext uri="{FF2B5EF4-FFF2-40B4-BE49-F238E27FC236}">
                    <a16:creationId xmlns:a16="http://schemas.microsoft.com/office/drawing/2014/main" id="{5F561596-1853-1832-94C4-51753689F94E}"/>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51" name="CuadroTexto 50">
              <a:extLst>
                <a:ext uri="{FF2B5EF4-FFF2-40B4-BE49-F238E27FC236}">
                  <a16:creationId xmlns:a16="http://schemas.microsoft.com/office/drawing/2014/main" id="{203951E4-3098-3C89-A91D-E1D8BF8C0E04}"/>
                </a:ext>
              </a:extLst>
            </p:cNvPr>
            <p:cNvSpPr txBox="1"/>
            <p:nvPr/>
          </p:nvSpPr>
          <p:spPr>
            <a:xfrm>
              <a:off x="12017923" y="4112719"/>
              <a:ext cx="493044" cy="310427"/>
            </a:xfrm>
            <a:prstGeom prst="rect">
              <a:avLst/>
            </a:prstGeom>
            <a:noFill/>
          </p:spPr>
          <p:txBody>
            <a:bodyPr wrap="square" rtlCol="0">
              <a:spAutoFit/>
            </a:bodyPr>
            <a:lstStyle/>
            <a:p>
              <a:r>
                <a:rPr lang="es-MX" sz="1050">
                  <a:solidFill>
                    <a:srgbClr val="5F5F5F"/>
                  </a:solidFill>
                  <a:latin typeface="Trebuchet MS" panose="020B0603020202020204" pitchFamily="34" charset="0"/>
                </a:rPr>
                <a:t>48%</a:t>
              </a:r>
            </a:p>
          </p:txBody>
        </p:sp>
      </p:grpSp>
      <p:grpSp>
        <p:nvGrpSpPr>
          <p:cNvPr id="54" name="Grupo 53">
            <a:extLst>
              <a:ext uri="{FF2B5EF4-FFF2-40B4-BE49-F238E27FC236}">
                <a16:creationId xmlns:a16="http://schemas.microsoft.com/office/drawing/2014/main" id="{A6CE310D-5DD4-D2CF-DD27-755D17532A26}"/>
              </a:ext>
            </a:extLst>
          </p:cNvPr>
          <p:cNvGrpSpPr/>
          <p:nvPr/>
        </p:nvGrpSpPr>
        <p:grpSpPr>
          <a:xfrm>
            <a:off x="4384143" y="3495115"/>
            <a:ext cx="476273" cy="246221"/>
            <a:chOff x="11905504" y="5787095"/>
            <a:chExt cx="628911" cy="319952"/>
          </a:xfrm>
        </p:grpSpPr>
        <p:pic>
          <p:nvPicPr>
            <p:cNvPr id="55" name="Picture 44" descr="Lista de tareas">
              <a:extLst>
                <a:ext uri="{FF2B5EF4-FFF2-40B4-BE49-F238E27FC236}">
                  <a16:creationId xmlns:a16="http://schemas.microsoft.com/office/drawing/2014/main" id="{7C894002-9AAC-7646-A77E-3E763687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56" name="CuadroTexto 55">
              <a:extLst>
                <a:ext uri="{FF2B5EF4-FFF2-40B4-BE49-F238E27FC236}">
                  <a16:creationId xmlns:a16="http://schemas.microsoft.com/office/drawing/2014/main" id="{CBA1B22F-347D-F8B1-611B-64F976860358}"/>
                </a:ext>
              </a:extLst>
            </p:cNvPr>
            <p:cNvSpPr txBox="1"/>
            <p:nvPr/>
          </p:nvSpPr>
          <p:spPr>
            <a:xfrm>
              <a:off x="12011157" y="5787095"/>
              <a:ext cx="523258" cy="319952"/>
            </a:xfrm>
            <a:prstGeom prst="rect">
              <a:avLst/>
            </a:prstGeom>
            <a:noFill/>
          </p:spPr>
          <p:txBody>
            <a:bodyPr wrap="none" rtlCol="0">
              <a:spAutoFit/>
            </a:bodyPr>
            <a:lstStyle/>
            <a:p>
              <a:r>
                <a:rPr lang="es-MX" sz="1000" dirty="0">
                  <a:solidFill>
                    <a:srgbClr val="5F5F5F"/>
                  </a:solidFill>
                  <a:latin typeface="Trebuchet MS" panose="020B0603020202020204" pitchFamily="34" charset="0"/>
                </a:rPr>
                <a:t>51%</a:t>
              </a:r>
            </a:p>
          </p:txBody>
        </p:sp>
      </p:grpSp>
      <p:grpSp>
        <p:nvGrpSpPr>
          <p:cNvPr id="57" name="Grupo 56">
            <a:extLst>
              <a:ext uri="{FF2B5EF4-FFF2-40B4-BE49-F238E27FC236}">
                <a16:creationId xmlns:a16="http://schemas.microsoft.com/office/drawing/2014/main" id="{55DDCBA0-2603-504C-1BA0-00D6B52B2658}"/>
              </a:ext>
            </a:extLst>
          </p:cNvPr>
          <p:cNvGrpSpPr/>
          <p:nvPr/>
        </p:nvGrpSpPr>
        <p:grpSpPr>
          <a:xfrm>
            <a:off x="7436041" y="3499229"/>
            <a:ext cx="647795" cy="246221"/>
            <a:chOff x="11905504" y="5787095"/>
            <a:chExt cx="855404" cy="319952"/>
          </a:xfrm>
        </p:grpSpPr>
        <p:pic>
          <p:nvPicPr>
            <p:cNvPr id="58" name="Picture 44" descr="Lista de tareas">
              <a:extLst>
                <a:ext uri="{FF2B5EF4-FFF2-40B4-BE49-F238E27FC236}">
                  <a16:creationId xmlns:a16="http://schemas.microsoft.com/office/drawing/2014/main" id="{D959F2F3-0AB8-C944-261E-E5AC9F574C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59" name="CuadroTexto 58">
              <a:extLst>
                <a:ext uri="{FF2B5EF4-FFF2-40B4-BE49-F238E27FC236}">
                  <a16:creationId xmlns:a16="http://schemas.microsoft.com/office/drawing/2014/main" id="{9A3E5371-015B-C000-DF45-5FED445BB479}"/>
                </a:ext>
              </a:extLst>
            </p:cNvPr>
            <p:cNvSpPr txBox="1"/>
            <p:nvPr/>
          </p:nvSpPr>
          <p:spPr>
            <a:xfrm>
              <a:off x="12011157" y="5787095"/>
              <a:ext cx="749751" cy="319952"/>
            </a:xfrm>
            <a:prstGeom prst="rect">
              <a:avLst/>
            </a:prstGeom>
            <a:noFill/>
          </p:spPr>
          <p:txBody>
            <a:bodyPr wrap="none" rtlCol="0">
              <a:spAutoFit/>
            </a:bodyPr>
            <a:lstStyle/>
            <a:p>
              <a:r>
                <a:rPr lang="es-MX" sz="1000" dirty="0">
                  <a:solidFill>
                    <a:srgbClr val="5F5F5F"/>
                  </a:solidFill>
                  <a:latin typeface="Trebuchet MS" panose="020B0603020202020204" pitchFamily="34" charset="0"/>
                </a:rPr>
                <a:t>$1,260</a:t>
              </a:r>
            </a:p>
          </p:txBody>
        </p:sp>
      </p:grpSp>
      <p:grpSp>
        <p:nvGrpSpPr>
          <p:cNvPr id="60" name="Grupo 59">
            <a:extLst>
              <a:ext uri="{FF2B5EF4-FFF2-40B4-BE49-F238E27FC236}">
                <a16:creationId xmlns:a16="http://schemas.microsoft.com/office/drawing/2014/main" id="{F633069F-55CA-1547-2D50-867D5D7966EE}"/>
              </a:ext>
            </a:extLst>
          </p:cNvPr>
          <p:cNvGrpSpPr/>
          <p:nvPr/>
        </p:nvGrpSpPr>
        <p:grpSpPr>
          <a:xfrm>
            <a:off x="3784451" y="2807602"/>
            <a:ext cx="554185" cy="261610"/>
            <a:chOff x="11868272" y="4109443"/>
            <a:chExt cx="640250" cy="310426"/>
          </a:xfrm>
        </p:grpSpPr>
        <p:grpSp>
          <p:nvGrpSpPr>
            <p:cNvPr id="61" name="Grupo 60">
              <a:extLst>
                <a:ext uri="{FF2B5EF4-FFF2-40B4-BE49-F238E27FC236}">
                  <a16:creationId xmlns:a16="http://schemas.microsoft.com/office/drawing/2014/main" id="{91184C9C-44C1-047B-DB4E-7083C33E8ACC}"/>
                </a:ext>
              </a:extLst>
            </p:cNvPr>
            <p:cNvGrpSpPr/>
            <p:nvPr/>
          </p:nvGrpSpPr>
          <p:grpSpPr>
            <a:xfrm>
              <a:off x="11868272" y="4183754"/>
              <a:ext cx="216000" cy="180000"/>
              <a:chOff x="10974076" y="3320651"/>
              <a:chExt cx="1996322" cy="1830879"/>
            </a:xfrm>
          </p:grpSpPr>
          <p:sp>
            <p:nvSpPr>
              <p:cNvPr id="63" name="Triángulo isósceles 62">
                <a:extLst>
                  <a:ext uri="{FF2B5EF4-FFF2-40B4-BE49-F238E27FC236}">
                    <a16:creationId xmlns:a16="http://schemas.microsoft.com/office/drawing/2014/main" id="{A87E6D2F-90FD-8C66-77A7-76FC00A8A427}"/>
                  </a:ext>
                </a:extLst>
              </p:cNvPr>
              <p:cNvSpPr/>
              <p:nvPr/>
            </p:nvSpPr>
            <p:spPr>
              <a:xfrm>
                <a:off x="10974076"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64" name="Trapecio 63">
                <a:extLst>
                  <a:ext uri="{FF2B5EF4-FFF2-40B4-BE49-F238E27FC236}">
                    <a16:creationId xmlns:a16="http://schemas.microsoft.com/office/drawing/2014/main" id="{6B171DDE-A364-3370-B69E-3FF958A5957A}"/>
                  </a:ext>
                </a:extLst>
              </p:cNvPr>
              <p:cNvSpPr/>
              <p:nvPr/>
            </p:nvSpPr>
            <p:spPr>
              <a:xfrm>
                <a:off x="11576946" y="3322208"/>
                <a:ext cx="790582" cy="726560"/>
              </a:xfrm>
              <a:prstGeom prst="trapezoid">
                <a:avLst>
                  <a:gd name="adj" fmla="val 124419"/>
                </a:avLst>
              </a:prstGeom>
              <a:solidFill>
                <a:srgbClr val="89AA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62" name="CuadroTexto 61">
              <a:extLst>
                <a:ext uri="{FF2B5EF4-FFF2-40B4-BE49-F238E27FC236}">
                  <a16:creationId xmlns:a16="http://schemas.microsoft.com/office/drawing/2014/main" id="{A32B8B8A-D0E6-5E1F-D350-AA3063FEC9C8}"/>
                </a:ext>
              </a:extLst>
            </p:cNvPr>
            <p:cNvSpPr txBox="1"/>
            <p:nvPr/>
          </p:nvSpPr>
          <p:spPr>
            <a:xfrm>
              <a:off x="12026644" y="4109443"/>
              <a:ext cx="481878" cy="310426"/>
            </a:xfrm>
            <a:prstGeom prst="rect">
              <a:avLst/>
            </a:prstGeom>
            <a:noFill/>
          </p:spPr>
          <p:txBody>
            <a:bodyPr wrap="none" rtlCol="0">
              <a:spAutoFit/>
            </a:bodyPr>
            <a:lstStyle/>
            <a:p>
              <a:r>
                <a:rPr lang="es-MX" sz="1050">
                  <a:solidFill>
                    <a:srgbClr val="5F5F5F"/>
                  </a:solidFill>
                  <a:latin typeface="Trebuchet MS" panose="020B0603020202020204" pitchFamily="34" charset="0"/>
                </a:rPr>
                <a:t>53%</a:t>
              </a:r>
            </a:p>
          </p:txBody>
        </p:sp>
      </p:grpSp>
      <p:grpSp>
        <p:nvGrpSpPr>
          <p:cNvPr id="65" name="Grupo 64">
            <a:extLst>
              <a:ext uri="{FF2B5EF4-FFF2-40B4-BE49-F238E27FC236}">
                <a16:creationId xmlns:a16="http://schemas.microsoft.com/office/drawing/2014/main" id="{E294F2B7-42A8-4C79-0DBA-76B1B8B45E1F}"/>
              </a:ext>
            </a:extLst>
          </p:cNvPr>
          <p:cNvGrpSpPr/>
          <p:nvPr/>
        </p:nvGrpSpPr>
        <p:grpSpPr>
          <a:xfrm>
            <a:off x="3537967" y="4859765"/>
            <a:ext cx="476273" cy="246221"/>
            <a:chOff x="11905504" y="5787095"/>
            <a:chExt cx="628911" cy="319952"/>
          </a:xfrm>
        </p:grpSpPr>
        <p:pic>
          <p:nvPicPr>
            <p:cNvPr id="66" name="Picture 44" descr="Lista de tareas">
              <a:extLst>
                <a:ext uri="{FF2B5EF4-FFF2-40B4-BE49-F238E27FC236}">
                  <a16:creationId xmlns:a16="http://schemas.microsoft.com/office/drawing/2014/main" id="{E975F063-50D5-525D-2835-11D3C85284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67" name="CuadroTexto 66">
              <a:extLst>
                <a:ext uri="{FF2B5EF4-FFF2-40B4-BE49-F238E27FC236}">
                  <a16:creationId xmlns:a16="http://schemas.microsoft.com/office/drawing/2014/main" id="{6633374D-9EA9-0E4E-5F08-1BC2293F6232}"/>
                </a:ext>
              </a:extLst>
            </p:cNvPr>
            <p:cNvSpPr txBox="1"/>
            <p:nvPr/>
          </p:nvSpPr>
          <p:spPr>
            <a:xfrm>
              <a:off x="12011157" y="5787095"/>
              <a:ext cx="523258" cy="319952"/>
            </a:xfrm>
            <a:prstGeom prst="rect">
              <a:avLst/>
            </a:prstGeom>
            <a:noFill/>
          </p:spPr>
          <p:txBody>
            <a:bodyPr wrap="none" rtlCol="0">
              <a:spAutoFit/>
            </a:bodyPr>
            <a:lstStyle/>
            <a:p>
              <a:r>
                <a:rPr lang="es-MX" sz="1000" dirty="0">
                  <a:solidFill>
                    <a:srgbClr val="5F5F5F"/>
                  </a:solidFill>
                  <a:latin typeface="Trebuchet MS" panose="020B0603020202020204" pitchFamily="34" charset="0"/>
                </a:rPr>
                <a:t>19%</a:t>
              </a:r>
            </a:p>
          </p:txBody>
        </p:sp>
      </p:grpSp>
      <p:grpSp>
        <p:nvGrpSpPr>
          <p:cNvPr id="71" name="Grupo 70">
            <a:extLst>
              <a:ext uri="{FF2B5EF4-FFF2-40B4-BE49-F238E27FC236}">
                <a16:creationId xmlns:a16="http://schemas.microsoft.com/office/drawing/2014/main" id="{20A3C849-CEC9-180B-5C4F-646DEC4991A6}"/>
              </a:ext>
            </a:extLst>
          </p:cNvPr>
          <p:cNvGrpSpPr/>
          <p:nvPr/>
        </p:nvGrpSpPr>
        <p:grpSpPr>
          <a:xfrm>
            <a:off x="3528113" y="5195255"/>
            <a:ext cx="533411" cy="253916"/>
            <a:chOff x="11868272" y="5031648"/>
            <a:chExt cx="616251" cy="301296"/>
          </a:xfrm>
        </p:grpSpPr>
        <p:grpSp>
          <p:nvGrpSpPr>
            <p:cNvPr id="72" name="Grupo 71">
              <a:extLst>
                <a:ext uri="{FF2B5EF4-FFF2-40B4-BE49-F238E27FC236}">
                  <a16:creationId xmlns:a16="http://schemas.microsoft.com/office/drawing/2014/main" id="{5B39BE01-FA7D-23DC-D2FC-D981394B134F}"/>
                </a:ext>
              </a:extLst>
            </p:cNvPr>
            <p:cNvGrpSpPr/>
            <p:nvPr/>
          </p:nvGrpSpPr>
          <p:grpSpPr>
            <a:xfrm>
              <a:off x="11868272" y="5090127"/>
              <a:ext cx="216000" cy="180000"/>
              <a:chOff x="6316924" y="3334520"/>
              <a:chExt cx="1996322" cy="1830879"/>
            </a:xfrm>
          </p:grpSpPr>
          <p:sp>
            <p:nvSpPr>
              <p:cNvPr id="74" name="Triángulo isósceles 73">
                <a:extLst>
                  <a:ext uri="{FF2B5EF4-FFF2-40B4-BE49-F238E27FC236}">
                    <a16:creationId xmlns:a16="http://schemas.microsoft.com/office/drawing/2014/main" id="{848CA3FB-D27D-D4F4-54F9-5DBEE6270A2E}"/>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75" name="Trapecio 74">
                <a:extLst>
                  <a:ext uri="{FF2B5EF4-FFF2-40B4-BE49-F238E27FC236}">
                    <a16:creationId xmlns:a16="http://schemas.microsoft.com/office/drawing/2014/main" id="{B9C9C3A6-6F04-B19F-B625-EBE4549F62B1}"/>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3" name="CuadroTexto 72">
              <a:extLst>
                <a:ext uri="{FF2B5EF4-FFF2-40B4-BE49-F238E27FC236}">
                  <a16:creationId xmlns:a16="http://schemas.microsoft.com/office/drawing/2014/main" id="{4D2858FC-0E2A-2E4B-E790-CE2775A01DB4}"/>
                </a:ext>
              </a:extLst>
            </p:cNvPr>
            <p:cNvSpPr txBox="1"/>
            <p:nvPr/>
          </p:nvSpPr>
          <p:spPr>
            <a:xfrm>
              <a:off x="12015609" y="5031648"/>
              <a:ext cx="468914" cy="301296"/>
            </a:xfrm>
            <a:prstGeom prst="rect">
              <a:avLst/>
            </a:prstGeom>
            <a:noFill/>
          </p:spPr>
          <p:txBody>
            <a:bodyPr wrap="none" rtlCol="0">
              <a:spAutoFit/>
            </a:bodyPr>
            <a:lstStyle/>
            <a:p>
              <a:r>
                <a:rPr lang="es-MX" sz="1050" dirty="0">
                  <a:solidFill>
                    <a:srgbClr val="5F5F5F"/>
                  </a:solidFill>
                  <a:latin typeface="Trebuchet MS" panose="020B0603020202020204" pitchFamily="34" charset="0"/>
                </a:rPr>
                <a:t>24%</a:t>
              </a:r>
            </a:p>
          </p:txBody>
        </p:sp>
      </p:grpSp>
      <p:grpSp>
        <p:nvGrpSpPr>
          <p:cNvPr id="76" name="Grupo 75">
            <a:extLst>
              <a:ext uri="{FF2B5EF4-FFF2-40B4-BE49-F238E27FC236}">
                <a16:creationId xmlns:a16="http://schemas.microsoft.com/office/drawing/2014/main" id="{D8014C74-1A10-4CFA-CF59-0C233F197DCF}"/>
              </a:ext>
            </a:extLst>
          </p:cNvPr>
          <p:cNvGrpSpPr/>
          <p:nvPr/>
        </p:nvGrpSpPr>
        <p:grpSpPr>
          <a:xfrm>
            <a:off x="10021946" y="5790567"/>
            <a:ext cx="618688" cy="276999"/>
            <a:chOff x="11868272" y="5039979"/>
            <a:chExt cx="618688" cy="276999"/>
          </a:xfrm>
        </p:grpSpPr>
        <p:grpSp>
          <p:nvGrpSpPr>
            <p:cNvPr id="77" name="Grupo 76">
              <a:extLst>
                <a:ext uri="{FF2B5EF4-FFF2-40B4-BE49-F238E27FC236}">
                  <a16:creationId xmlns:a16="http://schemas.microsoft.com/office/drawing/2014/main" id="{28C7E3A1-A1F5-6450-B100-90277C763291}"/>
                </a:ext>
              </a:extLst>
            </p:cNvPr>
            <p:cNvGrpSpPr/>
            <p:nvPr/>
          </p:nvGrpSpPr>
          <p:grpSpPr>
            <a:xfrm>
              <a:off x="11868272" y="5090127"/>
              <a:ext cx="216000" cy="180000"/>
              <a:chOff x="6316924" y="3334520"/>
              <a:chExt cx="1996322" cy="1830879"/>
            </a:xfrm>
          </p:grpSpPr>
          <p:sp>
            <p:nvSpPr>
              <p:cNvPr id="79" name="Triángulo isósceles 78">
                <a:extLst>
                  <a:ext uri="{FF2B5EF4-FFF2-40B4-BE49-F238E27FC236}">
                    <a16:creationId xmlns:a16="http://schemas.microsoft.com/office/drawing/2014/main" id="{B3CDEF99-A18B-9962-261A-09FCCB7D6B32}"/>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80" name="Trapecio 79">
                <a:extLst>
                  <a:ext uri="{FF2B5EF4-FFF2-40B4-BE49-F238E27FC236}">
                    <a16:creationId xmlns:a16="http://schemas.microsoft.com/office/drawing/2014/main" id="{4DD4B900-0E23-D193-D25C-232897B66090}"/>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78" name="CuadroTexto 77">
              <a:extLst>
                <a:ext uri="{FF2B5EF4-FFF2-40B4-BE49-F238E27FC236}">
                  <a16:creationId xmlns:a16="http://schemas.microsoft.com/office/drawing/2014/main" id="{7D537CAA-0392-D08E-9595-C71AA894B5DE}"/>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grpSp>
        <p:nvGrpSpPr>
          <p:cNvPr id="2" name="Grupo 1">
            <a:extLst>
              <a:ext uri="{FF2B5EF4-FFF2-40B4-BE49-F238E27FC236}">
                <a16:creationId xmlns:a16="http://schemas.microsoft.com/office/drawing/2014/main" id="{F2E346F4-F221-4E71-E7B9-618FF499031C}"/>
              </a:ext>
            </a:extLst>
          </p:cNvPr>
          <p:cNvGrpSpPr/>
          <p:nvPr/>
        </p:nvGrpSpPr>
        <p:grpSpPr>
          <a:xfrm>
            <a:off x="3554509" y="4512291"/>
            <a:ext cx="476273" cy="246221"/>
            <a:chOff x="11905504" y="5787095"/>
            <a:chExt cx="628911" cy="319952"/>
          </a:xfrm>
        </p:grpSpPr>
        <p:pic>
          <p:nvPicPr>
            <p:cNvPr id="3" name="Picture 44" descr="Lista de tareas">
              <a:extLst>
                <a:ext uri="{FF2B5EF4-FFF2-40B4-BE49-F238E27FC236}">
                  <a16:creationId xmlns:a16="http://schemas.microsoft.com/office/drawing/2014/main" id="{3DDAE6DB-D056-C4F0-01B4-C29953204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5504" y="5843190"/>
              <a:ext cx="210073" cy="210073"/>
            </a:xfrm>
            <a:prstGeom prst="rect">
              <a:avLst/>
            </a:prstGeom>
            <a:noFill/>
            <a:extLst>
              <a:ext uri="{909E8E84-426E-40DD-AFC4-6F175D3DCCD1}">
                <a14:hiddenFill xmlns:a14="http://schemas.microsoft.com/office/drawing/2010/main">
                  <a:solidFill>
                    <a:srgbClr val="FFFFFF"/>
                  </a:solidFill>
                </a14:hiddenFill>
              </a:ext>
            </a:extLst>
          </p:spPr>
        </p:pic>
        <p:sp>
          <p:nvSpPr>
            <p:cNvPr id="81" name="CuadroTexto 80">
              <a:extLst>
                <a:ext uri="{FF2B5EF4-FFF2-40B4-BE49-F238E27FC236}">
                  <a16:creationId xmlns:a16="http://schemas.microsoft.com/office/drawing/2014/main" id="{0F227535-3E83-8162-73E2-49DC7B2E74EC}"/>
                </a:ext>
              </a:extLst>
            </p:cNvPr>
            <p:cNvSpPr txBox="1"/>
            <p:nvPr/>
          </p:nvSpPr>
          <p:spPr>
            <a:xfrm>
              <a:off x="12011157" y="5787095"/>
              <a:ext cx="523258" cy="319952"/>
            </a:xfrm>
            <a:prstGeom prst="rect">
              <a:avLst/>
            </a:prstGeom>
            <a:noFill/>
          </p:spPr>
          <p:txBody>
            <a:bodyPr wrap="none" rtlCol="0">
              <a:spAutoFit/>
            </a:bodyPr>
            <a:lstStyle/>
            <a:p>
              <a:r>
                <a:rPr lang="es-MX" sz="1000" dirty="0">
                  <a:solidFill>
                    <a:srgbClr val="5F5F5F"/>
                  </a:solidFill>
                  <a:latin typeface="Trebuchet MS" panose="020B0603020202020204" pitchFamily="34" charset="0"/>
                </a:rPr>
                <a:t>23%</a:t>
              </a:r>
            </a:p>
          </p:txBody>
        </p:sp>
      </p:grpSp>
    </p:spTree>
    <p:extLst>
      <p:ext uri="{BB962C8B-B14F-4D97-AF65-F5344CB8AC3E}">
        <p14:creationId xmlns:p14="http://schemas.microsoft.com/office/powerpoint/2010/main" val="12345399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dirty="0">
                <a:solidFill>
                  <a:srgbClr val="00507F"/>
                </a:solidFill>
                <a:latin typeface="Trebuchet MS" panose="020B0603020202020204" pitchFamily="34" charset="0"/>
              </a:rPr>
              <a:t>Evaluación de precios </a:t>
            </a:r>
          </a:p>
        </p:txBody>
      </p:sp>
      <p:graphicFrame>
        <p:nvGraphicFramePr>
          <p:cNvPr id="4" name="Gráfico 78">
            <a:extLst>
              <a:ext uri="{FF2B5EF4-FFF2-40B4-BE49-F238E27FC236}">
                <a16:creationId xmlns:a16="http://schemas.microsoft.com/office/drawing/2014/main" id="{A8D33CBE-AEC2-4E6C-A5B3-76300BB44A2D}"/>
              </a:ext>
            </a:extLst>
          </p:cNvPr>
          <p:cNvGraphicFramePr/>
          <p:nvPr>
            <p:extLst>
              <p:ext uri="{D42A27DB-BD31-4B8C-83A1-F6EECF244321}">
                <p14:modId xmlns:p14="http://schemas.microsoft.com/office/powerpoint/2010/main" val="2702227540"/>
              </p:ext>
            </p:extLst>
          </p:nvPr>
        </p:nvGraphicFramePr>
        <p:xfrm>
          <a:off x="3043543" y="1859762"/>
          <a:ext cx="5347889" cy="3301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2 Tabla">
            <a:extLst>
              <a:ext uri="{FF2B5EF4-FFF2-40B4-BE49-F238E27FC236}">
                <a16:creationId xmlns:a16="http://schemas.microsoft.com/office/drawing/2014/main" id="{77683DDB-9C0B-4384-9E4A-8C07D2898441}"/>
              </a:ext>
            </a:extLst>
          </p:cNvPr>
          <p:cNvGraphicFramePr>
            <a:graphicFrameLocks noGrp="1"/>
          </p:cNvGraphicFramePr>
          <p:nvPr>
            <p:extLst>
              <p:ext uri="{D42A27DB-BD31-4B8C-83A1-F6EECF244321}">
                <p14:modId xmlns:p14="http://schemas.microsoft.com/office/powerpoint/2010/main" val="4097226704"/>
              </p:ext>
            </p:extLst>
          </p:nvPr>
        </p:nvGraphicFramePr>
        <p:xfrm>
          <a:off x="3321173" y="5001548"/>
          <a:ext cx="4208036" cy="371495"/>
        </p:xfrm>
        <a:graphic>
          <a:graphicData uri="http://schemas.openxmlformats.org/drawingml/2006/table">
            <a:tbl>
              <a:tblPr/>
              <a:tblGrid>
                <a:gridCol w="2017178">
                  <a:extLst>
                    <a:ext uri="{9D8B030D-6E8A-4147-A177-3AD203B41FA5}">
                      <a16:colId xmlns:a16="http://schemas.microsoft.com/office/drawing/2014/main" val="20000"/>
                    </a:ext>
                  </a:extLst>
                </a:gridCol>
                <a:gridCol w="2190858">
                  <a:extLst>
                    <a:ext uri="{9D8B030D-6E8A-4147-A177-3AD203B41FA5}">
                      <a16:colId xmlns:a16="http://schemas.microsoft.com/office/drawing/2014/main" val="20001"/>
                    </a:ext>
                  </a:extLst>
                </a:gridCol>
              </a:tblGrid>
              <a:tr h="3714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r>
                        <a:rPr lang="es-MX" sz="1200" b="0" i="0" u="none" strike="noStrike">
                          <a:solidFill>
                            <a:schemeClr val="bg1">
                              <a:lumMod val="50000"/>
                            </a:schemeClr>
                          </a:solidFill>
                          <a:effectLst/>
                          <a:latin typeface="Trebuchet MS"/>
                        </a:rPr>
                        <a:t>Promedio:</a:t>
                      </a:r>
                    </a:p>
                  </a:txBody>
                  <a:tcPr marL="5477" marR="5477" marT="5477"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s-MX" sz="1200" b="0" i="0" u="none" strike="noStrike">
                          <a:solidFill>
                            <a:schemeClr val="bg1">
                              <a:lumMod val="50000"/>
                            </a:schemeClr>
                          </a:solidFill>
                          <a:effectLst/>
                          <a:latin typeface="Trebuchet MS" pitchFamily="34" charset="0"/>
                        </a:rPr>
                        <a:t>                 2.8</a:t>
                      </a:r>
                    </a:p>
                  </a:txBody>
                  <a:tcPr marL="5477" marR="5477" marT="547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1" name="Rectángulo 10">
            <a:extLst>
              <a:ext uri="{FF2B5EF4-FFF2-40B4-BE49-F238E27FC236}">
                <a16:creationId xmlns:a16="http://schemas.microsoft.com/office/drawing/2014/main" id="{B810DAC9-2E28-4D35-9689-7CCC5AF48AC9}"/>
              </a:ext>
            </a:extLst>
          </p:cNvPr>
          <p:cNvSpPr/>
          <p:nvPr/>
        </p:nvSpPr>
        <p:spPr>
          <a:xfrm>
            <a:off x="4137706" y="1768791"/>
            <a:ext cx="597341" cy="307777"/>
          </a:xfrm>
          <a:prstGeom prst="rect">
            <a:avLst/>
          </a:prstGeom>
        </p:spPr>
        <p:txBody>
          <a:bodyPr wrap="square">
            <a:spAutoFit/>
          </a:bodyPr>
          <a:lstStyle/>
          <a:p>
            <a:pPr algn="ctr">
              <a:defRPr/>
            </a:pPr>
            <a:r>
              <a:rPr lang="es-MX" sz="1400" b="1">
                <a:solidFill>
                  <a:srgbClr val="144E5C"/>
                </a:solidFill>
                <a:latin typeface="Trebuchet MS" panose="020B0603020202020204" pitchFamily="34" charset="0"/>
                <a:cs typeface="Arial" panose="020B0604020202020204" pitchFamily="34" charset="0"/>
              </a:rPr>
              <a:t>NPS</a:t>
            </a:r>
          </a:p>
        </p:txBody>
      </p:sp>
      <p:sp>
        <p:nvSpPr>
          <p:cNvPr id="33" name="Rectángulo 10">
            <a:extLst>
              <a:ext uri="{FF2B5EF4-FFF2-40B4-BE49-F238E27FC236}">
                <a16:creationId xmlns:a16="http://schemas.microsoft.com/office/drawing/2014/main" id="{B96EB75E-68C4-40DA-A2A2-003212DB9350}"/>
              </a:ext>
            </a:extLst>
          </p:cNvPr>
          <p:cNvSpPr/>
          <p:nvPr/>
        </p:nvSpPr>
        <p:spPr>
          <a:xfrm>
            <a:off x="5967592" y="1746339"/>
            <a:ext cx="597341" cy="307777"/>
          </a:xfrm>
          <a:prstGeom prst="rect">
            <a:avLst/>
          </a:prstGeom>
        </p:spPr>
        <p:txBody>
          <a:bodyPr wrap="square">
            <a:spAutoFit/>
          </a:bodyPr>
          <a:lstStyle/>
          <a:p>
            <a:pPr algn="ctr">
              <a:defRPr/>
            </a:pPr>
            <a:r>
              <a:rPr lang="es-MX" sz="1400" b="1">
                <a:solidFill>
                  <a:srgbClr val="144E5C"/>
                </a:solidFill>
                <a:latin typeface="Trebuchet MS" panose="020B0603020202020204" pitchFamily="34" charset="0"/>
                <a:cs typeface="Arial" panose="020B0604020202020204" pitchFamily="34" charset="0"/>
              </a:rPr>
              <a:t>-17%</a:t>
            </a:r>
          </a:p>
        </p:txBody>
      </p:sp>
      <p:graphicFrame>
        <p:nvGraphicFramePr>
          <p:cNvPr id="48" name="Tabla 47">
            <a:extLst>
              <a:ext uri="{FF2B5EF4-FFF2-40B4-BE49-F238E27FC236}">
                <a16:creationId xmlns:a16="http://schemas.microsoft.com/office/drawing/2014/main" id="{33D582A1-60E7-D708-C7A6-A821EF664AEE}"/>
              </a:ext>
            </a:extLst>
          </p:cNvPr>
          <p:cNvGraphicFramePr>
            <a:graphicFrameLocks noGrp="1"/>
          </p:cNvGraphicFramePr>
          <p:nvPr>
            <p:extLst>
              <p:ext uri="{D42A27DB-BD31-4B8C-83A1-F6EECF244321}">
                <p14:modId xmlns:p14="http://schemas.microsoft.com/office/powerpoint/2010/main" val="1810250493"/>
              </p:ext>
            </p:extLst>
          </p:nvPr>
        </p:nvGraphicFramePr>
        <p:xfrm>
          <a:off x="5332516" y="1342317"/>
          <a:ext cx="1897524" cy="396314"/>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396314">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sp>
        <p:nvSpPr>
          <p:cNvPr id="2" name="Rectángulo: esquinas redondeadas 1">
            <a:extLst>
              <a:ext uri="{FF2B5EF4-FFF2-40B4-BE49-F238E27FC236}">
                <a16:creationId xmlns:a16="http://schemas.microsoft.com/office/drawing/2014/main" id="{C954B7F5-4249-1C0E-41C1-3311EB7C3666}"/>
              </a:ext>
            </a:extLst>
          </p:cNvPr>
          <p:cNvSpPr/>
          <p:nvPr/>
        </p:nvSpPr>
        <p:spPr>
          <a:xfrm>
            <a:off x="5332516" y="1359566"/>
            <a:ext cx="1897524" cy="3958625"/>
          </a:xfrm>
          <a:prstGeom prst="roundRect">
            <a:avLst>
              <a:gd name="adj" fmla="val 6881"/>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8D139439-A937-55AE-FCEF-6CCBA5D74564}"/>
              </a:ext>
            </a:extLst>
          </p:cNvPr>
          <p:cNvSpPr txBox="1"/>
          <p:nvPr/>
        </p:nvSpPr>
        <p:spPr>
          <a:xfrm>
            <a:off x="7089321" y="5432003"/>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6" name="Rectángulo 5">
            <a:extLst>
              <a:ext uri="{FF2B5EF4-FFF2-40B4-BE49-F238E27FC236}">
                <a16:creationId xmlns:a16="http://schemas.microsoft.com/office/drawing/2014/main" id="{0DC43653-3100-E016-B976-53E755399D20}"/>
              </a:ext>
            </a:extLst>
          </p:cNvPr>
          <p:cNvSpPr/>
          <p:nvPr/>
        </p:nvSpPr>
        <p:spPr>
          <a:xfrm>
            <a:off x="67182" y="5681724"/>
            <a:ext cx="8610093" cy="600164"/>
          </a:xfrm>
          <a:prstGeom prst="rect">
            <a:avLst/>
          </a:prstGeom>
          <a:noFill/>
        </p:spPr>
        <p:txBody>
          <a:bodyPr wrap="square">
            <a:spAutoFit/>
          </a:bodyPr>
          <a:lstStyle/>
          <a:p>
            <a:endParaRPr lang="es-MX" sz="1100" dirty="0">
              <a:solidFill>
                <a:srgbClr val="414141"/>
              </a:solidFill>
              <a:latin typeface="Trebuchet MS" panose="020B0603020202020204" pitchFamily="34" charset="0"/>
            </a:endParaRPr>
          </a:p>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P37. Usando una escala de 1 al 5 (donde 1 es muy caro y 5 muy barato), ¿Cómo califica en general los precios en este destino? </a:t>
            </a:r>
          </a:p>
        </p:txBody>
      </p:sp>
      <p:sp>
        <p:nvSpPr>
          <p:cNvPr id="15" name="CuadroTexto 14">
            <a:extLst>
              <a:ext uri="{FF2B5EF4-FFF2-40B4-BE49-F238E27FC236}">
                <a16:creationId xmlns:a16="http://schemas.microsoft.com/office/drawing/2014/main" id="{09CC1841-A057-B853-ACEE-3B697F519962}"/>
              </a:ext>
            </a:extLst>
          </p:cNvPr>
          <p:cNvSpPr txBox="1"/>
          <p:nvPr/>
        </p:nvSpPr>
        <p:spPr>
          <a:xfrm>
            <a:off x="603670" y="383160"/>
            <a:ext cx="11218739" cy="830997"/>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Trebuchet MS"/>
                <a:ea typeface="+mn-ea"/>
                <a:cs typeface="Calibri"/>
              </a:rPr>
              <a:t>Los turistas que abordaron un vuelo a Alemania destacan por mostrarse neutrales al evaluar los precios en el destino; no obstante, los turistas de nivel socioeconómico bajo fueron más estrictos al evaluar los precios, en contraste con los visitantes de nivel socioeconómico medio y hombres.</a:t>
            </a:r>
          </a:p>
        </p:txBody>
      </p:sp>
      <p:grpSp>
        <p:nvGrpSpPr>
          <p:cNvPr id="3" name="Grupo 2">
            <a:extLst>
              <a:ext uri="{FF2B5EF4-FFF2-40B4-BE49-F238E27FC236}">
                <a16:creationId xmlns:a16="http://schemas.microsoft.com/office/drawing/2014/main" id="{014764DF-3B30-3E61-2122-5F204E75A069}"/>
              </a:ext>
            </a:extLst>
          </p:cNvPr>
          <p:cNvGrpSpPr/>
          <p:nvPr/>
        </p:nvGrpSpPr>
        <p:grpSpPr>
          <a:xfrm>
            <a:off x="6710187" y="2427722"/>
            <a:ext cx="573295" cy="276999"/>
            <a:chOff x="11845075" y="3313702"/>
            <a:chExt cx="662331" cy="328686"/>
          </a:xfrm>
        </p:grpSpPr>
        <p:pic>
          <p:nvPicPr>
            <p:cNvPr id="7" name="Imagen 34">
              <a:extLst>
                <a:ext uri="{FF2B5EF4-FFF2-40B4-BE49-F238E27FC236}">
                  <a16:creationId xmlns:a16="http://schemas.microsoft.com/office/drawing/2014/main" id="{A0F95D42-96A1-A231-2BEB-E8C80753C5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0" name="CuadroTexto 9">
              <a:extLst>
                <a:ext uri="{FF2B5EF4-FFF2-40B4-BE49-F238E27FC236}">
                  <a16:creationId xmlns:a16="http://schemas.microsoft.com/office/drawing/2014/main" id="{9FC6C3BC-3F6D-212A-0765-289D6A3E1B24}"/>
                </a:ext>
              </a:extLst>
            </p:cNvPr>
            <p:cNvSpPr txBox="1"/>
            <p:nvPr/>
          </p:nvSpPr>
          <p:spPr>
            <a:xfrm>
              <a:off x="12001452" y="3313702"/>
              <a:ext cx="505954" cy="328686"/>
            </a:xfrm>
            <a:prstGeom prst="rect">
              <a:avLst/>
            </a:prstGeom>
            <a:noFill/>
          </p:spPr>
          <p:txBody>
            <a:bodyPr wrap="none" rtlCol="0">
              <a:spAutoFit/>
            </a:bodyPr>
            <a:lstStyle/>
            <a:p>
              <a:r>
                <a:rPr lang="es-MX" sz="1200">
                  <a:solidFill>
                    <a:srgbClr val="5F5F5F"/>
                  </a:solidFill>
                  <a:latin typeface="Trebuchet MS" panose="020B0603020202020204" pitchFamily="34" charset="0"/>
                </a:rPr>
                <a:t>18%</a:t>
              </a:r>
            </a:p>
          </p:txBody>
        </p:sp>
      </p:grpSp>
      <p:grpSp>
        <p:nvGrpSpPr>
          <p:cNvPr id="16" name="Grupo 15">
            <a:extLst>
              <a:ext uri="{FF2B5EF4-FFF2-40B4-BE49-F238E27FC236}">
                <a16:creationId xmlns:a16="http://schemas.microsoft.com/office/drawing/2014/main" id="{458E57E9-8958-FD5E-E252-C8A675BDD97F}"/>
              </a:ext>
            </a:extLst>
          </p:cNvPr>
          <p:cNvGrpSpPr/>
          <p:nvPr/>
        </p:nvGrpSpPr>
        <p:grpSpPr>
          <a:xfrm>
            <a:off x="10079151" y="5763129"/>
            <a:ext cx="912793" cy="280283"/>
            <a:chOff x="11845075" y="3342807"/>
            <a:chExt cx="912793" cy="280283"/>
          </a:xfrm>
        </p:grpSpPr>
        <p:pic>
          <p:nvPicPr>
            <p:cNvPr id="17" name="Imagen 34">
              <a:extLst>
                <a:ext uri="{FF2B5EF4-FFF2-40B4-BE49-F238E27FC236}">
                  <a16:creationId xmlns:a16="http://schemas.microsoft.com/office/drawing/2014/main" id="{C6AD313B-3A7F-A39E-3F86-0A0BB86743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45075" y="3342807"/>
              <a:ext cx="260756" cy="260756"/>
            </a:xfrm>
            <a:prstGeom prst="rect">
              <a:avLst/>
            </a:prstGeom>
          </p:spPr>
        </p:pic>
        <p:sp>
          <p:nvSpPr>
            <p:cNvPr id="18" name="CuadroTexto 17">
              <a:extLst>
                <a:ext uri="{FF2B5EF4-FFF2-40B4-BE49-F238E27FC236}">
                  <a16:creationId xmlns:a16="http://schemas.microsoft.com/office/drawing/2014/main" id="{017D175C-5947-EE9A-B0C2-23DADD61F73E}"/>
                </a:ext>
              </a:extLst>
            </p:cNvPr>
            <p:cNvSpPr txBox="1"/>
            <p:nvPr/>
          </p:nvSpPr>
          <p:spPr>
            <a:xfrm>
              <a:off x="12032990" y="3346091"/>
              <a:ext cx="724878"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Hombre</a:t>
              </a:r>
            </a:p>
          </p:txBody>
        </p:sp>
      </p:grpSp>
      <p:grpSp>
        <p:nvGrpSpPr>
          <p:cNvPr id="19" name="Grupo 18">
            <a:extLst>
              <a:ext uri="{FF2B5EF4-FFF2-40B4-BE49-F238E27FC236}">
                <a16:creationId xmlns:a16="http://schemas.microsoft.com/office/drawing/2014/main" id="{8744384A-AA22-479C-58BE-A9758BD17CEB}"/>
              </a:ext>
            </a:extLst>
          </p:cNvPr>
          <p:cNvGrpSpPr/>
          <p:nvPr/>
        </p:nvGrpSpPr>
        <p:grpSpPr>
          <a:xfrm>
            <a:off x="6749566" y="2077933"/>
            <a:ext cx="568702" cy="276999"/>
            <a:chOff x="11868272" y="4557884"/>
            <a:chExt cx="657021" cy="328687"/>
          </a:xfrm>
        </p:grpSpPr>
        <p:grpSp>
          <p:nvGrpSpPr>
            <p:cNvPr id="20" name="Grupo 19">
              <a:extLst>
                <a:ext uri="{FF2B5EF4-FFF2-40B4-BE49-F238E27FC236}">
                  <a16:creationId xmlns:a16="http://schemas.microsoft.com/office/drawing/2014/main" id="{52CAC0A5-25F4-9799-5D91-69395F1A4503}"/>
                </a:ext>
              </a:extLst>
            </p:cNvPr>
            <p:cNvGrpSpPr/>
            <p:nvPr/>
          </p:nvGrpSpPr>
          <p:grpSpPr>
            <a:xfrm>
              <a:off x="11868272" y="4645258"/>
              <a:ext cx="216000" cy="180000"/>
              <a:chOff x="8925921" y="3320651"/>
              <a:chExt cx="1996322" cy="1830879"/>
            </a:xfrm>
          </p:grpSpPr>
          <p:sp>
            <p:nvSpPr>
              <p:cNvPr id="22" name="Triángulo isósceles 21">
                <a:extLst>
                  <a:ext uri="{FF2B5EF4-FFF2-40B4-BE49-F238E27FC236}">
                    <a16:creationId xmlns:a16="http://schemas.microsoft.com/office/drawing/2014/main" id="{58A969CB-9179-6329-D54C-6B397282FEAB}"/>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5" name="Trapecio 24">
                <a:extLst>
                  <a:ext uri="{FF2B5EF4-FFF2-40B4-BE49-F238E27FC236}">
                    <a16:creationId xmlns:a16="http://schemas.microsoft.com/office/drawing/2014/main" id="{901A8B1F-07F7-5869-83B5-948CED321EE3}"/>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1" name="CuadroTexto 20">
              <a:extLst>
                <a:ext uri="{FF2B5EF4-FFF2-40B4-BE49-F238E27FC236}">
                  <a16:creationId xmlns:a16="http://schemas.microsoft.com/office/drawing/2014/main" id="{A6A68080-5E6F-9CEB-C516-3177042E738E}"/>
                </a:ext>
              </a:extLst>
            </p:cNvPr>
            <p:cNvSpPr txBox="1"/>
            <p:nvPr/>
          </p:nvSpPr>
          <p:spPr>
            <a:xfrm>
              <a:off x="12019341" y="4557884"/>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12%</a:t>
              </a:r>
            </a:p>
          </p:txBody>
        </p:sp>
      </p:grpSp>
      <p:grpSp>
        <p:nvGrpSpPr>
          <p:cNvPr id="27" name="Grupo 26">
            <a:extLst>
              <a:ext uri="{FF2B5EF4-FFF2-40B4-BE49-F238E27FC236}">
                <a16:creationId xmlns:a16="http://schemas.microsoft.com/office/drawing/2014/main" id="{4BF41AE2-333B-1FD3-A705-BEA1C041D051}"/>
              </a:ext>
            </a:extLst>
          </p:cNvPr>
          <p:cNvGrpSpPr/>
          <p:nvPr/>
        </p:nvGrpSpPr>
        <p:grpSpPr>
          <a:xfrm>
            <a:off x="10938236" y="5767962"/>
            <a:ext cx="588232" cy="276999"/>
            <a:chOff x="11868272" y="4590274"/>
            <a:chExt cx="588232" cy="276999"/>
          </a:xfrm>
        </p:grpSpPr>
        <p:grpSp>
          <p:nvGrpSpPr>
            <p:cNvPr id="29" name="Grupo 28">
              <a:extLst>
                <a:ext uri="{FF2B5EF4-FFF2-40B4-BE49-F238E27FC236}">
                  <a16:creationId xmlns:a16="http://schemas.microsoft.com/office/drawing/2014/main" id="{4E0E4CB7-45A5-D0F5-F612-7C8C7D716D6B}"/>
                </a:ext>
              </a:extLst>
            </p:cNvPr>
            <p:cNvGrpSpPr/>
            <p:nvPr/>
          </p:nvGrpSpPr>
          <p:grpSpPr>
            <a:xfrm>
              <a:off x="11868272" y="4645258"/>
              <a:ext cx="216000" cy="180000"/>
              <a:chOff x="8925921" y="3320651"/>
              <a:chExt cx="1996322" cy="1830879"/>
            </a:xfrm>
          </p:grpSpPr>
          <p:sp>
            <p:nvSpPr>
              <p:cNvPr id="32" name="Triángulo isósceles 31">
                <a:extLst>
                  <a:ext uri="{FF2B5EF4-FFF2-40B4-BE49-F238E27FC236}">
                    <a16:creationId xmlns:a16="http://schemas.microsoft.com/office/drawing/2014/main" id="{1A844E50-7812-D7D4-D6F4-E3BF275BE0F3}"/>
                  </a:ext>
                </a:extLst>
              </p:cNvPr>
              <p:cNvSpPr/>
              <p:nvPr/>
            </p:nvSpPr>
            <p:spPr>
              <a:xfrm>
                <a:off x="8925921" y="3320651"/>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34" name="Trapecio 33">
                <a:extLst>
                  <a:ext uri="{FF2B5EF4-FFF2-40B4-BE49-F238E27FC236}">
                    <a16:creationId xmlns:a16="http://schemas.microsoft.com/office/drawing/2014/main" id="{1DFA1B2D-4400-878E-2814-187F268B20AF}"/>
                  </a:ext>
                </a:extLst>
              </p:cNvPr>
              <p:cNvSpPr/>
              <p:nvPr/>
            </p:nvSpPr>
            <p:spPr>
              <a:xfrm>
                <a:off x="9211695" y="4055208"/>
                <a:ext cx="1424774" cy="572573"/>
              </a:xfrm>
              <a:prstGeom prst="trapezoid">
                <a:avLst>
                  <a:gd name="adj" fmla="val 55009"/>
                </a:avLst>
              </a:prstGeom>
              <a:solidFill>
                <a:srgbClr val="31859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0" name="CuadroTexto 29">
              <a:extLst>
                <a:ext uri="{FF2B5EF4-FFF2-40B4-BE49-F238E27FC236}">
                  <a16:creationId xmlns:a16="http://schemas.microsoft.com/office/drawing/2014/main" id="{EF4A8F5C-0F59-504C-68BE-BBF624F32E68}"/>
                </a:ext>
              </a:extLst>
            </p:cNvPr>
            <p:cNvSpPr txBox="1"/>
            <p:nvPr/>
          </p:nvSpPr>
          <p:spPr>
            <a:xfrm>
              <a:off x="12032990" y="4590274"/>
              <a:ext cx="423514"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CC-</a:t>
              </a:r>
            </a:p>
          </p:txBody>
        </p:sp>
      </p:grpSp>
      <p:grpSp>
        <p:nvGrpSpPr>
          <p:cNvPr id="35" name="Grupo 34">
            <a:extLst>
              <a:ext uri="{FF2B5EF4-FFF2-40B4-BE49-F238E27FC236}">
                <a16:creationId xmlns:a16="http://schemas.microsoft.com/office/drawing/2014/main" id="{F9C0B617-E19E-0BF2-AFD4-D6E73656223B}"/>
              </a:ext>
            </a:extLst>
          </p:cNvPr>
          <p:cNvGrpSpPr/>
          <p:nvPr/>
        </p:nvGrpSpPr>
        <p:grpSpPr>
          <a:xfrm>
            <a:off x="6749566" y="4152993"/>
            <a:ext cx="555054" cy="276999"/>
            <a:chOff x="11868272" y="5007589"/>
            <a:chExt cx="641254" cy="328687"/>
          </a:xfrm>
        </p:grpSpPr>
        <p:grpSp>
          <p:nvGrpSpPr>
            <p:cNvPr id="36" name="Grupo 35">
              <a:extLst>
                <a:ext uri="{FF2B5EF4-FFF2-40B4-BE49-F238E27FC236}">
                  <a16:creationId xmlns:a16="http://schemas.microsoft.com/office/drawing/2014/main" id="{81933487-87D3-C773-1938-8CD39BED5623}"/>
                </a:ext>
              </a:extLst>
            </p:cNvPr>
            <p:cNvGrpSpPr/>
            <p:nvPr/>
          </p:nvGrpSpPr>
          <p:grpSpPr>
            <a:xfrm>
              <a:off x="11868272" y="5090127"/>
              <a:ext cx="216000" cy="180000"/>
              <a:chOff x="6316924" y="3334520"/>
              <a:chExt cx="1996322" cy="1830879"/>
            </a:xfrm>
          </p:grpSpPr>
          <p:sp>
            <p:nvSpPr>
              <p:cNvPr id="38" name="Triángulo isósceles 37">
                <a:extLst>
                  <a:ext uri="{FF2B5EF4-FFF2-40B4-BE49-F238E27FC236}">
                    <a16:creationId xmlns:a16="http://schemas.microsoft.com/office/drawing/2014/main" id="{4151AFF8-9010-775B-CC01-87483760AC31}"/>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42" name="Trapecio 41">
                <a:extLst>
                  <a:ext uri="{FF2B5EF4-FFF2-40B4-BE49-F238E27FC236}">
                    <a16:creationId xmlns:a16="http://schemas.microsoft.com/office/drawing/2014/main" id="{48D4D62B-FF98-F5B4-03B9-1E6134038A10}"/>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37" name="CuadroTexto 36">
              <a:extLst>
                <a:ext uri="{FF2B5EF4-FFF2-40B4-BE49-F238E27FC236}">
                  <a16:creationId xmlns:a16="http://schemas.microsoft.com/office/drawing/2014/main" id="{CEAB6B2D-32FE-CBDD-4AA0-C3334F9003FD}"/>
                </a:ext>
              </a:extLst>
            </p:cNvPr>
            <p:cNvSpPr txBox="1"/>
            <p:nvPr/>
          </p:nvSpPr>
          <p:spPr>
            <a:xfrm>
              <a:off x="12003574" y="5007589"/>
              <a:ext cx="505952" cy="328687"/>
            </a:xfrm>
            <a:prstGeom prst="rect">
              <a:avLst/>
            </a:prstGeom>
            <a:noFill/>
          </p:spPr>
          <p:txBody>
            <a:bodyPr wrap="none" rtlCol="0">
              <a:spAutoFit/>
            </a:bodyPr>
            <a:lstStyle/>
            <a:p>
              <a:r>
                <a:rPr lang="es-MX" sz="1200">
                  <a:solidFill>
                    <a:srgbClr val="5F5F5F"/>
                  </a:solidFill>
                  <a:latin typeface="Trebuchet MS" panose="020B0603020202020204" pitchFamily="34" charset="0"/>
                </a:rPr>
                <a:t>36%</a:t>
              </a:r>
            </a:p>
          </p:txBody>
        </p:sp>
      </p:grpSp>
      <p:sp>
        <p:nvSpPr>
          <p:cNvPr id="9" name="CuadroTexto 8">
            <a:extLst>
              <a:ext uri="{FF2B5EF4-FFF2-40B4-BE49-F238E27FC236}">
                <a16:creationId xmlns:a16="http://schemas.microsoft.com/office/drawing/2014/main" id="{C2F662B4-0288-4374-EE9C-7C1D6011AF14}"/>
              </a:ext>
            </a:extLst>
          </p:cNvPr>
          <p:cNvSpPr txBox="1"/>
          <p:nvPr/>
        </p:nvSpPr>
        <p:spPr>
          <a:xfrm>
            <a:off x="8232482" y="6019947"/>
            <a:ext cx="3918059" cy="246221"/>
          </a:xfrm>
          <a:prstGeom prst="rect">
            <a:avLst/>
          </a:prstGeom>
          <a:noFill/>
        </p:spPr>
        <p:txBody>
          <a:bodyPr wrap="none" rtlCol="0">
            <a:spAutoFit/>
          </a:bodyPr>
          <a:lstStyle/>
          <a:p>
            <a:pPr algn="r"/>
            <a:r>
              <a:rPr lang="es-MX" sz="1000" b="1">
                <a:solidFill>
                  <a:srgbClr val="C00000"/>
                </a:solidFill>
                <a:latin typeface="Trebuchet MS" panose="020B0703020202090204" pitchFamily="34" charset="0"/>
              </a:rPr>
              <a:t>No se identificaron diferencias significativas entre segmentos.</a:t>
            </a:r>
          </a:p>
        </p:txBody>
      </p:sp>
      <p:grpSp>
        <p:nvGrpSpPr>
          <p:cNvPr id="14" name="Grupo 13">
            <a:extLst>
              <a:ext uri="{FF2B5EF4-FFF2-40B4-BE49-F238E27FC236}">
                <a16:creationId xmlns:a16="http://schemas.microsoft.com/office/drawing/2014/main" id="{A91C0984-8795-2ED6-304B-B2A97313A3D9}"/>
              </a:ext>
            </a:extLst>
          </p:cNvPr>
          <p:cNvGrpSpPr/>
          <p:nvPr/>
        </p:nvGrpSpPr>
        <p:grpSpPr>
          <a:xfrm>
            <a:off x="11499812" y="5767962"/>
            <a:ext cx="618688" cy="276999"/>
            <a:chOff x="11868272" y="5039979"/>
            <a:chExt cx="618688" cy="276999"/>
          </a:xfrm>
        </p:grpSpPr>
        <p:grpSp>
          <p:nvGrpSpPr>
            <p:cNvPr id="23" name="Grupo 22">
              <a:extLst>
                <a:ext uri="{FF2B5EF4-FFF2-40B4-BE49-F238E27FC236}">
                  <a16:creationId xmlns:a16="http://schemas.microsoft.com/office/drawing/2014/main" id="{4EC9FD95-1191-84E0-D8CB-F7BFC320F1CF}"/>
                </a:ext>
              </a:extLst>
            </p:cNvPr>
            <p:cNvGrpSpPr/>
            <p:nvPr/>
          </p:nvGrpSpPr>
          <p:grpSpPr>
            <a:xfrm>
              <a:off x="11868272" y="5090127"/>
              <a:ext cx="216000" cy="180000"/>
              <a:chOff x="6316924" y="3334520"/>
              <a:chExt cx="1996322" cy="1830879"/>
            </a:xfrm>
          </p:grpSpPr>
          <p:sp>
            <p:nvSpPr>
              <p:cNvPr id="26" name="Triángulo isósceles 25">
                <a:extLst>
                  <a:ext uri="{FF2B5EF4-FFF2-40B4-BE49-F238E27FC236}">
                    <a16:creationId xmlns:a16="http://schemas.microsoft.com/office/drawing/2014/main" id="{6C875202-EB0A-B950-42B3-CA121A8062F2}"/>
                  </a:ext>
                </a:extLst>
              </p:cNvPr>
              <p:cNvSpPr/>
              <p:nvPr/>
            </p:nvSpPr>
            <p:spPr>
              <a:xfrm>
                <a:off x="6316924" y="3334520"/>
                <a:ext cx="1996322" cy="1830879"/>
              </a:xfrm>
              <a:prstGeom prst="triangle">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sp>
            <p:nvSpPr>
              <p:cNvPr id="28" name="Trapecio 27">
                <a:extLst>
                  <a:ext uri="{FF2B5EF4-FFF2-40B4-BE49-F238E27FC236}">
                    <a16:creationId xmlns:a16="http://schemas.microsoft.com/office/drawing/2014/main" id="{4E6AB5A1-4854-3B18-218E-3E4A1F420F31}"/>
                  </a:ext>
                </a:extLst>
              </p:cNvPr>
              <p:cNvSpPr/>
              <p:nvPr/>
            </p:nvSpPr>
            <p:spPr>
              <a:xfrm>
                <a:off x="6316924" y="4627781"/>
                <a:ext cx="1996322" cy="537618"/>
              </a:xfrm>
              <a:prstGeom prst="trapezoid">
                <a:avLst>
                  <a:gd name="adj" fmla="val 55009"/>
                </a:avLst>
              </a:prstGeom>
              <a:solidFill>
                <a:srgbClr val="10213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rgbClr val="144E5C"/>
                  </a:solidFill>
                  <a:effectLst/>
                  <a:uLnTx/>
                  <a:uFillTx/>
                  <a:latin typeface="Calibri"/>
                  <a:ea typeface="+mn-ea"/>
                  <a:cs typeface="+mn-cs"/>
                </a:endParaRPr>
              </a:p>
            </p:txBody>
          </p:sp>
        </p:grpSp>
        <p:sp>
          <p:nvSpPr>
            <p:cNvPr id="24" name="CuadroTexto 23">
              <a:extLst>
                <a:ext uri="{FF2B5EF4-FFF2-40B4-BE49-F238E27FC236}">
                  <a16:creationId xmlns:a16="http://schemas.microsoft.com/office/drawing/2014/main" id="{596C26DA-513B-7943-F815-877C200EFF6A}"/>
                </a:ext>
              </a:extLst>
            </p:cNvPr>
            <p:cNvSpPr txBox="1"/>
            <p:nvPr/>
          </p:nvSpPr>
          <p:spPr>
            <a:xfrm>
              <a:off x="12032990" y="5039979"/>
              <a:ext cx="453970" cy="276999"/>
            </a:xfrm>
            <a:prstGeom prst="rect">
              <a:avLst/>
            </a:prstGeom>
            <a:noFill/>
          </p:spPr>
          <p:txBody>
            <a:bodyPr wrap="none" rtlCol="0">
              <a:spAutoFit/>
            </a:bodyPr>
            <a:lstStyle/>
            <a:p>
              <a:r>
                <a:rPr lang="es-MX" sz="1200">
                  <a:solidFill>
                    <a:srgbClr val="5F5F5F"/>
                  </a:solidFill>
                  <a:latin typeface="Trebuchet MS" panose="020B0603020202020204" pitchFamily="34" charset="0"/>
                </a:rPr>
                <a:t>D+D</a:t>
              </a:r>
            </a:p>
          </p:txBody>
        </p:sp>
      </p:grpSp>
      <p:sp>
        <p:nvSpPr>
          <p:cNvPr id="11" name="CuadroTexto 10">
            <a:extLst>
              <a:ext uri="{FF2B5EF4-FFF2-40B4-BE49-F238E27FC236}">
                <a16:creationId xmlns:a16="http://schemas.microsoft.com/office/drawing/2014/main" id="{79EE4B7D-01EB-35AD-88FA-B890108AC1B3}"/>
              </a:ext>
            </a:extLst>
          </p:cNvPr>
          <p:cNvSpPr txBox="1"/>
          <p:nvPr/>
        </p:nvSpPr>
        <p:spPr>
          <a:xfrm>
            <a:off x="7486803" y="5585600"/>
            <a:ext cx="4638013" cy="261610"/>
          </a:xfrm>
          <a:prstGeom prst="rect">
            <a:avLst/>
          </a:prstGeom>
          <a:noFill/>
        </p:spPr>
        <p:txBody>
          <a:bodyPr wrap="square" rtlCol="0">
            <a:spAutoFit/>
          </a:bodyPr>
          <a:lstStyle/>
          <a:p>
            <a:pPr algn="r"/>
            <a:r>
              <a:rPr lang="es-MX" sz="1100" dirty="0">
                <a:solidFill>
                  <a:schemeClr val="bg2">
                    <a:lumMod val="50000"/>
                  </a:schemeClr>
                </a:solidFill>
                <a:latin typeface="Trebuchet MS" panose="020B0603020202020204" pitchFamily="34" charset="0"/>
              </a:rPr>
              <a:t>Se eliminó esta pregunta para otros orígenes desde febrero 2024.</a:t>
            </a:r>
          </a:p>
        </p:txBody>
      </p:sp>
    </p:spTree>
    <p:extLst>
      <p:ext uri="{BB962C8B-B14F-4D97-AF65-F5344CB8AC3E}">
        <p14:creationId xmlns:p14="http://schemas.microsoft.com/office/powerpoint/2010/main" val="19952179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2400">
                <a:solidFill>
                  <a:srgbClr val="00507F"/>
                </a:solidFill>
                <a:latin typeface="Trebuchet MS" panose="020B0603020202020204" pitchFamily="34" charset="0"/>
              </a:rPr>
              <a:t>Evaluación de precios- Relación costo / beneficio </a:t>
            </a:r>
          </a:p>
        </p:txBody>
      </p:sp>
      <p:graphicFrame>
        <p:nvGraphicFramePr>
          <p:cNvPr id="4" name="Gráfico 78">
            <a:extLst>
              <a:ext uri="{FF2B5EF4-FFF2-40B4-BE49-F238E27FC236}">
                <a16:creationId xmlns:a16="http://schemas.microsoft.com/office/drawing/2014/main" id="{A8D33CBE-AEC2-4E6C-A5B3-76300BB44A2D}"/>
              </a:ext>
            </a:extLst>
          </p:cNvPr>
          <p:cNvGraphicFramePr/>
          <p:nvPr>
            <p:extLst>
              <p:ext uri="{D42A27DB-BD31-4B8C-83A1-F6EECF244321}">
                <p14:modId xmlns:p14="http://schemas.microsoft.com/office/powerpoint/2010/main" val="2332802875"/>
              </p:ext>
            </p:extLst>
          </p:nvPr>
        </p:nvGraphicFramePr>
        <p:xfrm>
          <a:off x="2396215" y="1888615"/>
          <a:ext cx="7206496" cy="3301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2 Tabla">
            <a:extLst>
              <a:ext uri="{FF2B5EF4-FFF2-40B4-BE49-F238E27FC236}">
                <a16:creationId xmlns:a16="http://schemas.microsoft.com/office/drawing/2014/main" id="{77683DDB-9C0B-4384-9E4A-8C07D2898441}"/>
              </a:ext>
            </a:extLst>
          </p:cNvPr>
          <p:cNvGraphicFramePr>
            <a:graphicFrameLocks noGrp="1"/>
          </p:cNvGraphicFramePr>
          <p:nvPr>
            <p:extLst>
              <p:ext uri="{D42A27DB-BD31-4B8C-83A1-F6EECF244321}">
                <p14:modId xmlns:p14="http://schemas.microsoft.com/office/powerpoint/2010/main" val="3503424092"/>
              </p:ext>
            </p:extLst>
          </p:nvPr>
        </p:nvGraphicFramePr>
        <p:xfrm>
          <a:off x="2618648" y="5087887"/>
          <a:ext cx="6179200" cy="371495"/>
        </p:xfrm>
        <a:graphic>
          <a:graphicData uri="http://schemas.openxmlformats.org/drawingml/2006/table">
            <a:tbl>
              <a:tblPr/>
              <a:tblGrid>
                <a:gridCol w="1388125">
                  <a:extLst>
                    <a:ext uri="{9D8B030D-6E8A-4147-A177-3AD203B41FA5}">
                      <a16:colId xmlns:a16="http://schemas.microsoft.com/office/drawing/2014/main" val="20000"/>
                    </a:ext>
                  </a:extLst>
                </a:gridCol>
                <a:gridCol w="2438101">
                  <a:extLst>
                    <a:ext uri="{9D8B030D-6E8A-4147-A177-3AD203B41FA5}">
                      <a16:colId xmlns:a16="http://schemas.microsoft.com/office/drawing/2014/main" val="20001"/>
                    </a:ext>
                  </a:extLst>
                </a:gridCol>
                <a:gridCol w="2352974">
                  <a:extLst>
                    <a:ext uri="{9D8B030D-6E8A-4147-A177-3AD203B41FA5}">
                      <a16:colId xmlns:a16="http://schemas.microsoft.com/office/drawing/2014/main" val="110091121"/>
                    </a:ext>
                  </a:extLst>
                </a:gridCol>
              </a:tblGrid>
              <a:tr h="37149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fontAlgn="b"/>
                      <a:r>
                        <a:rPr lang="es-MX" sz="1200" b="0" i="0" u="none" strike="noStrike">
                          <a:solidFill>
                            <a:schemeClr val="bg1">
                              <a:lumMod val="50000"/>
                            </a:schemeClr>
                          </a:solidFill>
                          <a:effectLst/>
                          <a:latin typeface="Trebuchet MS"/>
                        </a:rPr>
                        <a:t>Promedio:</a:t>
                      </a:r>
                    </a:p>
                  </a:txBody>
                  <a:tcPr marL="5477" marR="5477" marT="5477"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s-MX" sz="1200" b="0" i="0" u="none" strike="noStrike">
                          <a:solidFill>
                            <a:schemeClr val="bg1">
                              <a:lumMod val="50000"/>
                            </a:schemeClr>
                          </a:solidFill>
                          <a:effectLst/>
                          <a:latin typeface="Trebuchet MS" pitchFamily="34" charset="0"/>
                        </a:rPr>
                        <a:t>                            3.0</a:t>
                      </a:r>
                    </a:p>
                  </a:txBody>
                  <a:tcPr marL="5477" marR="5477" marT="5477" marB="0" anchor="ctr">
                    <a:lnL>
                      <a:noFill/>
                    </a:lnL>
                    <a:lnR>
                      <a:noFill/>
                    </a:lnR>
                    <a:lnT>
                      <a:noFill/>
                    </a:lnT>
                    <a:lnB>
                      <a:noFill/>
                    </a:lnB>
                    <a:lnTlToBr w="12700" cmpd="sng">
                      <a:noFill/>
                      <a:prstDash val="solid"/>
                    </a:lnTlToBr>
                    <a:lnBlToTr w="12700" cmpd="sng">
                      <a:noFill/>
                      <a:prstDash val="solid"/>
                    </a:lnBlToTr>
                    <a:noFill/>
                  </a:tcPr>
                </a:tc>
                <a:tc>
                  <a:txBody>
                    <a:bodyPr/>
                    <a:lstStyle/>
                    <a:p>
                      <a:pPr algn="l" fontAlgn="b"/>
                      <a:r>
                        <a:rPr lang="es-MX" sz="1200" b="0" i="0" u="none" strike="noStrike">
                          <a:solidFill>
                            <a:schemeClr val="bg1">
                              <a:lumMod val="50000"/>
                            </a:schemeClr>
                          </a:solidFill>
                          <a:effectLst/>
                          <a:latin typeface="Trebuchet MS" pitchFamily="34" charset="0"/>
                        </a:rPr>
                        <a:t>                                3.3</a:t>
                      </a:r>
                    </a:p>
                  </a:txBody>
                  <a:tcPr marL="5477" marR="5477" marT="5477"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3" name="Rectángulo 10">
            <a:extLst>
              <a:ext uri="{FF2B5EF4-FFF2-40B4-BE49-F238E27FC236}">
                <a16:creationId xmlns:a16="http://schemas.microsoft.com/office/drawing/2014/main" id="{B96EB75E-68C4-40DA-A2A2-003212DB9350}"/>
              </a:ext>
            </a:extLst>
          </p:cNvPr>
          <p:cNvSpPr/>
          <p:nvPr/>
        </p:nvSpPr>
        <p:spPr>
          <a:xfrm>
            <a:off x="5067667" y="1855131"/>
            <a:ext cx="597341" cy="307777"/>
          </a:xfrm>
          <a:prstGeom prst="rect">
            <a:avLst/>
          </a:prstGeom>
        </p:spPr>
        <p:txBody>
          <a:bodyPr wrap="square">
            <a:spAutoFit/>
          </a:bodyPr>
          <a:lstStyle/>
          <a:p>
            <a:pPr algn="ctr">
              <a:defRPr/>
            </a:pPr>
            <a:r>
              <a:rPr lang="es-MX" sz="1400" b="1">
                <a:solidFill>
                  <a:srgbClr val="144E5C"/>
                </a:solidFill>
                <a:latin typeface="Trebuchet MS" panose="020B0603020202020204" pitchFamily="34" charset="0"/>
                <a:cs typeface="Arial" panose="020B0604020202020204" pitchFamily="34" charset="0"/>
              </a:rPr>
              <a:t>-2%</a:t>
            </a:r>
          </a:p>
        </p:txBody>
      </p:sp>
      <p:sp>
        <p:nvSpPr>
          <p:cNvPr id="23" name="Rectángulo 10">
            <a:extLst>
              <a:ext uri="{FF2B5EF4-FFF2-40B4-BE49-F238E27FC236}">
                <a16:creationId xmlns:a16="http://schemas.microsoft.com/office/drawing/2014/main" id="{855CF454-8D8A-43E0-93A3-CCA6A0AF3B0E}"/>
              </a:ext>
            </a:extLst>
          </p:cNvPr>
          <p:cNvSpPr/>
          <p:nvPr/>
        </p:nvSpPr>
        <p:spPr>
          <a:xfrm>
            <a:off x="7702107" y="1855131"/>
            <a:ext cx="597341" cy="307777"/>
          </a:xfrm>
          <a:prstGeom prst="rect">
            <a:avLst/>
          </a:prstGeom>
        </p:spPr>
        <p:txBody>
          <a:bodyPr wrap="square">
            <a:spAutoFit/>
          </a:bodyPr>
          <a:lstStyle/>
          <a:p>
            <a:pPr algn="ctr">
              <a:defRPr/>
            </a:pPr>
            <a:r>
              <a:rPr lang="es-MX" sz="1400" b="1">
                <a:solidFill>
                  <a:srgbClr val="144E5C"/>
                </a:solidFill>
                <a:latin typeface="Trebuchet MS" panose="020B0603020202020204" pitchFamily="34" charset="0"/>
                <a:cs typeface="Arial" panose="020B0604020202020204" pitchFamily="34" charset="0"/>
              </a:rPr>
              <a:t>21%</a:t>
            </a:r>
          </a:p>
        </p:txBody>
      </p:sp>
      <p:sp>
        <p:nvSpPr>
          <p:cNvPr id="41" name="CuadroTexto 40">
            <a:extLst>
              <a:ext uri="{FF2B5EF4-FFF2-40B4-BE49-F238E27FC236}">
                <a16:creationId xmlns:a16="http://schemas.microsoft.com/office/drawing/2014/main" id="{67415F1B-3A12-70F7-BA47-921395468569}"/>
              </a:ext>
            </a:extLst>
          </p:cNvPr>
          <p:cNvSpPr txBox="1"/>
          <p:nvPr/>
        </p:nvSpPr>
        <p:spPr>
          <a:xfrm>
            <a:off x="5790834" y="4428695"/>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45" name="CuadroTexto 44">
            <a:extLst>
              <a:ext uri="{FF2B5EF4-FFF2-40B4-BE49-F238E27FC236}">
                <a16:creationId xmlns:a16="http://schemas.microsoft.com/office/drawing/2014/main" id="{3F5EA447-CA6D-C571-5889-975DE2FAF029}"/>
              </a:ext>
            </a:extLst>
          </p:cNvPr>
          <p:cNvSpPr txBox="1"/>
          <p:nvPr/>
        </p:nvSpPr>
        <p:spPr>
          <a:xfrm>
            <a:off x="5771379" y="3425494"/>
            <a:ext cx="26161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B</a:t>
            </a:r>
          </a:p>
        </p:txBody>
      </p:sp>
      <p:sp>
        <p:nvSpPr>
          <p:cNvPr id="3" name="CuadroTexto 2">
            <a:extLst>
              <a:ext uri="{FF2B5EF4-FFF2-40B4-BE49-F238E27FC236}">
                <a16:creationId xmlns:a16="http://schemas.microsoft.com/office/drawing/2014/main" id="{1AEF352B-DAFE-AF17-CBA6-10AF91B243FA}"/>
              </a:ext>
            </a:extLst>
          </p:cNvPr>
          <p:cNvSpPr txBox="1"/>
          <p:nvPr/>
        </p:nvSpPr>
        <p:spPr>
          <a:xfrm>
            <a:off x="8139283" y="5150564"/>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6" name="CuadroTexto 5">
            <a:extLst>
              <a:ext uri="{FF2B5EF4-FFF2-40B4-BE49-F238E27FC236}">
                <a16:creationId xmlns:a16="http://schemas.microsoft.com/office/drawing/2014/main" id="{476D3150-3BFA-3972-0319-3BC4374B579E}"/>
              </a:ext>
            </a:extLst>
          </p:cNvPr>
          <p:cNvSpPr txBox="1"/>
          <p:nvPr/>
        </p:nvSpPr>
        <p:spPr>
          <a:xfrm>
            <a:off x="8443877" y="2204092"/>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sp>
        <p:nvSpPr>
          <p:cNvPr id="7" name="CuadroTexto 6">
            <a:extLst>
              <a:ext uri="{FF2B5EF4-FFF2-40B4-BE49-F238E27FC236}">
                <a16:creationId xmlns:a16="http://schemas.microsoft.com/office/drawing/2014/main" id="{E2C2E05C-D4C5-87B6-8AAB-92B9F5897C0B}"/>
              </a:ext>
            </a:extLst>
          </p:cNvPr>
          <p:cNvSpPr txBox="1"/>
          <p:nvPr/>
        </p:nvSpPr>
        <p:spPr>
          <a:xfrm>
            <a:off x="8443877" y="2783813"/>
            <a:ext cx="266420" cy="246221"/>
          </a:xfrm>
          <a:prstGeom prst="rect">
            <a:avLst/>
          </a:prstGeom>
          <a:noFill/>
        </p:spPr>
        <p:txBody>
          <a:bodyPr wrap="none" rtlCol="0">
            <a:spAutoFit/>
          </a:bodyPr>
          <a:lstStyle/>
          <a:p>
            <a:r>
              <a:rPr lang="es-MX" sz="1000" b="1">
                <a:solidFill>
                  <a:srgbClr val="C00000"/>
                </a:solidFill>
                <a:latin typeface="Trebuchet MS" panose="020B0703020202090204" pitchFamily="34" charset="0"/>
              </a:rPr>
              <a:t>A</a:t>
            </a:r>
          </a:p>
        </p:txBody>
      </p:sp>
      <p:graphicFrame>
        <p:nvGraphicFramePr>
          <p:cNvPr id="8" name="Tabla 7">
            <a:extLst>
              <a:ext uri="{FF2B5EF4-FFF2-40B4-BE49-F238E27FC236}">
                <a16:creationId xmlns:a16="http://schemas.microsoft.com/office/drawing/2014/main" id="{D3C6CB92-D215-676E-84B7-910045BADD89}"/>
              </a:ext>
            </a:extLst>
          </p:cNvPr>
          <p:cNvGraphicFramePr>
            <a:graphicFrameLocks noGrp="1"/>
          </p:cNvGraphicFramePr>
          <p:nvPr>
            <p:extLst>
              <p:ext uri="{D42A27DB-BD31-4B8C-83A1-F6EECF244321}">
                <p14:modId xmlns:p14="http://schemas.microsoft.com/office/powerpoint/2010/main" val="59789325"/>
              </p:ext>
            </p:extLst>
          </p:nvPr>
        </p:nvGraphicFramePr>
        <p:xfrm>
          <a:off x="4417576" y="1517280"/>
          <a:ext cx="1897524" cy="349980"/>
        </p:xfrm>
        <a:graphic>
          <a:graphicData uri="http://schemas.openxmlformats.org/drawingml/2006/table">
            <a:tbl>
              <a:tblPr firstRow="1" bandRow="1"/>
              <a:tblGrid>
                <a:gridCol w="1897524">
                  <a:extLst>
                    <a:ext uri="{9D8B030D-6E8A-4147-A177-3AD203B41FA5}">
                      <a16:colId xmlns:a16="http://schemas.microsoft.com/office/drawing/2014/main" val="1566861337"/>
                    </a:ext>
                  </a:extLst>
                </a:gridCol>
              </a:tblGrid>
              <a:tr h="349980">
                <a:tc>
                  <a:txBody>
                    <a:bodyPr/>
                    <a:lstStyle/>
                    <a:p>
                      <a:pPr algn="ctr" rtl="0" fontAlgn="ctr"/>
                      <a:r>
                        <a:rPr lang="es-MX" sz="1200" b="0" i="0" u="none" strike="noStrike" dirty="0">
                          <a:solidFill>
                            <a:srgbClr val="10213B"/>
                          </a:solidFill>
                          <a:effectLst/>
                          <a:latin typeface="Trebuchet MS" panose="020B0603020202020204" pitchFamily="34" charset="0"/>
                        </a:rPr>
                        <a:t>(A) Alemania</a:t>
                      </a:r>
                    </a:p>
                  </a:txBody>
                  <a:tcPr marL="9525" marR="9525" marT="9525" marB="0" anchor="ctr">
                    <a:lnL>
                      <a:noFill/>
                    </a:lnL>
                    <a:lnR>
                      <a:noFill/>
                    </a:lnR>
                    <a:lnT>
                      <a:noFill/>
                    </a:lnT>
                    <a:lnB>
                      <a:noFill/>
                    </a:lnB>
                  </a:tcPr>
                </a:tc>
                <a:extLst>
                  <a:ext uri="{0D108BD9-81ED-4DB2-BD59-A6C34878D82A}">
                    <a16:rowId xmlns:a16="http://schemas.microsoft.com/office/drawing/2014/main" val="650184977"/>
                  </a:ext>
                </a:extLst>
              </a:tr>
            </a:tbl>
          </a:graphicData>
        </a:graphic>
      </p:graphicFrame>
      <p:graphicFrame>
        <p:nvGraphicFramePr>
          <p:cNvPr id="9" name="Tabla 8">
            <a:extLst>
              <a:ext uri="{FF2B5EF4-FFF2-40B4-BE49-F238E27FC236}">
                <a16:creationId xmlns:a16="http://schemas.microsoft.com/office/drawing/2014/main" id="{78B79740-A5A7-828C-9FD2-190E00A24CAE}"/>
              </a:ext>
            </a:extLst>
          </p:cNvPr>
          <p:cNvGraphicFramePr>
            <a:graphicFrameLocks noGrp="1"/>
          </p:cNvGraphicFramePr>
          <p:nvPr>
            <p:extLst>
              <p:ext uri="{D42A27DB-BD31-4B8C-83A1-F6EECF244321}">
                <p14:modId xmlns:p14="http://schemas.microsoft.com/office/powerpoint/2010/main" val="676529064"/>
              </p:ext>
            </p:extLst>
          </p:nvPr>
        </p:nvGraphicFramePr>
        <p:xfrm>
          <a:off x="7094357" y="1517280"/>
          <a:ext cx="1812842" cy="349980"/>
        </p:xfrm>
        <a:graphic>
          <a:graphicData uri="http://schemas.openxmlformats.org/drawingml/2006/table">
            <a:tbl>
              <a:tblPr firstRow="1" bandRow="1"/>
              <a:tblGrid>
                <a:gridCol w="1812842">
                  <a:extLst>
                    <a:ext uri="{9D8B030D-6E8A-4147-A177-3AD203B41FA5}">
                      <a16:colId xmlns:a16="http://schemas.microsoft.com/office/drawing/2014/main" val="1036894873"/>
                    </a:ext>
                  </a:extLst>
                </a:gridCol>
              </a:tblGrid>
              <a:tr h="349980">
                <a:tc>
                  <a:txBody>
                    <a:bodyPr/>
                    <a:lstStyle/>
                    <a:p>
                      <a:pPr algn="ctr" rtl="0" fontAlgn="ctr"/>
                      <a:r>
                        <a:rPr lang="es-MX" sz="1200" b="0" i="0" u="none" strike="noStrike" dirty="0">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bl>
          </a:graphicData>
        </a:graphic>
      </p:graphicFrame>
      <p:sp>
        <p:nvSpPr>
          <p:cNvPr id="2" name="Rectángulo: esquinas redondeadas 1">
            <a:extLst>
              <a:ext uri="{FF2B5EF4-FFF2-40B4-BE49-F238E27FC236}">
                <a16:creationId xmlns:a16="http://schemas.microsoft.com/office/drawing/2014/main" id="{3C2F3757-9034-6FC9-CA93-7082A0D5CB99}"/>
              </a:ext>
            </a:extLst>
          </p:cNvPr>
          <p:cNvSpPr/>
          <p:nvPr/>
        </p:nvSpPr>
        <p:spPr>
          <a:xfrm>
            <a:off x="4598927" y="1505656"/>
            <a:ext cx="1614346" cy="3958625"/>
          </a:xfrm>
          <a:prstGeom prst="roundRect">
            <a:avLst>
              <a:gd name="adj" fmla="val 6881"/>
            </a:avLst>
          </a:prstGeom>
          <a:noFill/>
          <a:ln>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Rectángulo 10">
            <a:extLst>
              <a:ext uri="{FF2B5EF4-FFF2-40B4-BE49-F238E27FC236}">
                <a16:creationId xmlns:a16="http://schemas.microsoft.com/office/drawing/2014/main" id="{30F6B662-756D-028B-5102-0EEEB90AF572}"/>
              </a:ext>
            </a:extLst>
          </p:cNvPr>
          <p:cNvSpPr/>
          <p:nvPr/>
        </p:nvSpPr>
        <p:spPr>
          <a:xfrm>
            <a:off x="3578833" y="1855130"/>
            <a:ext cx="597341" cy="307777"/>
          </a:xfrm>
          <a:prstGeom prst="rect">
            <a:avLst/>
          </a:prstGeom>
        </p:spPr>
        <p:txBody>
          <a:bodyPr wrap="square">
            <a:spAutoFit/>
          </a:bodyPr>
          <a:lstStyle/>
          <a:p>
            <a:pPr algn="ctr">
              <a:defRPr/>
            </a:pPr>
            <a:r>
              <a:rPr lang="es-MX" sz="1400" b="1">
                <a:solidFill>
                  <a:srgbClr val="144E5C"/>
                </a:solidFill>
                <a:latin typeface="Trebuchet MS" panose="020B0603020202020204" pitchFamily="34" charset="0"/>
                <a:cs typeface="Arial" panose="020B0604020202020204" pitchFamily="34" charset="0"/>
              </a:rPr>
              <a:t>NPS</a:t>
            </a:r>
          </a:p>
        </p:txBody>
      </p:sp>
      <p:sp>
        <p:nvSpPr>
          <p:cNvPr id="15" name="CuadroTexto 14">
            <a:extLst>
              <a:ext uri="{FF2B5EF4-FFF2-40B4-BE49-F238E27FC236}">
                <a16:creationId xmlns:a16="http://schemas.microsoft.com/office/drawing/2014/main" id="{E5C47911-2D07-1D33-A0DE-52F12FC7FC33}"/>
              </a:ext>
            </a:extLst>
          </p:cNvPr>
          <p:cNvSpPr txBox="1"/>
          <p:nvPr/>
        </p:nvSpPr>
        <p:spPr>
          <a:xfrm>
            <a:off x="7089321" y="5432003"/>
            <a:ext cx="5102679" cy="276999"/>
          </a:xfrm>
          <a:prstGeom prst="rect">
            <a:avLst/>
          </a:prstGeom>
          <a:noFill/>
        </p:spPr>
        <p:txBody>
          <a:bodyPr wrap="none" rtlCol="0">
            <a:spAutoFit/>
          </a:bodyPr>
          <a:lstStyle/>
          <a:p>
            <a:r>
              <a:rPr lang="es-MX" sz="1200" b="1">
                <a:solidFill>
                  <a:srgbClr val="393596"/>
                </a:solidFill>
                <a:latin typeface="Trebuchet MS" panose="020B0603020202020204" pitchFamily="34" charset="0"/>
              </a:rPr>
              <a:t>NPS</a:t>
            </a:r>
            <a:r>
              <a:rPr lang="es-MX" sz="1200">
                <a:solidFill>
                  <a:srgbClr val="393596"/>
                </a:solidFill>
                <a:latin typeface="Trebuchet MS" panose="020B0603020202020204" pitchFamily="34" charset="0"/>
              </a:rPr>
              <a:t> (</a:t>
            </a:r>
            <a:r>
              <a:rPr lang="es-MX" sz="1200" i="1">
                <a:solidFill>
                  <a:srgbClr val="393596"/>
                </a:solidFill>
                <a:latin typeface="Trebuchet MS" panose="020B0603020202020204" pitchFamily="34" charset="0"/>
              </a:rPr>
              <a:t>Net Promoter Score). Para mayor detalle, consultar la lámina: 7.</a:t>
            </a:r>
            <a:endParaRPr lang="es-MX" sz="1200">
              <a:solidFill>
                <a:srgbClr val="393596"/>
              </a:solidFill>
              <a:latin typeface="Trebuchet MS" panose="020B0603020202020204" pitchFamily="34" charset="0"/>
            </a:endParaRPr>
          </a:p>
        </p:txBody>
      </p:sp>
      <p:sp>
        <p:nvSpPr>
          <p:cNvPr id="16" name="CuadroTexto 15">
            <a:extLst>
              <a:ext uri="{FF2B5EF4-FFF2-40B4-BE49-F238E27FC236}">
                <a16:creationId xmlns:a16="http://schemas.microsoft.com/office/drawing/2014/main" id="{7C7413B5-E51E-56DF-B2C5-BEC814CA04BE}"/>
              </a:ext>
            </a:extLst>
          </p:cNvPr>
          <p:cNvSpPr txBox="1"/>
          <p:nvPr/>
        </p:nvSpPr>
        <p:spPr>
          <a:xfrm>
            <a:off x="7286798" y="5681927"/>
            <a:ext cx="469872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No se identificaron diferencias significativas entre segmentos de </a:t>
            </a:r>
            <a:r>
              <a:rPr lang="es-MX" sz="1000" b="1">
                <a:solidFill>
                  <a:srgbClr val="002060"/>
                </a:solidFill>
                <a:latin typeface="Trebuchet MS" panose="020B0703020202090204" pitchFamily="34" charset="0"/>
              </a:rPr>
              <a:t>Alemania</a:t>
            </a:r>
            <a:r>
              <a:rPr kumimoji="0" lang="es-MX" sz="1000" b="1" i="0" u="none" strike="noStrike" kern="1200" cap="none" spc="0" normalizeH="0" baseline="0" noProof="0">
                <a:ln>
                  <a:noFill/>
                </a:ln>
                <a:solidFill>
                  <a:srgbClr val="002060"/>
                </a:solidFill>
                <a:effectLst/>
                <a:uLnTx/>
                <a:uFillTx/>
                <a:latin typeface="Trebuchet MS" panose="020B0703020202090204" pitchFamily="34" charset="0"/>
                <a:ea typeface="+mn-ea"/>
                <a:cs typeface="+mn-cs"/>
              </a:rPr>
              <a:t>.</a:t>
            </a:r>
          </a:p>
        </p:txBody>
      </p:sp>
      <p:sp>
        <p:nvSpPr>
          <p:cNvPr id="14" name="Rectángulo 13">
            <a:extLst>
              <a:ext uri="{FF2B5EF4-FFF2-40B4-BE49-F238E27FC236}">
                <a16:creationId xmlns:a16="http://schemas.microsoft.com/office/drawing/2014/main" id="{08F073D0-5F7D-E5D3-3579-7A4948F341D7}"/>
              </a:ext>
            </a:extLst>
          </p:cNvPr>
          <p:cNvSpPr/>
          <p:nvPr/>
        </p:nvSpPr>
        <p:spPr>
          <a:xfrm>
            <a:off x="67182" y="5681724"/>
            <a:ext cx="10438893" cy="600164"/>
          </a:xfrm>
          <a:prstGeom prst="rect">
            <a:avLst/>
          </a:prstGeom>
          <a:noFill/>
        </p:spPr>
        <p:txBody>
          <a:bodyPr wrap="square">
            <a:spAutoFit/>
          </a:bodyPr>
          <a:lstStyle/>
          <a:p>
            <a:r>
              <a:rPr lang="es-MX" sz="1100" dirty="0">
                <a:solidFill>
                  <a:srgbClr val="414141"/>
                </a:solidFill>
                <a:latin typeface="Trebuchet MS" panose="020B0603020202020204" pitchFamily="34" charset="0"/>
              </a:rPr>
              <a:t>Base vuelo </a:t>
            </a:r>
            <a:r>
              <a:rPr lang="es-MX" sz="1100" b="1" dirty="0">
                <a:solidFill>
                  <a:srgbClr val="414141"/>
                </a:solidFill>
                <a:latin typeface="Trebuchet MS" panose="020B0603020202020204" pitchFamily="34" charset="0"/>
              </a:rPr>
              <a:t>Alemania</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300</a:t>
            </a:r>
            <a:r>
              <a:rPr lang="es-MX" sz="1100" dirty="0">
                <a:solidFill>
                  <a:srgbClr val="414141"/>
                </a:solidFill>
                <a:latin typeface="Trebuchet MS" panose="020B0603020202020204" pitchFamily="34" charset="0"/>
              </a:rPr>
              <a:t> casos.</a:t>
            </a:r>
          </a:p>
          <a:p>
            <a:r>
              <a:rPr lang="es-MX" sz="1100" dirty="0">
                <a:solidFill>
                  <a:srgbClr val="414141"/>
                </a:solidFill>
                <a:latin typeface="Trebuchet MS" panose="020B0603020202020204" pitchFamily="34" charset="0"/>
              </a:rPr>
              <a:t>Base </a:t>
            </a:r>
            <a:r>
              <a:rPr lang="es-MX" sz="1100" b="1" dirty="0">
                <a:solidFill>
                  <a:srgbClr val="414141"/>
                </a:solidFill>
                <a:latin typeface="Trebuchet MS" panose="020B0603020202020204" pitchFamily="34" charset="0"/>
              </a:rPr>
              <a:t>otros orígenes</a:t>
            </a:r>
            <a:r>
              <a:rPr lang="es-MX" sz="1100" dirty="0">
                <a:solidFill>
                  <a:srgbClr val="414141"/>
                </a:solidFill>
                <a:latin typeface="Trebuchet MS" panose="020B0603020202020204" pitchFamily="34" charset="0"/>
              </a:rPr>
              <a:t>: </a:t>
            </a:r>
            <a:r>
              <a:rPr lang="es-MX" sz="1100" b="1" dirty="0">
                <a:solidFill>
                  <a:srgbClr val="414141"/>
                </a:solidFill>
                <a:latin typeface="Trebuchet MS" panose="020B0603020202020204" pitchFamily="34" charset="0"/>
              </a:rPr>
              <a:t>1,445</a:t>
            </a:r>
            <a:r>
              <a:rPr lang="es-MX" sz="1100" dirty="0">
                <a:solidFill>
                  <a:srgbClr val="414141"/>
                </a:solidFill>
                <a:latin typeface="Trebuchet MS" panose="020B0603020202020204" pitchFamily="34" charset="0"/>
              </a:rPr>
              <a:t> casos.</a:t>
            </a:r>
          </a:p>
          <a:p>
            <a:r>
              <a:rPr lang="es-ES" sz="1100" dirty="0">
                <a:solidFill>
                  <a:srgbClr val="414141"/>
                </a:solidFill>
                <a:latin typeface="Trebuchet MS" panose="020B0603020202020204" pitchFamily="34" charset="0"/>
              </a:rPr>
              <a:t>P38. ¿Y cómo calificaría la relación costo / beneficio (usando la misma escala donde 1 es muy caro para el beneficio hasta 5 que es muy barato para el beneficio)</a:t>
            </a:r>
            <a:endParaRPr lang="es-MX" sz="1100" dirty="0">
              <a:solidFill>
                <a:srgbClr val="414141"/>
              </a:solidFill>
              <a:latin typeface="Trebuchet MS" panose="020B0603020202020204" pitchFamily="34" charset="0"/>
            </a:endParaRPr>
          </a:p>
        </p:txBody>
      </p:sp>
      <p:sp>
        <p:nvSpPr>
          <p:cNvPr id="18" name="CuadroTexto 17">
            <a:extLst>
              <a:ext uri="{FF2B5EF4-FFF2-40B4-BE49-F238E27FC236}">
                <a16:creationId xmlns:a16="http://schemas.microsoft.com/office/drawing/2014/main" id="{6C3292EF-011A-A28A-84C8-1E268722C195}"/>
              </a:ext>
            </a:extLst>
          </p:cNvPr>
          <p:cNvSpPr txBox="1"/>
          <p:nvPr/>
        </p:nvSpPr>
        <p:spPr>
          <a:xfrm>
            <a:off x="7977627" y="5874037"/>
            <a:ext cx="42771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0" normalizeH="0" baseline="0" noProof="0">
                <a:ln>
                  <a:noFill/>
                </a:ln>
                <a:solidFill>
                  <a:srgbClr val="C00000"/>
                </a:solidFill>
                <a:effectLst/>
                <a:uLnTx/>
                <a:uFillTx/>
                <a:latin typeface="Trebuchet MS" panose="020B0703020202090204" pitchFamily="34" charset="0"/>
                <a:ea typeface="+mn-ea"/>
                <a:cs typeface="+mn-cs"/>
              </a:rPr>
              <a:t>Las letras rojas indican diferencias significativas entre mediciones.</a:t>
            </a:r>
          </a:p>
        </p:txBody>
      </p:sp>
      <p:sp>
        <p:nvSpPr>
          <p:cNvPr id="19" name="CuadroTexto 18">
            <a:extLst>
              <a:ext uri="{FF2B5EF4-FFF2-40B4-BE49-F238E27FC236}">
                <a16:creationId xmlns:a16="http://schemas.microsoft.com/office/drawing/2014/main" id="{849D5BC1-F983-D3C2-A711-4A8D425846C4}"/>
              </a:ext>
            </a:extLst>
          </p:cNvPr>
          <p:cNvSpPr txBox="1"/>
          <p:nvPr/>
        </p:nvSpPr>
        <p:spPr>
          <a:xfrm>
            <a:off x="603670" y="383160"/>
            <a:ext cx="11218739" cy="584775"/>
          </a:xfrm>
          <a:prstGeom prst="rect">
            <a:avLst/>
          </a:prstGeom>
          <a:noFill/>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a:latin typeface="Trebuchet MS"/>
                <a:cs typeface="Calibri"/>
              </a:rPr>
              <a:t>La relación costo beneficio, en su mayoría fue evaluada de manera neutral, aunque los visitantes de otros orígenes tuvieron una mejor opinión en comparación con los turistas que abordaron un vuelo a Alemania.</a:t>
            </a:r>
            <a:endParaRPr kumimoji="0" lang="es-ES" sz="1600" b="0" i="0" u="none" strike="noStrike" kern="1200" cap="none" spc="0" normalizeH="0" baseline="0" noProof="0" dirty="0">
              <a:ln>
                <a:noFill/>
              </a:ln>
              <a:solidFill>
                <a:srgbClr val="000000"/>
              </a:solidFill>
              <a:effectLst/>
              <a:uLnTx/>
              <a:uFillTx/>
              <a:latin typeface="Trebuchet MS"/>
              <a:ea typeface="+mn-ea"/>
              <a:cs typeface="Calibri"/>
            </a:endParaRPr>
          </a:p>
        </p:txBody>
      </p:sp>
    </p:spTree>
    <p:extLst>
      <p:ext uri="{BB962C8B-B14F-4D97-AF65-F5344CB8AC3E}">
        <p14:creationId xmlns:p14="http://schemas.microsoft.com/office/powerpoint/2010/main" val="1111505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D802D67-2350-4229-A26C-E8D845D03D0C}"/>
              </a:ext>
            </a:extLst>
          </p:cNvPr>
          <p:cNvSpPr/>
          <p:nvPr/>
        </p:nvSpPr>
        <p:spPr>
          <a:xfrm>
            <a:off x="-600" y="0"/>
            <a:ext cx="12193200" cy="6858000"/>
          </a:xfrm>
          <a:prstGeom prst="rect">
            <a:avLst/>
          </a:prstGeom>
          <a:solidFill>
            <a:srgbClr val="15253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US" sz="1091"/>
          </a:p>
        </p:txBody>
      </p:sp>
      <p:sp>
        <p:nvSpPr>
          <p:cNvPr id="7" name="Google Shape;104;p17">
            <a:extLst>
              <a:ext uri="{FF2B5EF4-FFF2-40B4-BE49-F238E27FC236}">
                <a16:creationId xmlns:a16="http://schemas.microsoft.com/office/drawing/2014/main" id="{7038E155-240C-418E-864A-571449252E51}"/>
              </a:ext>
            </a:extLst>
          </p:cNvPr>
          <p:cNvSpPr txBox="1"/>
          <p:nvPr/>
        </p:nvSpPr>
        <p:spPr>
          <a:xfrm>
            <a:off x="920589" y="1939125"/>
            <a:ext cx="10492786" cy="1569620"/>
          </a:xfrm>
          <a:prstGeom prst="rect">
            <a:avLst/>
          </a:prstGeom>
          <a:noFill/>
          <a:ln>
            <a:noFill/>
          </a:ln>
        </p:spPr>
        <p:txBody>
          <a:bodyPr spcFirstLastPara="1" wrap="square" lIns="91425" tIns="45700" rIns="91425" bIns="45700" anchor="t" anchorCtr="0">
            <a:spAutoFit/>
          </a:bodyPr>
          <a:lstStyle/>
          <a:p>
            <a:pPr lvl="0" algn="ctr">
              <a:buClr>
                <a:srgbClr val="000000"/>
              </a:buClr>
              <a:buSzPts val="3200"/>
            </a:pPr>
            <a:r>
              <a:rPr lang="es-MX" sz="3200" spc="100" dirty="0">
                <a:solidFill>
                  <a:srgbClr val="FAA21A"/>
                </a:solidFill>
                <a:latin typeface="Trebuchet MS" panose="020B0603020202020204" pitchFamily="34" charset="0"/>
                <a:ea typeface="Calibri"/>
                <a:cs typeface="Calibri"/>
                <a:sym typeface="Calibri"/>
              </a:rPr>
              <a:t>Encuesta de perfil y satisfacción del turista</a:t>
            </a:r>
          </a:p>
          <a:p>
            <a:pPr lvl="0" algn="ctr">
              <a:buClr>
                <a:srgbClr val="000000"/>
              </a:buClr>
              <a:buSzPts val="3200"/>
            </a:pPr>
            <a:r>
              <a:rPr lang="es-MX" sz="3200" spc="100" dirty="0">
                <a:solidFill>
                  <a:srgbClr val="FAA21A"/>
                </a:solidFill>
                <a:latin typeface="Trebuchet MS" panose="020B0603020202020204" pitchFamily="34" charset="0"/>
                <a:ea typeface="Calibri"/>
                <a:cs typeface="Calibri"/>
                <a:sym typeface="Calibri"/>
              </a:rPr>
              <a:t>usuarios del vuelo SJD-Frankfurt Condor (</a:t>
            </a:r>
            <a:r>
              <a:rPr lang="es-MX" sz="3200" spc="100">
                <a:solidFill>
                  <a:srgbClr val="FAA21A"/>
                </a:solidFill>
                <a:latin typeface="Trebuchet MS" panose="020B0603020202020204" pitchFamily="34" charset="0"/>
                <a:ea typeface="Calibri"/>
                <a:cs typeface="Calibri"/>
                <a:sym typeface="Calibri"/>
              </a:rPr>
              <a:t>noviembre 2024 - abril </a:t>
            </a:r>
            <a:r>
              <a:rPr lang="es-MX" sz="3200" spc="100" dirty="0">
                <a:solidFill>
                  <a:srgbClr val="FAA21A"/>
                </a:solidFill>
                <a:latin typeface="Trebuchet MS" panose="020B0603020202020204" pitchFamily="34" charset="0"/>
                <a:ea typeface="Calibri"/>
                <a:cs typeface="Calibri"/>
                <a:sym typeface="Calibri"/>
              </a:rPr>
              <a:t>2025).</a:t>
            </a:r>
          </a:p>
        </p:txBody>
      </p:sp>
      <p:sp>
        <p:nvSpPr>
          <p:cNvPr id="9" name="Google Shape;104;p17">
            <a:extLst>
              <a:ext uri="{FF2B5EF4-FFF2-40B4-BE49-F238E27FC236}">
                <a16:creationId xmlns:a16="http://schemas.microsoft.com/office/drawing/2014/main" id="{A6FE9974-C7C8-447B-B8D1-DFFADACD7F0C}"/>
              </a:ext>
            </a:extLst>
          </p:cNvPr>
          <p:cNvSpPr txBox="1"/>
          <p:nvPr/>
        </p:nvSpPr>
        <p:spPr>
          <a:xfrm>
            <a:off x="2330764" y="3279813"/>
            <a:ext cx="739476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lang="en-US" sz="1400" spc="100">
              <a:solidFill>
                <a:schemeClr val="bg1"/>
              </a:solidFill>
              <a:latin typeface="Trebuchet MS" panose="020B0603020202020204" pitchFamily="34" charset="0"/>
              <a:cs typeface="Calibri"/>
              <a:sym typeface="Calibri"/>
            </a:endParaRPr>
          </a:p>
          <a:p>
            <a:pPr marL="0" marR="0" lvl="0" indent="0" algn="ctr" rtl="0">
              <a:lnSpc>
                <a:spcPct val="100000"/>
              </a:lnSpc>
              <a:spcBef>
                <a:spcPts val="0"/>
              </a:spcBef>
              <a:spcAft>
                <a:spcPts val="0"/>
              </a:spcAft>
              <a:buClr>
                <a:srgbClr val="000000"/>
              </a:buClr>
              <a:buSzPts val="3200"/>
              <a:buFont typeface="Arial"/>
              <a:buNone/>
            </a:pPr>
            <a:r>
              <a:rPr lang="en-US" sz="1400" spc="100">
                <a:solidFill>
                  <a:schemeClr val="bg1"/>
                </a:solidFill>
                <a:latin typeface="Trebuchet MS" panose="020B0603020202020204" pitchFamily="34" charset="0"/>
                <a:cs typeface="Calibri"/>
                <a:sym typeface="Calibri"/>
              </a:rPr>
              <a:t>Derechos </a:t>
            </a:r>
            <a:r>
              <a:rPr lang="en-US" sz="1400" spc="100" err="1">
                <a:solidFill>
                  <a:schemeClr val="bg1"/>
                </a:solidFill>
                <a:latin typeface="Trebuchet MS" panose="020B0603020202020204" pitchFamily="34" charset="0"/>
                <a:cs typeface="Calibri"/>
                <a:sym typeface="Calibri"/>
              </a:rPr>
              <a:t>Reservados</a:t>
            </a:r>
            <a:r>
              <a:rPr lang="en-US" sz="1400" spc="100">
                <a:solidFill>
                  <a:schemeClr val="bg1"/>
                </a:solidFill>
                <a:latin typeface="Trebuchet MS" panose="020B0603020202020204" pitchFamily="34" charset="0"/>
                <a:cs typeface="Calibri"/>
                <a:sym typeface="Calibri"/>
              </a:rPr>
              <a:t>. </a:t>
            </a:r>
            <a:r>
              <a:rPr lang="en-US" sz="1400" spc="100" err="1">
                <a:solidFill>
                  <a:schemeClr val="bg1"/>
                </a:solidFill>
                <a:latin typeface="Trebuchet MS" panose="020B0603020202020204" pitchFamily="34" charset="0"/>
                <a:cs typeface="Calibri"/>
                <a:sym typeface="Calibri"/>
              </a:rPr>
              <a:t>Prohibida</a:t>
            </a:r>
            <a:r>
              <a:rPr lang="en-US" sz="1400" spc="100">
                <a:solidFill>
                  <a:schemeClr val="bg1"/>
                </a:solidFill>
                <a:latin typeface="Trebuchet MS" panose="020B0603020202020204" pitchFamily="34" charset="0"/>
                <a:cs typeface="Calibri"/>
                <a:sym typeface="Calibri"/>
              </a:rPr>
              <a:t> </a:t>
            </a:r>
            <a:r>
              <a:rPr lang="en-US" sz="1400" spc="100" err="1">
                <a:solidFill>
                  <a:schemeClr val="bg1"/>
                </a:solidFill>
                <a:latin typeface="Trebuchet MS" panose="020B0603020202020204" pitchFamily="34" charset="0"/>
                <a:cs typeface="Calibri"/>
                <a:sym typeface="Calibri"/>
              </a:rPr>
              <a:t>su</a:t>
            </a:r>
            <a:r>
              <a:rPr lang="en-US" sz="1400" spc="100">
                <a:solidFill>
                  <a:schemeClr val="bg1"/>
                </a:solidFill>
                <a:latin typeface="Trebuchet MS" panose="020B0603020202020204" pitchFamily="34" charset="0"/>
                <a:cs typeface="Calibri"/>
                <a:sym typeface="Calibri"/>
              </a:rPr>
              <a:t> </a:t>
            </a:r>
            <a:r>
              <a:rPr lang="en-US" sz="1400" spc="100" err="1">
                <a:solidFill>
                  <a:schemeClr val="bg1"/>
                </a:solidFill>
                <a:latin typeface="Trebuchet MS" panose="020B0603020202020204" pitchFamily="34" charset="0"/>
                <a:cs typeface="Calibri"/>
                <a:sym typeface="Calibri"/>
              </a:rPr>
              <a:t>reproducción</a:t>
            </a:r>
            <a:r>
              <a:rPr lang="en-US" sz="1400" spc="100">
                <a:solidFill>
                  <a:schemeClr val="bg1"/>
                </a:solidFill>
                <a:latin typeface="Trebuchet MS" panose="020B0603020202020204" pitchFamily="34" charset="0"/>
                <a:cs typeface="Calibri"/>
                <a:sym typeface="Calibri"/>
              </a:rPr>
              <a:t> </a:t>
            </a:r>
            <a:r>
              <a:rPr lang="en-US" sz="1400" spc="100" err="1">
                <a:solidFill>
                  <a:schemeClr val="bg1"/>
                </a:solidFill>
                <a:latin typeface="Trebuchet MS" panose="020B0603020202020204" pitchFamily="34" charset="0"/>
                <a:cs typeface="Calibri"/>
                <a:sym typeface="Calibri"/>
              </a:rPr>
              <a:t>parcial</a:t>
            </a:r>
            <a:r>
              <a:rPr lang="en-US" sz="1400" spc="100">
                <a:solidFill>
                  <a:schemeClr val="bg1"/>
                </a:solidFill>
                <a:latin typeface="Trebuchet MS" panose="020B0603020202020204" pitchFamily="34" charset="0"/>
                <a:cs typeface="Calibri"/>
                <a:sym typeface="Calibri"/>
              </a:rPr>
              <a:t> o total.</a:t>
            </a:r>
          </a:p>
        </p:txBody>
      </p:sp>
      <p:grpSp>
        <p:nvGrpSpPr>
          <p:cNvPr id="18" name="Grupo 17">
            <a:extLst>
              <a:ext uri="{FF2B5EF4-FFF2-40B4-BE49-F238E27FC236}">
                <a16:creationId xmlns:a16="http://schemas.microsoft.com/office/drawing/2014/main" id="{F72FA21B-CB4C-4A65-BD4C-0E2328AFCB2B}"/>
              </a:ext>
            </a:extLst>
          </p:cNvPr>
          <p:cNvGrpSpPr/>
          <p:nvPr/>
        </p:nvGrpSpPr>
        <p:grpSpPr>
          <a:xfrm>
            <a:off x="3137100" y="5261598"/>
            <a:ext cx="6175712" cy="1163586"/>
            <a:chOff x="3758677" y="5407711"/>
            <a:chExt cx="6175712" cy="1163586"/>
          </a:xfrm>
        </p:grpSpPr>
        <p:sp>
          <p:nvSpPr>
            <p:cNvPr id="15" name="Google Shape;104;p17">
              <a:extLst>
                <a:ext uri="{FF2B5EF4-FFF2-40B4-BE49-F238E27FC236}">
                  <a16:creationId xmlns:a16="http://schemas.microsoft.com/office/drawing/2014/main" id="{20510E74-C869-4B9C-8A2B-D1E32C275D43}"/>
                </a:ext>
              </a:extLst>
            </p:cNvPr>
            <p:cNvSpPr txBox="1"/>
            <p:nvPr/>
          </p:nvSpPr>
          <p:spPr>
            <a:xfrm>
              <a:off x="5085781" y="5740390"/>
              <a:ext cx="4848608" cy="46162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3200"/>
                <a:buFont typeface="Arial"/>
                <a:buNone/>
              </a:pPr>
              <a:r>
                <a:rPr lang="en-US" sz="1200" spc="100">
                  <a:solidFill>
                    <a:schemeClr val="bg1"/>
                  </a:solidFill>
                  <a:latin typeface="Trebuchet MS" panose="020B0603020202020204" pitchFamily="34" charset="0"/>
                  <a:cs typeface="Calibri"/>
                  <a:sym typeface="Calibri"/>
                </a:rPr>
                <a:t>Elaborado por STA Consultores S.C.</a:t>
              </a:r>
            </a:p>
            <a:p>
              <a:pPr marL="0" marR="0" lvl="0" indent="0" rtl="0">
                <a:lnSpc>
                  <a:spcPct val="100000"/>
                </a:lnSpc>
                <a:spcBef>
                  <a:spcPts val="0"/>
                </a:spcBef>
                <a:spcAft>
                  <a:spcPts val="0"/>
                </a:spcAft>
                <a:buClr>
                  <a:srgbClr val="000000"/>
                </a:buClr>
                <a:buSzPts val="3200"/>
                <a:buFont typeface="Arial"/>
                <a:buNone/>
              </a:pPr>
              <a:r>
                <a:rPr lang="en-US" sz="1200" spc="100">
                  <a:solidFill>
                    <a:schemeClr val="bg1"/>
                  </a:solidFill>
                  <a:latin typeface="Trebuchet MS" panose="020B0603020202020204" pitchFamily="34" charset="0"/>
                  <a:cs typeface="Calibri"/>
                  <a:sym typeface="Calibri"/>
                  <a:hlinkClick r:id="rId2"/>
                </a:rPr>
                <a:t>www.staconsultores.com</a:t>
              </a:r>
              <a:r>
                <a:rPr lang="en-US" sz="1200" spc="100">
                  <a:solidFill>
                    <a:schemeClr val="bg1"/>
                  </a:solidFill>
                  <a:latin typeface="Trebuchet MS" panose="020B0603020202020204" pitchFamily="34" charset="0"/>
                  <a:cs typeface="Calibri"/>
                  <a:sym typeface="Calibri"/>
                </a:rPr>
                <a:t>   |   info@staconsultores.com</a:t>
              </a:r>
            </a:p>
          </p:txBody>
        </p:sp>
        <p:pic>
          <p:nvPicPr>
            <p:cNvPr id="17" name="Imagen 16" descr="Logotipo&#10;&#10;Descripción generada automáticamente">
              <a:extLst>
                <a:ext uri="{FF2B5EF4-FFF2-40B4-BE49-F238E27FC236}">
                  <a16:creationId xmlns:a16="http://schemas.microsoft.com/office/drawing/2014/main" id="{4C9545D9-1490-42B4-8044-D57C145FFE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8677" y="5407711"/>
              <a:ext cx="1173430" cy="1163586"/>
            </a:xfrm>
            <a:prstGeom prst="rect">
              <a:avLst/>
            </a:prstGeom>
          </p:spPr>
        </p:pic>
      </p:grpSp>
      <p:pic>
        <p:nvPicPr>
          <p:cNvPr id="10" name="Imagen 9" descr="Imagen que contiene Logotipo&#10;&#10;Descripción generada automáticamente">
            <a:extLst>
              <a:ext uri="{FF2B5EF4-FFF2-40B4-BE49-F238E27FC236}">
                <a16:creationId xmlns:a16="http://schemas.microsoft.com/office/drawing/2014/main" id="{AD206303-E195-C449-B5EA-FDA04850A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2224" y="551048"/>
            <a:ext cx="5226733" cy="1192296"/>
          </a:xfrm>
          <a:prstGeom prst="rect">
            <a:avLst/>
          </a:prstGeom>
        </p:spPr>
      </p:pic>
    </p:spTree>
    <p:extLst>
      <p:ext uri="{BB962C8B-B14F-4D97-AF65-F5344CB8AC3E}">
        <p14:creationId xmlns:p14="http://schemas.microsoft.com/office/powerpoint/2010/main" val="805911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44EFB4E6-71FE-8170-8C2D-F0CB58DA0290}"/>
              </a:ext>
            </a:extLst>
          </p:cNvPr>
          <p:cNvPicPr>
            <a:picLocks noChangeAspect="1"/>
          </p:cNvPicPr>
          <p:nvPr/>
        </p:nvPicPr>
        <p:blipFill>
          <a:blip r:embed="rId3"/>
          <a:srcRect l="5518" t="7973" r="2558" b="19727"/>
          <a:stretch/>
        </p:blipFill>
        <p:spPr>
          <a:xfrm>
            <a:off x="244625" y="1084111"/>
            <a:ext cx="5377532" cy="2403049"/>
          </a:xfrm>
          <a:prstGeom prst="rect">
            <a:avLst/>
          </a:prstGeom>
        </p:spPr>
      </p:pic>
      <p:graphicFrame>
        <p:nvGraphicFramePr>
          <p:cNvPr id="135" name="Tabla 134">
            <a:extLst>
              <a:ext uri="{FF2B5EF4-FFF2-40B4-BE49-F238E27FC236}">
                <a16:creationId xmlns:a16="http://schemas.microsoft.com/office/drawing/2014/main" id="{9649D9A0-E0F8-244C-99E9-F92FA2F69D74}"/>
              </a:ext>
            </a:extLst>
          </p:cNvPr>
          <p:cNvGraphicFramePr>
            <a:graphicFrameLocks noGrp="1"/>
          </p:cNvGraphicFramePr>
          <p:nvPr>
            <p:extLst>
              <p:ext uri="{D42A27DB-BD31-4B8C-83A1-F6EECF244321}">
                <p14:modId xmlns:p14="http://schemas.microsoft.com/office/powerpoint/2010/main" val="3731280993"/>
              </p:ext>
            </p:extLst>
          </p:nvPr>
        </p:nvGraphicFramePr>
        <p:xfrm>
          <a:off x="9258041" y="4590572"/>
          <a:ext cx="1281242" cy="1235898"/>
        </p:xfrm>
        <a:graphic>
          <a:graphicData uri="http://schemas.openxmlformats.org/drawingml/2006/table">
            <a:tbl>
              <a:tblPr>
                <a:tableStyleId>{5C22544A-7EE6-4342-B048-85BDC9FD1C3A}</a:tableStyleId>
              </a:tblPr>
              <a:tblGrid>
                <a:gridCol w="1281242">
                  <a:extLst>
                    <a:ext uri="{9D8B030D-6E8A-4147-A177-3AD203B41FA5}">
                      <a16:colId xmlns:a16="http://schemas.microsoft.com/office/drawing/2014/main" val="372155872"/>
                    </a:ext>
                  </a:extLst>
                </a:gridCol>
              </a:tblGrid>
              <a:tr h="61794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0" i="0" u="none" strike="noStrike" kern="1200">
                          <a:solidFill>
                            <a:schemeClr val="tx1">
                              <a:lumMod val="65000"/>
                              <a:lumOff val="35000"/>
                            </a:schemeClr>
                          </a:solidFill>
                          <a:effectLst/>
                          <a:latin typeface="Trebuchet MS" panose="020B0703020202090204" pitchFamily="34" charset="0"/>
                          <a:ea typeface="+mn-ea"/>
                          <a:cs typeface="+mn-cs"/>
                        </a:rPr>
                        <a:t>Vacaciones ocio o recreación.</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61794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0" i="0" u="none" strike="noStrike" kern="1200">
                          <a:solidFill>
                            <a:schemeClr val="tx1">
                              <a:lumMod val="65000"/>
                              <a:lumOff val="35000"/>
                            </a:schemeClr>
                          </a:solidFill>
                          <a:effectLst/>
                          <a:latin typeface="Trebuchet MS" panose="020B0703020202090204" pitchFamily="34" charset="0"/>
                          <a:ea typeface="+mn-ea"/>
                          <a:cs typeface="+mn-cs"/>
                        </a:rPr>
                        <a:t>Visita a familiares y/o amigos.</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44748"/>
                  </a:ext>
                </a:extLst>
              </a:tr>
            </a:tbl>
          </a:graphicData>
        </a:graphic>
      </p:graphicFrame>
      <p:graphicFrame>
        <p:nvGraphicFramePr>
          <p:cNvPr id="140" name="Gráfico 139">
            <a:extLst>
              <a:ext uri="{FF2B5EF4-FFF2-40B4-BE49-F238E27FC236}">
                <a16:creationId xmlns:a16="http://schemas.microsoft.com/office/drawing/2014/main" id="{E0CDA994-3777-E24E-A5E3-88CC9674D7B1}"/>
              </a:ext>
            </a:extLst>
          </p:cNvPr>
          <p:cNvGraphicFramePr/>
          <p:nvPr>
            <p:extLst>
              <p:ext uri="{D42A27DB-BD31-4B8C-83A1-F6EECF244321}">
                <p14:modId xmlns:p14="http://schemas.microsoft.com/office/powerpoint/2010/main" val="317479910"/>
              </p:ext>
            </p:extLst>
          </p:nvPr>
        </p:nvGraphicFramePr>
        <p:xfrm>
          <a:off x="10467216" y="4584451"/>
          <a:ext cx="1281242" cy="1234132"/>
        </p:xfrm>
        <a:graphic>
          <a:graphicData uri="http://schemas.openxmlformats.org/drawingml/2006/chart">
            <c:chart xmlns:c="http://schemas.openxmlformats.org/drawingml/2006/chart" xmlns:r="http://schemas.openxmlformats.org/officeDocument/2006/relationships" r:id="rId4"/>
          </a:graphicData>
        </a:graphic>
      </p:graphicFrame>
      <p:sp>
        <p:nvSpPr>
          <p:cNvPr id="21" name="Elipse 20">
            <a:extLst>
              <a:ext uri="{FF2B5EF4-FFF2-40B4-BE49-F238E27FC236}">
                <a16:creationId xmlns:a16="http://schemas.microsoft.com/office/drawing/2014/main" id="{C7F866E9-6543-8588-7D75-30B8154A31A5}"/>
              </a:ext>
            </a:extLst>
          </p:cNvPr>
          <p:cNvSpPr/>
          <p:nvPr/>
        </p:nvSpPr>
        <p:spPr>
          <a:xfrm>
            <a:off x="11263454" y="4759486"/>
            <a:ext cx="291440" cy="2914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Elipse 23">
            <a:extLst>
              <a:ext uri="{FF2B5EF4-FFF2-40B4-BE49-F238E27FC236}">
                <a16:creationId xmlns:a16="http://schemas.microsoft.com/office/drawing/2014/main" id="{21DFC560-682D-5931-6FF3-291340AB3FC7}"/>
              </a:ext>
            </a:extLst>
          </p:cNvPr>
          <p:cNvSpPr/>
          <p:nvPr/>
        </p:nvSpPr>
        <p:spPr>
          <a:xfrm>
            <a:off x="11271448" y="5347715"/>
            <a:ext cx="291440" cy="2914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CuadroTexto 24">
            <a:extLst>
              <a:ext uri="{FF2B5EF4-FFF2-40B4-BE49-F238E27FC236}">
                <a16:creationId xmlns:a16="http://schemas.microsoft.com/office/drawing/2014/main" id="{AD6818B7-E90A-D4F3-82BF-764B6AC3D7E5}"/>
              </a:ext>
            </a:extLst>
          </p:cNvPr>
          <p:cNvSpPr txBox="1"/>
          <p:nvPr/>
        </p:nvSpPr>
        <p:spPr>
          <a:xfrm>
            <a:off x="11249001" y="5353056"/>
            <a:ext cx="35779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FFFF"/>
                </a:solidFill>
                <a:latin typeface="Trebuchet MS" panose="020B0603020202020204" pitchFamily="34" charset="0"/>
              </a:rPr>
              <a:t>8</a:t>
            </a: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a:t>
            </a:r>
          </a:p>
        </p:txBody>
      </p:sp>
      <p:sp>
        <p:nvSpPr>
          <p:cNvPr id="22" name="CuadroTexto 21">
            <a:extLst>
              <a:ext uri="{FF2B5EF4-FFF2-40B4-BE49-F238E27FC236}">
                <a16:creationId xmlns:a16="http://schemas.microsoft.com/office/drawing/2014/main" id="{EF0097EC-A904-4955-7690-7A80DA228316}"/>
              </a:ext>
            </a:extLst>
          </p:cNvPr>
          <p:cNvSpPr txBox="1"/>
          <p:nvPr/>
        </p:nvSpPr>
        <p:spPr>
          <a:xfrm>
            <a:off x="11190204" y="4762533"/>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16%</a:t>
            </a:r>
          </a:p>
        </p:txBody>
      </p:sp>
      <p:sp>
        <p:nvSpPr>
          <p:cNvPr id="50" name="Rectángulo: esquinas redondeadas 32">
            <a:extLst>
              <a:ext uri="{FF2B5EF4-FFF2-40B4-BE49-F238E27FC236}">
                <a16:creationId xmlns:a16="http://schemas.microsoft.com/office/drawing/2014/main" id="{85ABC3B8-3677-4F69-975C-369167CCAA0B}"/>
              </a:ext>
            </a:extLst>
          </p:cNvPr>
          <p:cNvSpPr/>
          <p:nvPr/>
        </p:nvSpPr>
        <p:spPr>
          <a:xfrm>
            <a:off x="336455" y="4018338"/>
            <a:ext cx="4695006" cy="1459778"/>
          </a:xfrm>
          <a:prstGeom prst="roundRect">
            <a:avLst>
              <a:gd name="adj" fmla="val 3627"/>
            </a:avLst>
          </a:prstGeom>
          <a:solidFill>
            <a:srgbClr val="F2F2F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lipse 2">
            <a:extLst>
              <a:ext uri="{FF2B5EF4-FFF2-40B4-BE49-F238E27FC236}">
                <a16:creationId xmlns:a16="http://schemas.microsoft.com/office/drawing/2014/main" id="{F9EA4B00-9539-F643-DFEA-32D304C3E88A}"/>
              </a:ext>
            </a:extLst>
          </p:cNvPr>
          <p:cNvSpPr/>
          <p:nvPr/>
        </p:nvSpPr>
        <p:spPr>
          <a:xfrm>
            <a:off x="1772404" y="5065889"/>
            <a:ext cx="367714" cy="357802"/>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51DE516C-C786-A3CF-A6EE-4F1882D28EB7}"/>
              </a:ext>
            </a:extLst>
          </p:cNvPr>
          <p:cNvSpPr txBox="1"/>
          <p:nvPr/>
        </p:nvSpPr>
        <p:spPr>
          <a:xfrm>
            <a:off x="1703520" y="5104534"/>
            <a:ext cx="50603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a:solidFill>
                  <a:srgbClr val="FFFFFF"/>
                </a:solidFill>
                <a:latin typeface="Trebuchet MS" panose="020B0603020202020204" pitchFamily="34" charset="0"/>
              </a:rPr>
              <a:t>6.5</a:t>
            </a:r>
            <a:endPar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endParaRPr>
          </a:p>
        </p:txBody>
      </p:sp>
      <p:sp>
        <p:nvSpPr>
          <p:cNvPr id="13" name="CuadroTexto 31">
            <a:extLst>
              <a:ext uri="{FF2B5EF4-FFF2-40B4-BE49-F238E27FC236}">
                <a16:creationId xmlns:a16="http://schemas.microsoft.com/office/drawing/2014/main" id="{E8502B7B-F9FE-A04C-9784-0B230F61F251}"/>
              </a:ext>
            </a:extLst>
          </p:cNvPr>
          <p:cNvSpPr txBox="1"/>
          <p:nvPr/>
        </p:nvSpPr>
        <p:spPr>
          <a:xfrm>
            <a:off x="574486" y="24739"/>
            <a:ext cx="7637861" cy="461665"/>
          </a:xfrm>
          <a:prstGeom prst="rect">
            <a:avLst/>
          </a:prstGeom>
          <a:noFill/>
        </p:spPr>
        <p:txBody>
          <a:bodyPr wrap="squar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400" b="0" i="0" u="none" strike="noStrike" kern="1200" cap="none" spc="0" normalizeH="0" baseline="0" noProof="0">
                <a:ln>
                  <a:noFill/>
                </a:ln>
                <a:solidFill>
                  <a:srgbClr val="00507F"/>
                </a:solidFill>
                <a:effectLst/>
                <a:uLnTx/>
                <a:uFillTx/>
                <a:latin typeface="Trebuchet MS" panose="020B0703020202090204" pitchFamily="34" charset="0"/>
                <a:ea typeface="+mn-ea"/>
                <a:cs typeface="+mn-cs"/>
              </a:rPr>
              <a:t>Resumen ejecutivo</a:t>
            </a:r>
          </a:p>
        </p:txBody>
      </p:sp>
      <p:sp>
        <p:nvSpPr>
          <p:cNvPr id="17" name="CuadroTexto 16">
            <a:extLst>
              <a:ext uri="{FF2B5EF4-FFF2-40B4-BE49-F238E27FC236}">
                <a16:creationId xmlns:a16="http://schemas.microsoft.com/office/drawing/2014/main" id="{35E591D9-56CD-FC40-8261-834DAF3F3811}"/>
              </a:ext>
            </a:extLst>
          </p:cNvPr>
          <p:cNvSpPr txBox="1"/>
          <p:nvPr/>
        </p:nvSpPr>
        <p:spPr>
          <a:xfrm>
            <a:off x="100805" y="825519"/>
            <a:ext cx="58168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rPr>
              <a:t>Origen de los turistas (</a:t>
            </a:r>
            <a:r>
              <a:rPr lang="es-MX" sz="1400" b="1">
                <a:solidFill>
                  <a:srgbClr val="000000"/>
                </a:solidFill>
                <a:latin typeface="Trebuchet MS" panose="020B0703020202090204" pitchFamily="34" charset="0"/>
              </a:rPr>
              <a:t>Alemania</a:t>
            </a:r>
            <a:r>
              <a:rPr kumimoji="0" lang="es-MX" sz="14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rPr>
              <a:t>)</a:t>
            </a:r>
          </a:p>
        </p:txBody>
      </p:sp>
      <p:sp>
        <p:nvSpPr>
          <p:cNvPr id="102" name="Rectángulo: esquinas redondeadas 32">
            <a:extLst>
              <a:ext uri="{FF2B5EF4-FFF2-40B4-BE49-F238E27FC236}">
                <a16:creationId xmlns:a16="http://schemas.microsoft.com/office/drawing/2014/main" id="{FB86548E-5B07-6F43-ABF0-A5F6EB6BDD6C}"/>
              </a:ext>
            </a:extLst>
          </p:cNvPr>
          <p:cNvSpPr/>
          <p:nvPr/>
        </p:nvSpPr>
        <p:spPr>
          <a:xfrm>
            <a:off x="278088" y="803137"/>
            <a:ext cx="5642187" cy="2768202"/>
          </a:xfrm>
          <a:prstGeom prst="roundRect">
            <a:avLst>
              <a:gd name="adj" fmla="val 3627"/>
            </a:avLst>
          </a:prstGeom>
          <a:noFill/>
          <a:ln w="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Rectángulo: esquinas redondeadas 32">
            <a:extLst>
              <a:ext uri="{FF2B5EF4-FFF2-40B4-BE49-F238E27FC236}">
                <a16:creationId xmlns:a16="http://schemas.microsoft.com/office/drawing/2014/main" id="{2177DD06-CEB9-624E-B1ED-2EF74D9F3C4B}"/>
              </a:ext>
            </a:extLst>
          </p:cNvPr>
          <p:cNvSpPr/>
          <p:nvPr/>
        </p:nvSpPr>
        <p:spPr>
          <a:xfrm>
            <a:off x="5200184" y="3722812"/>
            <a:ext cx="6691849" cy="2429063"/>
          </a:xfrm>
          <a:prstGeom prst="roundRect">
            <a:avLst>
              <a:gd name="adj" fmla="val 3627"/>
            </a:avLst>
          </a:prstGeom>
          <a:noFill/>
          <a:ln w="0">
            <a:solidFill>
              <a:srgbClr val="E88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rPr>
              <a:t>f</a:t>
            </a:r>
          </a:p>
        </p:txBody>
      </p:sp>
      <p:sp>
        <p:nvSpPr>
          <p:cNvPr id="108" name="CuadroTexto 107">
            <a:extLst>
              <a:ext uri="{FF2B5EF4-FFF2-40B4-BE49-F238E27FC236}">
                <a16:creationId xmlns:a16="http://schemas.microsoft.com/office/drawing/2014/main" id="{5A04AC86-F31D-3341-BB4F-696692408D90}"/>
              </a:ext>
            </a:extLst>
          </p:cNvPr>
          <p:cNvSpPr txBox="1"/>
          <p:nvPr/>
        </p:nvSpPr>
        <p:spPr>
          <a:xfrm>
            <a:off x="336454" y="3670789"/>
            <a:ext cx="4695007" cy="317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rPr>
              <a:t>Estancia promedio (en días)</a:t>
            </a:r>
          </a:p>
        </p:txBody>
      </p:sp>
      <p:sp>
        <p:nvSpPr>
          <p:cNvPr id="110" name="CuadroTexto 109">
            <a:extLst>
              <a:ext uri="{FF2B5EF4-FFF2-40B4-BE49-F238E27FC236}">
                <a16:creationId xmlns:a16="http://schemas.microsoft.com/office/drawing/2014/main" id="{D0E98E00-B5DE-3C4D-A009-734FA9FC0C24}"/>
              </a:ext>
            </a:extLst>
          </p:cNvPr>
          <p:cNvSpPr txBox="1"/>
          <p:nvPr/>
        </p:nvSpPr>
        <p:spPr>
          <a:xfrm>
            <a:off x="5200184" y="3881917"/>
            <a:ext cx="66918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rPr>
              <a:t>Motivos del viaje</a:t>
            </a:r>
          </a:p>
        </p:txBody>
      </p:sp>
      <p:graphicFrame>
        <p:nvGraphicFramePr>
          <p:cNvPr id="111" name="Gráfico 110">
            <a:extLst>
              <a:ext uri="{FF2B5EF4-FFF2-40B4-BE49-F238E27FC236}">
                <a16:creationId xmlns:a16="http://schemas.microsoft.com/office/drawing/2014/main" id="{0D17CCDE-1034-824E-9D1D-C50EDD57BD97}"/>
              </a:ext>
            </a:extLst>
          </p:cNvPr>
          <p:cNvGraphicFramePr/>
          <p:nvPr>
            <p:extLst>
              <p:ext uri="{D42A27DB-BD31-4B8C-83A1-F6EECF244321}">
                <p14:modId xmlns:p14="http://schemas.microsoft.com/office/powerpoint/2010/main" val="423816979"/>
              </p:ext>
            </p:extLst>
          </p:nvPr>
        </p:nvGraphicFramePr>
        <p:xfrm>
          <a:off x="9990995" y="1223238"/>
          <a:ext cx="2043341" cy="1844039"/>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ángulo 5">
            <a:extLst>
              <a:ext uri="{FF2B5EF4-FFF2-40B4-BE49-F238E27FC236}">
                <a16:creationId xmlns:a16="http://schemas.microsoft.com/office/drawing/2014/main" id="{F8E58023-DB85-1B4E-BE34-4EA35FBA1845}"/>
              </a:ext>
            </a:extLst>
          </p:cNvPr>
          <p:cNvSpPr/>
          <p:nvPr/>
        </p:nvSpPr>
        <p:spPr>
          <a:xfrm>
            <a:off x="9040234" y="2594299"/>
            <a:ext cx="976886" cy="46166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lumMod val="50000"/>
                    <a:lumOff val="50000"/>
                  </a:srgbClr>
                </a:solidFill>
                <a:effectLst/>
                <a:uLnTx/>
                <a:uFillTx/>
                <a:latin typeface="Trebuchet MS" panose="020B0703020202090204" pitchFamily="34" charset="0"/>
                <a:ea typeface="+mn-ea"/>
                <a:cs typeface="+mn-cs"/>
              </a:rPr>
              <a:t>*Otras actividades</a:t>
            </a:r>
          </a:p>
        </p:txBody>
      </p:sp>
      <p:sp>
        <p:nvSpPr>
          <p:cNvPr id="114" name="Rectángulo 113">
            <a:extLst>
              <a:ext uri="{FF2B5EF4-FFF2-40B4-BE49-F238E27FC236}">
                <a16:creationId xmlns:a16="http://schemas.microsoft.com/office/drawing/2014/main" id="{20976E44-6DBB-AC48-B437-8C065665E31A}"/>
              </a:ext>
            </a:extLst>
          </p:cNvPr>
          <p:cNvSpPr/>
          <p:nvPr/>
        </p:nvSpPr>
        <p:spPr>
          <a:xfrm>
            <a:off x="9036391" y="1736368"/>
            <a:ext cx="984565"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000000">
                    <a:lumMod val="50000"/>
                    <a:lumOff val="50000"/>
                  </a:srgbClr>
                </a:solidFill>
                <a:effectLst/>
                <a:uLnTx/>
                <a:uFillTx/>
                <a:latin typeface="Trebuchet MS" panose="020B0703020202090204" pitchFamily="34" charset="0"/>
                <a:ea typeface="+mn-ea"/>
                <a:cs typeface="+mn-cs"/>
              </a:rPr>
              <a:t>*Naturaleza</a:t>
            </a:r>
          </a:p>
        </p:txBody>
      </p:sp>
      <p:grpSp>
        <p:nvGrpSpPr>
          <p:cNvPr id="125" name="Grupo 124">
            <a:extLst>
              <a:ext uri="{FF2B5EF4-FFF2-40B4-BE49-F238E27FC236}">
                <a16:creationId xmlns:a16="http://schemas.microsoft.com/office/drawing/2014/main" id="{9306EB9E-5073-F345-BFD7-A50FE0F8D94A}"/>
              </a:ext>
            </a:extLst>
          </p:cNvPr>
          <p:cNvGrpSpPr/>
          <p:nvPr/>
        </p:nvGrpSpPr>
        <p:grpSpPr>
          <a:xfrm>
            <a:off x="1568803" y="4239657"/>
            <a:ext cx="732893" cy="726742"/>
            <a:chOff x="2462938" y="4284829"/>
            <a:chExt cx="732893" cy="726742"/>
          </a:xfrm>
        </p:grpSpPr>
        <p:sp>
          <p:nvSpPr>
            <p:cNvPr id="7" name="Elipse 6">
              <a:extLst>
                <a:ext uri="{FF2B5EF4-FFF2-40B4-BE49-F238E27FC236}">
                  <a16:creationId xmlns:a16="http://schemas.microsoft.com/office/drawing/2014/main" id="{73C7CCDB-857F-F84D-A107-9E6A62B51CAA}"/>
                </a:ext>
              </a:extLst>
            </p:cNvPr>
            <p:cNvSpPr/>
            <p:nvPr/>
          </p:nvSpPr>
          <p:spPr>
            <a:xfrm>
              <a:off x="2466013" y="4284829"/>
              <a:ext cx="726742" cy="726742"/>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0BE58C83-881E-D24A-A499-CE6D29886285}"/>
                </a:ext>
              </a:extLst>
            </p:cNvPr>
            <p:cNvSpPr txBox="1"/>
            <p:nvPr/>
          </p:nvSpPr>
          <p:spPr>
            <a:xfrm>
              <a:off x="2462938" y="4417368"/>
              <a:ext cx="7328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400" b="1" dirty="0">
                  <a:solidFill>
                    <a:srgbClr val="FFFFFF"/>
                  </a:solidFill>
                  <a:latin typeface="Calibri" panose="020F0502020204030204"/>
                </a:rPr>
                <a:t>10.5</a:t>
              </a:r>
              <a:endParaRPr kumimoji="0" lang="es-MX" sz="24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aphicFrame>
        <p:nvGraphicFramePr>
          <p:cNvPr id="132" name="Tabla 131">
            <a:extLst>
              <a:ext uri="{FF2B5EF4-FFF2-40B4-BE49-F238E27FC236}">
                <a16:creationId xmlns:a16="http://schemas.microsoft.com/office/drawing/2014/main" id="{5D12BB48-B0E5-8847-B454-5E3E05BC2BC1}"/>
              </a:ext>
            </a:extLst>
          </p:cNvPr>
          <p:cNvGraphicFramePr>
            <a:graphicFrameLocks noGrp="1"/>
          </p:cNvGraphicFramePr>
          <p:nvPr>
            <p:extLst>
              <p:ext uri="{D42A27DB-BD31-4B8C-83A1-F6EECF244321}">
                <p14:modId xmlns:p14="http://schemas.microsoft.com/office/powerpoint/2010/main" val="1535401270"/>
              </p:ext>
            </p:extLst>
          </p:nvPr>
        </p:nvGraphicFramePr>
        <p:xfrm>
          <a:off x="5340486" y="4583568"/>
          <a:ext cx="1860445" cy="1235898"/>
        </p:xfrm>
        <a:graphic>
          <a:graphicData uri="http://schemas.openxmlformats.org/drawingml/2006/table">
            <a:tbl>
              <a:tblPr>
                <a:tableStyleId>{5C22544A-7EE6-4342-B048-85BDC9FD1C3A}</a:tableStyleId>
              </a:tblPr>
              <a:tblGrid>
                <a:gridCol w="1860445">
                  <a:extLst>
                    <a:ext uri="{9D8B030D-6E8A-4147-A177-3AD203B41FA5}">
                      <a16:colId xmlns:a16="http://schemas.microsoft.com/office/drawing/2014/main" val="372155872"/>
                    </a:ext>
                  </a:extLst>
                </a:gridCol>
              </a:tblGrid>
              <a:tr h="617949">
                <a:tc>
                  <a:txBody>
                    <a:bodyPr/>
                    <a:lstStyle/>
                    <a:p>
                      <a:pPr marL="0" algn="r" rtl="0" eaLnBrk="1" fontAlgn="ctr" latinLnBrk="0" hangingPunct="1"/>
                      <a:r>
                        <a:rPr lang="es-MX" sz="1000" b="0" i="0" u="none" strike="noStrike" kern="1200" dirty="0">
                          <a:solidFill>
                            <a:schemeClr val="tx1">
                              <a:lumMod val="65000"/>
                              <a:lumOff val="35000"/>
                            </a:schemeClr>
                          </a:solidFill>
                          <a:effectLst/>
                          <a:latin typeface="Trebuchet MS"/>
                          <a:ea typeface="+mn-ea"/>
                          <a:cs typeface="+mn-cs"/>
                        </a:rPr>
                        <a:t>Vacaciones ocio o recreación</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94065"/>
                  </a:ext>
                </a:extLst>
              </a:tr>
              <a:tr h="617949">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000" b="0" i="0" u="none" strike="noStrike" kern="1200" dirty="0">
                          <a:solidFill>
                            <a:schemeClr val="tx1">
                              <a:lumMod val="65000"/>
                              <a:lumOff val="35000"/>
                            </a:schemeClr>
                          </a:solidFill>
                          <a:effectLst/>
                          <a:latin typeface="Trebuchet MS" panose="020B0703020202090204" pitchFamily="34" charset="0"/>
                          <a:ea typeface="+mn-ea"/>
                          <a:cs typeface="+mn-cs"/>
                        </a:rPr>
                        <a:t>Visita a familiares y/o amigos</a:t>
                      </a:r>
                    </a:p>
                  </a:txBody>
                  <a:tcPr marL="6350" marR="6350" marT="6350" marB="0" anchor="ctr">
                    <a:lnL w="12700" cmpd="sng">
                      <a:noFill/>
                    </a:lnL>
                    <a:lnR w="12700" cmpd="sng">
                      <a:noFill/>
                    </a:lnR>
                    <a:lnT w="6350" cap="flat" cmpd="sng" algn="ctr">
                      <a:solidFill>
                        <a:schemeClr val="bg1">
                          <a:lumMod val="65000"/>
                        </a:schemeClr>
                      </a:solidFill>
                      <a:prstDash val="sysDot"/>
                      <a:round/>
                      <a:headEnd type="none" w="med" len="med"/>
                      <a:tailEnd type="none" w="med" len="med"/>
                    </a:lnT>
                    <a:lnB w="6350" cap="flat" cmpd="sng" algn="ctr">
                      <a:solidFill>
                        <a:schemeClr val="bg1">
                          <a:lumMod val="6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544748"/>
                  </a:ext>
                </a:extLst>
              </a:tr>
            </a:tbl>
          </a:graphicData>
        </a:graphic>
      </p:graphicFrame>
      <p:graphicFrame>
        <p:nvGraphicFramePr>
          <p:cNvPr id="134" name="Gráfico 133">
            <a:extLst>
              <a:ext uri="{FF2B5EF4-FFF2-40B4-BE49-F238E27FC236}">
                <a16:creationId xmlns:a16="http://schemas.microsoft.com/office/drawing/2014/main" id="{E4FF63C6-12DE-7343-A5C0-4DF93376D910}"/>
              </a:ext>
            </a:extLst>
          </p:cNvPr>
          <p:cNvGraphicFramePr/>
          <p:nvPr>
            <p:extLst>
              <p:ext uri="{D42A27DB-BD31-4B8C-83A1-F6EECF244321}">
                <p14:modId xmlns:p14="http://schemas.microsoft.com/office/powerpoint/2010/main" val="2523188540"/>
              </p:ext>
            </p:extLst>
          </p:nvPr>
        </p:nvGraphicFramePr>
        <p:xfrm>
          <a:off x="7256965" y="4584451"/>
          <a:ext cx="1142244" cy="1234132"/>
        </p:xfrm>
        <a:graphic>
          <a:graphicData uri="http://schemas.openxmlformats.org/drawingml/2006/chart">
            <c:chart xmlns:c="http://schemas.openxmlformats.org/drawingml/2006/chart" xmlns:r="http://schemas.openxmlformats.org/officeDocument/2006/relationships" r:id="rId6"/>
          </a:graphicData>
        </a:graphic>
      </p:graphicFrame>
      <p:sp>
        <p:nvSpPr>
          <p:cNvPr id="137" name="Rectángulo 136">
            <a:extLst>
              <a:ext uri="{FF2B5EF4-FFF2-40B4-BE49-F238E27FC236}">
                <a16:creationId xmlns:a16="http://schemas.microsoft.com/office/drawing/2014/main" id="{37E6043F-0342-B346-8268-97F58E7861DC}"/>
              </a:ext>
            </a:extLst>
          </p:cNvPr>
          <p:cNvSpPr/>
          <p:nvPr/>
        </p:nvSpPr>
        <p:spPr>
          <a:xfrm>
            <a:off x="8792396" y="4204624"/>
            <a:ext cx="3047629"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Motivos secundarios (respuesta múltiple)*</a:t>
            </a:r>
          </a:p>
        </p:txBody>
      </p:sp>
      <p:sp>
        <p:nvSpPr>
          <p:cNvPr id="138" name="Rectángulo 137">
            <a:extLst>
              <a:ext uri="{FF2B5EF4-FFF2-40B4-BE49-F238E27FC236}">
                <a16:creationId xmlns:a16="http://schemas.microsoft.com/office/drawing/2014/main" id="{9DA5AFC7-C5B6-1546-AEEA-7ED5C85F8B76}"/>
              </a:ext>
            </a:extLst>
          </p:cNvPr>
          <p:cNvSpPr/>
          <p:nvPr/>
        </p:nvSpPr>
        <p:spPr>
          <a:xfrm>
            <a:off x="5457729" y="4206556"/>
            <a:ext cx="2576347"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Motivo principal (respuesta única)*</a:t>
            </a:r>
          </a:p>
        </p:txBody>
      </p:sp>
      <p:sp>
        <p:nvSpPr>
          <p:cNvPr id="147" name="Rectángulo 146">
            <a:extLst>
              <a:ext uri="{FF2B5EF4-FFF2-40B4-BE49-F238E27FC236}">
                <a16:creationId xmlns:a16="http://schemas.microsoft.com/office/drawing/2014/main" id="{21A10990-3208-A54C-9B9E-E93D6A53600C}"/>
              </a:ext>
            </a:extLst>
          </p:cNvPr>
          <p:cNvSpPr/>
          <p:nvPr/>
        </p:nvSpPr>
        <p:spPr>
          <a:xfrm>
            <a:off x="5433603" y="5892279"/>
            <a:ext cx="3132588" cy="24622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000" b="0" i="0" u="none" strike="noStrike" kern="1200" cap="none" spc="0" normalizeH="0" baseline="0" noProof="0">
                <a:ln>
                  <a:noFill/>
                </a:ln>
                <a:solidFill>
                  <a:srgbClr val="000000">
                    <a:lumMod val="50000"/>
                    <a:lumOff val="50000"/>
                  </a:srgbClr>
                </a:solidFill>
                <a:effectLst/>
                <a:uLnTx/>
                <a:uFillTx/>
                <a:latin typeface="Trebuchet MS" panose="020B0703020202090204" pitchFamily="34" charset="0"/>
                <a:ea typeface="+mn-ea"/>
                <a:cs typeface="+mn-cs"/>
              </a:rPr>
              <a:t>*Se muestran las menciones con mayor porcentaje.</a:t>
            </a:r>
          </a:p>
        </p:txBody>
      </p:sp>
      <p:sp>
        <p:nvSpPr>
          <p:cNvPr id="47" name="CuadroTexto 46">
            <a:extLst>
              <a:ext uri="{FF2B5EF4-FFF2-40B4-BE49-F238E27FC236}">
                <a16:creationId xmlns:a16="http://schemas.microsoft.com/office/drawing/2014/main" id="{1060F0D2-7038-EC45-862B-1B9B21A100C9}"/>
              </a:ext>
            </a:extLst>
          </p:cNvPr>
          <p:cNvSpPr txBox="1"/>
          <p:nvPr/>
        </p:nvSpPr>
        <p:spPr>
          <a:xfrm>
            <a:off x="412489" y="4464529"/>
            <a:ext cx="1125629"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200" dirty="0">
                <a:solidFill>
                  <a:srgbClr val="10213B"/>
                </a:solidFill>
                <a:latin typeface="Trebuchet MS" panose="020B0603020202020204" pitchFamily="34" charset="0"/>
              </a:rPr>
              <a:t>(A) *Alemania</a:t>
            </a:r>
            <a:endParaRPr kumimoji="0" lang="es-MX" sz="1200" b="0" i="0" u="none" strike="noStrike" kern="1200" cap="none" spc="0" normalizeH="0" baseline="0" noProof="0" dirty="0">
              <a:ln>
                <a:noFill/>
              </a:ln>
              <a:solidFill>
                <a:srgbClr val="10213B"/>
              </a:solidFill>
              <a:effectLst/>
              <a:uLnTx/>
              <a:uFillTx/>
              <a:latin typeface="Trebuchet MS" panose="020B0603020202020204" pitchFamily="34" charset="0"/>
              <a:ea typeface="+mn-ea"/>
              <a:cs typeface="+mn-cs"/>
            </a:endParaRPr>
          </a:p>
        </p:txBody>
      </p:sp>
      <p:graphicFrame>
        <p:nvGraphicFramePr>
          <p:cNvPr id="52" name="Gráfico 51">
            <a:extLst>
              <a:ext uri="{FF2B5EF4-FFF2-40B4-BE49-F238E27FC236}">
                <a16:creationId xmlns:a16="http://schemas.microsoft.com/office/drawing/2014/main" id="{31F72B28-C052-4BCA-BBBA-91C0C9628A7C}"/>
              </a:ext>
            </a:extLst>
          </p:cNvPr>
          <p:cNvGraphicFramePr/>
          <p:nvPr>
            <p:extLst>
              <p:ext uri="{D42A27DB-BD31-4B8C-83A1-F6EECF244321}">
                <p14:modId xmlns:p14="http://schemas.microsoft.com/office/powerpoint/2010/main" val="3064150726"/>
              </p:ext>
            </p:extLst>
          </p:nvPr>
        </p:nvGraphicFramePr>
        <p:xfrm>
          <a:off x="2635508" y="4167777"/>
          <a:ext cx="2341943" cy="914400"/>
        </p:xfrm>
        <a:graphic>
          <a:graphicData uri="http://schemas.openxmlformats.org/drawingml/2006/chart">
            <c:chart xmlns:c="http://schemas.openxmlformats.org/drawingml/2006/chart" xmlns:r="http://schemas.openxmlformats.org/officeDocument/2006/relationships" r:id="rId7"/>
          </a:graphicData>
        </a:graphic>
      </p:graphicFrame>
      <p:sp>
        <p:nvSpPr>
          <p:cNvPr id="56" name="CuadroTexto 55">
            <a:extLst>
              <a:ext uri="{FF2B5EF4-FFF2-40B4-BE49-F238E27FC236}">
                <a16:creationId xmlns:a16="http://schemas.microsoft.com/office/drawing/2014/main" id="{D34C6820-62FA-4967-A4E8-11BE59CF66AD}"/>
              </a:ext>
            </a:extLst>
          </p:cNvPr>
          <p:cNvSpPr txBox="1"/>
          <p:nvPr/>
        </p:nvSpPr>
        <p:spPr>
          <a:xfrm>
            <a:off x="7179631" y="769823"/>
            <a:ext cx="33896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rPr>
              <a:t>Gasto promedio por persona por día</a:t>
            </a:r>
          </a:p>
        </p:txBody>
      </p:sp>
      <p:grpSp>
        <p:nvGrpSpPr>
          <p:cNvPr id="12" name="Grupo 11">
            <a:extLst>
              <a:ext uri="{FF2B5EF4-FFF2-40B4-BE49-F238E27FC236}">
                <a16:creationId xmlns:a16="http://schemas.microsoft.com/office/drawing/2014/main" id="{71847A1B-D1CD-1908-1814-56402B75F072}"/>
              </a:ext>
            </a:extLst>
          </p:cNvPr>
          <p:cNvGrpSpPr/>
          <p:nvPr/>
        </p:nvGrpSpPr>
        <p:grpSpPr>
          <a:xfrm>
            <a:off x="8191136" y="4759486"/>
            <a:ext cx="437940" cy="291440"/>
            <a:chOff x="616971" y="5578238"/>
            <a:chExt cx="437940" cy="291440"/>
          </a:xfrm>
        </p:grpSpPr>
        <p:sp>
          <p:nvSpPr>
            <p:cNvPr id="14" name="Elipse 13">
              <a:extLst>
                <a:ext uri="{FF2B5EF4-FFF2-40B4-BE49-F238E27FC236}">
                  <a16:creationId xmlns:a16="http://schemas.microsoft.com/office/drawing/2014/main" id="{9176E4F7-9F62-36E2-C90C-062B2FF05C7B}"/>
                </a:ext>
              </a:extLst>
            </p:cNvPr>
            <p:cNvSpPr/>
            <p:nvPr/>
          </p:nvSpPr>
          <p:spPr>
            <a:xfrm>
              <a:off x="684535" y="5578238"/>
              <a:ext cx="291440" cy="2914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11D7F73D-EDA4-148F-ABC6-1C7DFC5729ED}"/>
                </a:ext>
              </a:extLst>
            </p:cNvPr>
            <p:cNvSpPr txBox="1"/>
            <p:nvPr/>
          </p:nvSpPr>
          <p:spPr>
            <a:xfrm>
              <a:off x="616971" y="5585652"/>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66%</a:t>
              </a:r>
            </a:p>
          </p:txBody>
        </p:sp>
      </p:grpSp>
      <p:grpSp>
        <p:nvGrpSpPr>
          <p:cNvPr id="16" name="Grupo 15">
            <a:extLst>
              <a:ext uri="{FF2B5EF4-FFF2-40B4-BE49-F238E27FC236}">
                <a16:creationId xmlns:a16="http://schemas.microsoft.com/office/drawing/2014/main" id="{58110B39-CC54-3043-E4BB-EF35266CDBFF}"/>
              </a:ext>
            </a:extLst>
          </p:cNvPr>
          <p:cNvGrpSpPr/>
          <p:nvPr/>
        </p:nvGrpSpPr>
        <p:grpSpPr>
          <a:xfrm>
            <a:off x="8193806" y="5375851"/>
            <a:ext cx="437940" cy="291440"/>
            <a:chOff x="611647" y="5578238"/>
            <a:chExt cx="437940" cy="291440"/>
          </a:xfrm>
        </p:grpSpPr>
        <p:sp>
          <p:nvSpPr>
            <p:cNvPr id="18" name="Elipse 17">
              <a:extLst>
                <a:ext uri="{FF2B5EF4-FFF2-40B4-BE49-F238E27FC236}">
                  <a16:creationId xmlns:a16="http://schemas.microsoft.com/office/drawing/2014/main" id="{ED671E65-4C69-E042-017F-2F91026A0D12}"/>
                </a:ext>
              </a:extLst>
            </p:cNvPr>
            <p:cNvSpPr/>
            <p:nvPr/>
          </p:nvSpPr>
          <p:spPr>
            <a:xfrm>
              <a:off x="684535" y="5578238"/>
              <a:ext cx="291440" cy="291440"/>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362F809D-6CAC-3725-C481-042D4F73716A}"/>
                </a:ext>
              </a:extLst>
            </p:cNvPr>
            <p:cNvSpPr txBox="1"/>
            <p:nvPr/>
          </p:nvSpPr>
          <p:spPr>
            <a:xfrm>
              <a:off x="611647" y="5585652"/>
              <a:ext cx="437940"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srgbClr val="FFFFFF"/>
                  </a:solidFill>
                  <a:effectLst/>
                  <a:uLnTx/>
                  <a:uFillTx/>
                  <a:latin typeface="Trebuchet MS" panose="020B0603020202020204" pitchFamily="34" charset="0"/>
                  <a:ea typeface="+mn-ea"/>
                  <a:cs typeface="+mn-cs"/>
                </a:rPr>
                <a:t>10%</a:t>
              </a:r>
            </a:p>
          </p:txBody>
        </p:sp>
      </p:grpSp>
      <p:sp>
        <p:nvSpPr>
          <p:cNvPr id="28" name="CuadroTexto 27">
            <a:extLst>
              <a:ext uri="{FF2B5EF4-FFF2-40B4-BE49-F238E27FC236}">
                <a16:creationId xmlns:a16="http://schemas.microsoft.com/office/drawing/2014/main" id="{576D5D09-3F5A-ED78-95D9-0D54DD592D8D}"/>
              </a:ext>
            </a:extLst>
          </p:cNvPr>
          <p:cNvSpPr txBox="1"/>
          <p:nvPr/>
        </p:nvSpPr>
        <p:spPr>
          <a:xfrm>
            <a:off x="192993" y="5114259"/>
            <a:ext cx="155696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C000"/>
                </a:solidFill>
                <a:effectLst/>
                <a:uLnTx/>
                <a:uFillTx/>
                <a:latin typeface="Trebuchet MS" panose="020B0603020202020204" pitchFamily="34" charset="0"/>
                <a:ea typeface="+mn-ea"/>
                <a:cs typeface="+mn-cs"/>
              </a:rPr>
              <a:t>(B) Otros orígenes </a:t>
            </a:r>
          </a:p>
        </p:txBody>
      </p:sp>
      <p:graphicFrame>
        <p:nvGraphicFramePr>
          <p:cNvPr id="32" name="Tabla 31">
            <a:extLst>
              <a:ext uri="{FF2B5EF4-FFF2-40B4-BE49-F238E27FC236}">
                <a16:creationId xmlns:a16="http://schemas.microsoft.com/office/drawing/2014/main" id="{17257311-DAA6-43FB-9DD7-ECDEAEEDED44}"/>
              </a:ext>
            </a:extLst>
          </p:cNvPr>
          <p:cNvGraphicFramePr>
            <a:graphicFrameLocks noGrp="1"/>
          </p:cNvGraphicFramePr>
          <p:nvPr>
            <p:extLst>
              <p:ext uri="{D42A27DB-BD31-4B8C-83A1-F6EECF244321}">
                <p14:modId xmlns:p14="http://schemas.microsoft.com/office/powerpoint/2010/main" val="1013098264"/>
              </p:ext>
            </p:extLst>
          </p:nvPr>
        </p:nvGraphicFramePr>
        <p:xfrm>
          <a:off x="5934746" y="1919736"/>
          <a:ext cx="2211388" cy="1045756"/>
        </p:xfrm>
        <a:graphic>
          <a:graphicData uri="http://schemas.openxmlformats.org/drawingml/2006/table">
            <a:tbl>
              <a:tblPr firstRow="1" bandRow="1"/>
              <a:tblGrid>
                <a:gridCol w="1336675">
                  <a:extLst>
                    <a:ext uri="{9D8B030D-6E8A-4147-A177-3AD203B41FA5}">
                      <a16:colId xmlns:a16="http://schemas.microsoft.com/office/drawing/2014/main" val="1036894873"/>
                    </a:ext>
                  </a:extLst>
                </a:gridCol>
                <a:gridCol w="874713">
                  <a:extLst>
                    <a:ext uri="{9D8B030D-6E8A-4147-A177-3AD203B41FA5}">
                      <a16:colId xmlns:a16="http://schemas.microsoft.com/office/drawing/2014/main" val="1914151046"/>
                    </a:ext>
                  </a:extLst>
                </a:gridCol>
              </a:tblGrid>
              <a:tr h="522878">
                <a:tc>
                  <a:txBody>
                    <a:bodyPr/>
                    <a:lstStyle/>
                    <a:p>
                      <a:pPr algn="r" rtl="0" fontAlgn="ctr"/>
                      <a:r>
                        <a:rPr lang="es-MX" sz="1400" b="0" i="0" u="none" strike="noStrike" dirty="0">
                          <a:solidFill>
                            <a:srgbClr val="10213B"/>
                          </a:solidFill>
                          <a:effectLst/>
                          <a:latin typeface="Trebuchet MS" panose="020B0603020202020204" pitchFamily="34" charset="0"/>
                        </a:rPr>
                        <a:t>(A) Alemania* </a:t>
                      </a:r>
                      <a:endParaRPr lang="es-MX" sz="1400" b="0" i="0" u="none" strike="noStrike" dirty="0">
                        <a:solidFill>
                          <a:srgbClr val="01B0F0"/>
                        </a:solidFill>
                        <a:effectLst/>
                        <a:latin typeface="Trebuchet MS" panose="020B0603020202020204" pitchFamily="34" charset="0"/>
                      </a:endParaRPr>
                    </a:p>
                  </a:txBody>
                  <a:tcPr marL="9525" marR="9525" marT="9525" marB="0" anchor="ctr">
                    <a:lnL>
                      <a:noFill/>
                    </a:lnL>
                    <a:lnR>
                      <a:noFill/>
                    </a:lnR>
                    <a:lnT>
                      <a:noFill/>
                    </a:lnT>
                    <a:lnB>
                      <a:noFill/>
                    </a:lnB>
                  </a:tcPr>
                </a:tc>
                <a:tc>
                  <a:txBody>
                    <a:bodyPr/>
                    <a:lstStyle/>
                    <a:p>
                      <a:pPr algn="ctr" fontAlgn="ctr"/>
                      <a:r>
                        <a:rPr lang="es-MX" sz="1600" b="0" i="0" u="none" strike="noStrike" kern="1200" dirty="0">
                          <a:solidFill>
                            <a:srgbClr val="10213B"/>
                          </a:solidFill>
                          <a:effectLst/>
                          <a:latin typeface="Trebuchet MS" panose="020B0603020202020204" pitchFamily="34" charset="0"/>
                          <a:ea typeface="+mn-ea"/>
                          <a:cs typeface="+mn-cs"/>
                        </a:rPr>
                        <a:t> </a:t>
                      </a:r>
                      <a:r>
                        <a:rPr lang="es-MX" sz="1600" b="1" i="0" u="none" strike="noStrike" kern="1200" dirty="0">
                          <a:solidFill>
                            <a:srgbClr val="10213B"/>
                          </a:solidFill>
                          <a:effectLst/>
                          <a:latin typeface="Trebuchet MS" panose="020B0603020202020204" pitchFamily="34" charset="0"/>
                          <a:ea typeface="+mn-ea"/>
                          <a:cs typeface="+mn-cs"/>
                        </a:rPr>
                        <a:t>$5,559 </a:t>
                      </a:r>
                    </a:p>
                  </a:txBody>
                  <a:tcPr marL="9525" marR="9525" marT="9525" marB="0" anchor="ctr">
                    <a:lnL>
                      <a:noFill/>
                    </a:lnL>
                    <a:lnR>
                      <a:noFill/>
                    </a:lnR>
                    <a:lnT>
                      <a:noFill/>
                    </a:lnT>
                    <a:lnB>
                      <a:noFill/>
                    </a:lnB>
                  </a:tcPr>
                </a:tc>
                <a:extLst>
                  <a:ext uri="{0D108BD9-81ED-4DB2-BD59-A6C34878D82A}">
                    <a16:rowId xmlns:a16="http://schemas.microsoft.com/office/drawing/2014/main" val="2548373842"/>
                  </a:ext>
                </a:extLst>
              </a:tr>
              <a:tr h="522878">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200" b="0" i="0" u="none" strike="noStrike" dirty="0">
                          <a:solidFill>
                            <a:srgbClr val="FFC000"/>
                          </a:solidFill>
                          <a:effectLst/>
                          <a:latin typeface="Trebuchet MS" panose="020B0603020202020204" pitchFamily="34" charset="0"/>
                        </a:rPr>
                        <a:t>(B) Otros orígenes </a:t>
                      </a:r>
                    </a:p>
                  </a:txBody>
                  <a:tcPr marL="9525" marR="9525" marT="9525" marB="0" anchor="ctr">
                    <a:lnL>
                      <a:noFill/>
                    </a:lnL>
                    <a:lnR>
                      <a:noFill/>
                    </a:lnR>
                    <a:lnT>
                      <a:noFill/>
                    </a:lnT>
                    <a:lnB>
                      <a:noFill/>
                    </a:lnB>
                  </a:tcPr>
                </a:tc>
                <a:tc>
                  <a:txBody>
                    <a:bodyPr/>
                    <a:lstStyle/>
                    <a:p>
                      <a:pPr algn="ctr" fontAlgn="ctr"/>
                      <a:r>
                        <a:rPr lang="es-MX" sz="1200" b="0" i="0" u="none" strike="noStrike" kern="1200" dirty="0">
                          <a:solidFill>
                            <a:srgbClr val="FFC000"/>
                          </a:solidFill>
                          <a:effectLst/>
                          <a:latin typeface="Trebuchet MS" panose="020B0603020202020204" pitchFamily="34" charset="0"/>
                          <a:ea typeface="+mn-ea"/>
                          <a:cs typeface="+mn-cs"/>
                        </a:rPr>
                        <a:t> $6,333 </a:t>
                      </a:r>
                    </a:p>
                  </a:txBody>
                  <a:tcPr marL="9525" marR="9525" marT="9525" marB="0" anchor="ctr">
                    <a:lnL>
                      <a:noFill/>
                    </a:lnL>
                    <a:lnR>
                      <a:noFill/>
                    </a:lnR>
                    <a:lnT>
                      <a:noFill/>
                    </a:lnT>
                    <a:lnB>
                      <a:noFill/>
                    </a:lnB>
                  </a:tcPr>
                </a:tc>
                <a:extLst>
                  <a:ext uri="{0D108BD9-81ED-4DB2-BD59-A6C34878D82A}">
                    <a16:rowId xmlns:a16="http://schemas.microsoft.com/office/drawing/2014/main" val="723452774"/>
                  </a:ext>
                </a:extLst>
              </a:tr>
            </a:tbl>
          </a:graphicData>
        </a:graphic>
      </p:graphicFrame>
      <p:pic>
        <p:nvPicPr>
          <p:cNvPr id="35" name="Picture 36" descr="bosque">
            <a:extLst>
              <a:ext uri="{FF2B5EF4-FFF2-40B4-BE49-F238E27FC236}">
                <a16:creationId xmlns:a16="http://schemas.microsoft.com/office/drawing/2014/main" id="{A53A9841-48B6-E532-97AA-656CAFA5D8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2054" y="1296608"/>
            <a:ext cx="464967" cy="46496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4" descr="Lista de tareas">
            <a:extLst>
              <a:ext uri="{FF2B5EF4-FFF2-40B4-BE49-F238E27FC236}">
                <a16:creationId xmlns:a16="http://schemas.microsoft.com/office/drawing/2014/main" id="{471295AE-77F6-DD00-8E1F-2843922E9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9525" y="2232098"/>
            <a:ext cx="366515" cy="366515"/>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o 36">
            <a:extLst>
              <a:ext uri="{FF2B5EF4-FFF2-40B4-BE49-F238E27FC236}">
                <a16:creationId xmlns:a16="http://schemas.microsoft.com/office/drawing/2014/main" id="{679991DD-BB91-841D-EA08-DB16FFC4CC27}"/>
              </a:ext>
            </a:extLst>
          </p:cNvPr>
          <p:cNvGrpSpPr/>
          <p:nvPr/>
        </p:nvGrpSpPr>
        <p:grpSpPr>
          <a:xfrm>
            <a:off x="414276" y="5896144"/>
            <a:ext cx="2136110" cy="276999"/>
            <a:chOff x="162372" y="5287823"/>
            <a:chExt cx="2136110" cy="276999"/>
          </a:xfrm>
        </p:grpSpPr>
        <p:sp>
          <p:nvSpPr>
            <p:cNvPr id="38" name="CuadroTexto 37">
              <a:extLst>
                <a:ext uri="{FF2B5EF4-FFF2-40B4-BE49-F238E27FC236}">
                  <a16:creationId xmlns:a16="http://schemas.microsoft.com/office/drawing/2014/main" id="{BBF51D58-FF22-51A4-FB76-48746009950F}"/>
                </a:ext>
              </a:extLst>
            </p:cNvPr>
            <p:cNvSpPr txBox="1"/>
            <p:nvPr/>
          </p:nvSpPr>
          <p:spPr>
            <a:xfrm>
              <a:off x="332079" y="5287823"/>
              <a:ext cx="1966403" cy="276999"/>
            </a:xfrm>
            <a:prstGeom prst="rect">
              <a:avLst/>
            </a:prstGeom>
            <a:noFill/>
          </p:spPr>
          <p:txBody>
            <a:bodyPr wrap="square">
              <a:spAutoFit/>
            </a:bodyPr>
            <a:lstStyle/>
            <a:p>
              <a:pPr rtl="0" fontAlgn="ctr"/>
              <a:r>
                <a:rPr lang="es-MX" sz="1200">
                  <a:solidFill>
                    <a:srgbClr val="002060"/>
                  </a:solidFill>
                  <a:latin typeface="Trebuchet MS" panose="020B0603020202020204" pitchFamily="34" charset="0"/>
                </a:rPr>
                <a:t>Alemania</a:t>
              </a:r>
              <a:endParaRPr lang="es-MX" sz="1200" i="0" u="none" strike="noStrike">
                <a:solidFill>
                  <a:srgbClr val="002060"/>
                </a:solidFill>
                <a:effectLst/>
                <a:latin typeface="Trebuchet MS" panose="020B0603020202020204" pitchFamily="34" charset="0"/>
              </a:endParaRPr>
            </a:p>
          </p:txBody>
        </p:sp>
        <p:sp>
          <p:nvSpPr>
            <p:cNvPr id="39" name="Elipse 38">
              <a:extLst>
                <a:ext uri="{FF2B5EF4-FFF2-40B4-BE49-F238E27FC236}">
                  <a16:creationId xmlns:a16="http://schemas.microsoft.com/office/drawing/2014/main" id="{28B9B48A-F421-910F-35FD-CCAD9806923A}"/>
                </a:ext>
              </a:extLst>
            </p:cNvPr>
            <p:cNvSpPr/>
            <p:nvPr/>
          </p:nvSpPr>
          <p:spPr>
            <a:xfrm>
              <a:off x="162372" y="5330221"/>
              <a:ext cx="172800" cy="172800"/>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1" name="Grupo 10">
            <a:extLst>
              <a:ext uri="{FF2B5EF4-FFF2-40B4-BE49-F238E27FC236}">
                <a16:creationId xmlns:a16="http://schemas.microsoft.com/office/drawing/2014/main" id="{0744DC16-F85F-7F15-793F-C27685D48604}"/>
              </a:ext>
            </a:extLst>
          </p:cNvPr>
          <p:cNvGrpSpPr/>
          <p:nvPr/>
        </p:nvGrpSpPr>
        <p:grpSpPr>
          <a:xfrm>
            <a:off x="1408207" y="5896144"/>
            <a:ext cx="1902147" cy="276999"/>
            <a:chOff x="1641674" y="5896144"/>
            <a:chExt cx="1902147" cy="276999"/>
          </a:xfrm>
        </p:grpSpPr>
        <p:sp>
          <p:nvSpPr>
            <p:cNvPr id="31" name="CuadroTexto 30">
              <a:extLst>
                <a:ext uri="{FF2B5EF4-FFF2-40B4-BE49-F238E27FC236}">
                  <a16:creationId xmlns:a16="http://schemas.microsoft.com/office/drawing/2014/main" id="{DC1AD79B-7F5E-B1EB-9089-67BAB1859659}"/>
                </a:ext>
              </a:extLst>
            </p:cNvPr>
            <p:cNvSpPr txBox="1"/>
            <p:nvPr/>
          </p:nvSpPr>
          <p:spPr>
            <a:xfrm>
              <a:off x="1641674" y="5896144"/>
              <a:ext cx="1902147" cy="27699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rPr>
                <a:t>    Otros orígenes </a:t>
              </a:r>
              <a:endParaRPr kumimoji="0" lang="es-MX" sz="1200" b="1" i="0" u="none" strike="noStrike" kern="1200" cap="none" spc="0" normalizeH="0" baseline="0" noProof="0" dirty="0">
                <a:ln>
                  <a:noFill/>
                </a:ln>
                <a:solidFill>
                  <a:srgbClr val="FFCC00"/>
                </a:solidFill>
                <a:effectLst/>
                <a:uLnTx/>
                <a:uFillTx/>
                <a:latin typeface="Trebuchet MS" panose="020B0603020202020204" pitchFamily="34" charset="0"/>
                <a:ea typeface="+mn-ea"/>
                <a:cs typeface="+mn-cs"/>
              </a:endParaRPr>
            </a:p>
          </p:txBody>
        </p:sp>
        <p:sp>
          <p:nvSpPr>
            <p:cNvPr id="2" name="Elipse 1">
              <a:extLst>
                <a:ext uri="{FF2B5EF4-FFF2-40B4-BE49-F238E27FC236}">
                  <a16:creationId xmlns:a16="http://schemas.microsoft.com/office/drawing/2014/main" id="{86E4D3C8-CC0D-2F06-CE83-A1C5F22B4031}"/>
                </a:ext>
              </a:extLst>
            </p:cNvPr>
            <p:cNvSpPr/>
            <p:nvPr/>
          </p:nvSpPr>
          <p:spPr>
            <a:xfrm>
              <a:off x="1674485" y="5947531"/>
              <a:ext cx="174224" cy="1742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40" name="Grupo 39">
            <a:extLst>
              <a:ext uri="{FF2B5EF4-FFF2-40B4-BE49-F238E27FC236}">
                <a16:creationId xmlns:a16="http://schemas.microsoft.com/office/drawing/2014/main" id="{DCD6AD07-E7CA-21E0-40FE-D60597EB6F32}"/>
              </a:ext>
            </a:extLst>
          </p:cNvPr>
          <p:cNvGrpSpPr/>
          <p:nvPr/>
        </p:nvGrpSpPr>
        <p:grpSpPr>
          <a:xfrm>
            <a:off x="2530179" y="1150085"/>
            <a:ext cx="1234545" cy="276999"/>
            <a:chOff x="-3951425" y="739028"/>
            <a:chExt cx="1629020" cy="276999"/>
          </a:xfrm>
        </p:grpSpPr>
        <p:sp>
          <p:nvSpPr>
            <p:cNvPr id="41" name="Rectángulo: esquinas redondeadas 40">
              <a:extLst>
                <a:ext uri="{FF2B5EF4-FFF2-40B4-BE49-F238E27FC236}">
                  <a16:creationId xmlns:a16="http://schemas.microsoft.com/office/drawing/2014/main" id="{C4321AC2-AAE0-B5C2-DA51-1B2B4041308B}"/>
                </a:ext>
              </a:extLst>
            </p:cNvPr>
            <p:cNvSpPr/>
            <p:nvPr/>
          </p:nvSpPr>
          <p:spPr>
            <a:xfrm>
              <a:off x="-3951425" y="751527"/>
              <a:ext cx="1629020"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CuadroTexto 41">
              <a:extLst>
                <a:ext uri="{FF2B5EF4-FFF2-40B4-BE49-F238E27FC236}">
                  <a16:creationId xmlns:a16="http://schemas.microsoft.com/office/drawing/2014/main" id="{642658E5-84B4-F192-933A-2D6D06BA4C38}"/>
                </a:ext>
              </a:extLst>
            </p:cNvPr>
            <p:cNvSpPr txBox="1"/>
            <p:nvPr/>
          </p:nvSpPr>
          <p:spPr>
            <a:xfrm>
              <a:off x="-3792701" y="739028"/>
              <a:ext cx="1311576"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Alemania: </a:t>
              </a:r>
              <a:r>
                <a:rPr lang="es-MX" sz="1200" dirty="0">
                  <a:solidFill>
                    <a:srgbClr val="10213B"/>
                  </a:solidFill>
                  <a:latin typeface="Trebuchet MS" panose="020B0603020202020204" pitchFamily="34" charset="0"/>
                </a:rPr>
                <a:t>60.3%</a:t>
              </a:r>
              <a:endParaRPr lang="es-MX" sz="1200" dirty="0">
                <a:solidFill>
                  <a:srgbClr val="FFC000"/>
                </a:solidFill>
                <a:latin typeface="Trebuchet MS" panose="020B0603020202020204" pitchFamily="34" charset="0"/>
              </a:endParaRPr>
            </a:p>
          </p:txBody>
        </p:sp>
      </p:grpSp>
      <p:grpSp>
        <p:nvGrpSpPr>
          <p:cNvPr id="43" name="Grupo 42">
            <a:extLst>
              <a:ext uri="{FF2B5EF4-FFF2-40B4-BE49-F238E27FC236}">
                <a16:creationId xmlns:a16="http://schemas.microsoft.com/office/drawing/2014/main" id="{30D47E75-D92F-D0C1-2F76-3488499B9C69}"/>
              </a:ext>
            </a:extLst>
          </p:cNvPr>
          <p:cNvGrpSpPr/>
          <p:nvPr/>
        </p:nvGrpSpPr>
        <p:grpSpPr>
          <a:xfrm>
            <a:off x="425250" y="2084440"/>
            <a:ext cx="1042956" cy="276999"/>
            <a:chOff x="-7241459" y="3307980"/>
            <a:chExt cx="1440000" cy="276999"/>
          </a:xfrm>
        </p:grpSpPr>
        <p:sp>
          <p:nvSpPr>
            <p:cNvPr id="44" name="Rectángulo: esquinas redondeadas 43">
              <a:extLst>
                <a:ext uri="{FF2B5EF4-FFF2-40B4-BE49-F238E27FC236}">
                  <a16:creationId xmlns:a16="http://schemas.microsoft.com/office/drawing/2014/main" id="{217AC212-0459-C8D9-EC91-F6842277C1AF}"/>
                </a:ext>
              </a:extLst>
            </p:cNvPr>
            <p:cNvSpPr/>
            <p:nvPr/>
          </p:nvSpPr>
          <p:spPr>
            <a:xfrm>
              <a:off x="-7241459" y="3320479"/>
              <a:ext cx="1440000"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CuadroTexto 44">
              <a:extLst>
                <a:ext uri="{FF2B5EF4-FFF2-40B4-BE49-F238E27FC236}">
                  <a16:creationId xmlns:a16="http://schemas.microsoft.com/office/drawing/2014/main" id="{72F17529-2D11-23DC-D947-5BAE3694C5BD}"/>
                </a:ext>
              </a:extLst>
            </p:cNvPr>
            <p:cNvSpPr txBox="1"/>
            <p:nvPr/>
          </p:nvSpPr>
          <p:spPr>
            <a:xfrm>
              <a:off x="-7056221" y="3307980"/>
              <a:ext cx="1069524"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México: </a:t>
              </a:r>
              <a:r>
                <a:rPr lang="es-MX" sz="1200" dirty="0">
                  <a:solidFill>
                    <a:srgbClr val="10213B"/>
                  </a:solidFill>
                  <a:latin typeface="Trebuchet MS" panose="020B0603020202020204" pitchFamily="34" charset="0"/>
                </a:rPr>
                <a:t>4.0%</a:t>
              </a:r>
              <a:endParaRPr lang="es-MX" sz="1200" dirty="0">
                <a:solidFill>
                  <a:srgbClr val="FFC000"/>
                </a:solidFill>
                <a:latin typeface="Trebuchet MS" panose="020B0603020202020204" pitchFamily="34" charset="0"/>
              </a:endParaRPr>
            </a:p>
          </p:txBody>
        </p:sp>
      </p:grpSp>
      <p:grpSp>
        <p:nvGrpSpPr>
          <p:cNvPr id="55" name="Grupo 54">
            <a:extLst>
              <a:ext uri="{FF2B5EF4-FFF2-40B4-BE49-F238E27FC236}">
                <a16:creationId xmlns:a16="http://schemas.microsoft.com/office/drawing/2014/main" id="{6891DB4C-0F4C-C02B-84D3-9E45A26AB9DF}"/>
              </a:ext>
            </a:extLst>
          </p:cNvPr>
          <p:cNvGrpSpPr/>
          <p:nvPr/>
        </p:nvGrpSpPr>
        <p:grpSpPr>
          <a:xfrm>
            <a:off x="1758448" y="1753166"/>
            <a:ext cx="1018361" cy="276999"/>
            <a:chOff x="-5089328" y="2997498"/>
            <a:chExt cx="1548914" cy="276999"/>
          </a:xfrm>
        </p:grpSpPr>
        <p:sp>
          <p:nvSpPr>
            <p:cNvPr id="57" name="Rectángulo: esquinas redondeadas 56">
              <a:extLst>
                <a:ext uri="{FF2B5EF4-FFF2-40B4-BE49-F238E27FC236}">
                  <a16:creationId xmlns:a16="http://schemas.microsoft.com/office/drawing/2014/main" id="{090E13EE-5C4B-212D-58FE-D441E3C536A9}"/>
                </a:ext>
              </a:extLst>
            </p:cNvPr>
            <p:cNvSpPr/>
            <p:nvPr/>
          </p:nvSpPr>
          <p:spPr>
            <a:xfrm>
              <a:off x="-5089328" y="3009997"/>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CuadroTexto 57">
              <a:extLst>
                <a:ext uri="{FF2B5EF4-FFF2-40B4-BE49-F238E27FC236}">
                  <a16:creationId xmlns:a16="http://schemas.microsoft.com/office/drawing/2014/main" id="{CBE835A5-73E9-01BD-8F9A-0298A0164DFB}"/>
                </a:ext>
              </a:extLst>
            </p:cNvPr>
            <p:cNvSpPr txBox="1"/>
            <p:nvPr/>
          </p:nvSpPr>
          <p:spPr>
            <a:xfrm>
              <a:off x="-4849628" y="2997498"/>
              <a:ext cx="1069524"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España: </a:t>
              </a:r>
              <a:r>
                <a:rPr lang="es-MX" sz="1200" dirty="0">
                  <a:solidFill>
                    <a:srgbClr val="10213B"/>
                  </a:solidFill>
                  <a:latin typeface="Trebuchet MS" panose="020B0603020202020204" pitchFamily="34" charset="0"/>
                </a:rPr>
                <a:t>5.3%</a:t>
              </a:r>
              <a:endParaRPr lang="es-MX" sz="1200" dirty="0">
                <a:solidFill>
                  <a:srgbClr val="FFC000"/>
                </a:solidFill>
                <a:latin typeface="Trebuchet MS" panose="020B0603020202020204" pitchFamily="34" charset="0"/>
              </a:endParaRPr>
            </a:p>
          </p:txBody>
        </p:sp>
      </p:grpSp>
      <p:grpSp>
        <p:nvGrpSpPr>
          <p:cNvPr id="59" name="Grupo 58">
            <a:extLst>
              <a:ext uri="{FF2B5EF4-FFF2-40B4-BE49-F238E27FC236}">
                <a16:creationId xmlns:a16="http://schemas.microsoft.com/office/drawing/2014/main" id="{A85294AD-844E-6B6B-AC6B-23322C308553}"/>
              </a:ext>
            </a:extLst>
          </p:cNvPr>
          <p:cNvGrpSpPr/>
          <p:nvPr/>
        </p:nvGrpSpPr>
        <p:grpSpPr>
          <a:xfrm>
            <a:off x="2301790" y="2104623"/>
            <a:ext cx="1074212" cy="276999"/>
            <a:chOff x="-5051047" y="2681943"/>
            <a:chExt cx="1548914" cy="276999"/>
          </a:xfrm>
        </p:grpSpPr>
        <p:sp>
          <p:nvSpPr>
            <p:cNvPr id="60" name="Rectángulo: esquinas redondeadas 59">
              <a:extLst>
                <a:ext uri="{FF2B5EF4-FFF2-40B4-BE49-F238E27FC236}">
                  <a16:creationId xmlns:a16="http://schemas.microsoft.com/office/drawing/2014/main" id="{87A7BCCE-EF60-A1CC-C181-CD3A2B76086F}"/>
                </a:ext>
              </a:extLst>
            </p:cNvPr>
            <p:cNvSpPr/>
            <p:nvPr/>
          </p:nvSpPr>
          <p:spPr>
            <a:xfrm>
              <a:off x="-5051047" y="2694442"/>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CuadroTexto 60">
              <a:extLst>
                <a:ext uri="{FF2B5EF4-FFF2-40B4-BE49-F238E27FC236}">
                  <a16:creationId xmlns:a16="http://schemas.microsoft.com/office/drawing/2014/main" id="{906DDD70-ECBD-19E0-015D-45AB66912179}"/>
                </a:ext>
              </a:extLst>
            </p:cNvPr>
            <p:cNvSpPr txBox="1"/>
            <p:nvPr/>
          </p:nvSpPr>
          <p:spPr>
            <a:xfrm>
              <a:off x="-4826581" y="2681943"/>
              <a:ext cx="1099981"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Francia: </a:t>
              </a:r>
              <a:r>
                <a:rPr lang="es-MX" sz="1200" dirty="0">
                  <a:solidFill>
                    <a:srgbClr val="10213B"/>
                  </a:solidFill>
                  <a:latin typeface="Trebuchet MS" panose="020B0603020202020204" pitchFamily="34" charset="0"/>
                </a:rPr>
                <a:t>3.7%</a:t>
              </a:r>
              <a:endParaRPr lang="es-MX" sz="1200" dirty="0">
                <a:solidFill>
                  <a:srgbClr val="FFC000"/>
                </a:solidFill>
                <a:latin typeface="Trebuchet MS" panose="020B0603020202020204" pitchFamily="34" charset="0"/>
              </a:endParaRPr>
            </a:p>
          </p:txBody>
        </p:sp>
      </p:grpSp>
      <p:grpSp>
        <p:nvGrpSpPr>
          <p:cNvPr id="88" name="Grupo 87">
            <a:extLst>
              <a:ext uri="{FF2B5EF4-FFF2-40B4-BE49-F238E27FC236}">
                <a16:creationId xmlns:a16="http://schemas.microsoft.com/office/drawing/2014/main" id="{BF55A458-658E-0456-DC89-110812703C74}"/>
              </a:ext>
            </a:extLst>
          </p:cNvPr>
          <p:cNvGrpSpPr/>
          <p:nvPr/>
        </p:nvGrpSpPr>
        <p:grpSpPr>
          <a:xfrm>
            <a:off x="3232897" y="1563117"/>
            <a:ext cx="985007" cy="276999"/>
            <a:chOff x="-3920764" y="423099"/>
            <a:chExt cx="1548914" cy="276999"/>
          </a:xfrm>
        </p:grpSpPr>
        <p:sp>
          <p:nvSpPr>
            <p:cNvPr id="89" name="Rectángulo: esquinas redondeadas 88">
              <a:extLst>
                <a:ext uri="{FF2B5EF4-FFF2-40B4-BE49-F238E27FC236}">
                  <a16:creationId xmlns:a16="http://schemas.microsoft.com/office/drawing/2014/main" id="{A0CF1020-C205-43E7-F20C-A54CEFD8E6B0}"/>
                </a:ext>
              </a:extLst>
            </p:cNvPr>
            <p:cNvSpPr/>
            <p:nvPr/>
          </p:nvSpPr>
          <p:spPr>
            <a:xfrm>
              <a:off x="-3920764" y="435598"/>
              <a:ext cx="1548914"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0" name="CuadroTexto 89">
              <a:extLst>
                <a:ext uri="{FF2B5EF4-FFF2-40B4-BE49-F238E27FC236}">
                  <a16:creationId xmlns:a16="http://schemas.microsoft.com/office/drawing/2014/main" id="{C8F91297-6804-302B-64EB-9BE841C672BE}"/>
                </a:ext>
              </a:extLst>
            </p:cNvPr>
            <p:cNvSpPr txBox="1"/>
            <p:nvPr/>
          </p:nvSpPr>
          <p:spPr>
            <a:xfrm>
              <a:off x="-3621759" y="423099"/>
              <a:ext cx="950901"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Suiza: </a:t>
              </a:r>
              <a:r>
                <a:rPr lang="es-MX" sz="1200" dirty="0">
                  <a:solidFill>
                    <a:srgbClr val="10213B"/>
                  </a:solidFill>
                  <a:latin typeface="Trebuchet MS" panose="020B0603020202020204" pitchFamily="34" charset="0"/>
                </a:rPr>
                <a:t>4.7%</a:t>
              </a:r>
              <a:endParaRPr lang="es-MX" sz="1200" dirty="0">
                <a:solidFill>
                  <a:srgbClr val="FFC000"/>
                </a:solidFill>
                <a:latin typeface="Trebuchet MS" panose="020B0603020202020204" pitchFamily="34" charset="0"/>
              </a:endParaRPr>
            </a:p>
          </p:txBody>
        </p:sp>
      </p:grpSp>
      <p:grpSp>
        <p:nvGrpSpPr>
          <p:cNvPr id="100" name="Grupo 99">
            <a:extLst>
              <a:ext uri="{FF2B5EF4-FFF2-40B4-BE49-F238E27FC236}">
                <a16:creationId xmlns:a16="http://schemas.microsoft.com/office/drawing/2014/main" id="{F1537682-638D-F253-575F-DCB4E62D6E41}"/>
              </a:ext>
            </a:extLst>
          </p:cNvPr>
          <p:cNvGrpSpPr/>
          <p:nvPr/>
        </p:nvGrpSpPr>
        <p:grpSpPr>
          <a:xfrm>
            <a:off x="1350293" y="1388626"/>
            <a:ext cx="1268299" cy="276999"/>
            <a:chOff x="913697" y="685767"/>
            <a:chExt cx="1268299" cy="276999"/>
          </a:xfrm>
        </p:grpSpPr>
        <p:sp>
          <p:nvSpPr>
            <p:cNvPr id="94" name="Rectángulo: esquinas redondeadas 93">
              <a:extLst>
                <a:ext uri="{FF2B5EF4-FFF2-40B4-BE49-F238E27FC236}">
                  <a16:creationId xmlns:a16="http://schemas.microsoft.com/office/drawing/2014/main" id="{235A4091-146E-7EB1-5335-0DC102686541}"/>
                </a:ext>
              </a:extLst>
            </p:cNvPr>
            <p:cNvSpPr/>
            <p:nvPr/>
          </p:nvSpPr>
          <p:spPr>
            <a:xfrm>
              <a:off x="913698" y="698266"/>
              <a:ext cx="1268298" cy="252000"/>
            </a:xfrm>
            <a:prstGeom prst="roundRect">
              <a:avLst>
                <a:gd name="adj" fmla="val 50000"/>
              </a:avLst>
            </a:prstGeom>
            <a:solidFill>
              <a:schemeClr val="bg1"/>
            </a:solidFill>
            <a:ln>
              <a:solidFill>
                <a:srgbClr val="1021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CuadroTexto 94">
              <a:extLst>
                <a:ext uri="{FF2B5EF4-FFF2-40B4-BE49-F238E27FC236}">
                  <a16:creationId xmlns:a16="http://schemas.microsoft.com/office/drawing/2014/main" id="{44FB3D21-71E1-2C4D-0869-98969A086708}"/>
                </a:ext>
              </a:extLst>
            </p:cNvPr>
            <p:cNvSpPr txBox="1"/>
            <p:nvPr/>
          </p:nvSpPr>
          <p:spPr>
            <a:xfrm>
              <a:off x="913697" y="685767"/>
              <a:ext cx="1268296" cy="276999"/>
            </a:xfrm>
            <a:prstGeom prst="rect">
              <a:avLst/>
            </a:prstGeom>
            <a:noFill/>
          </p:spPr>
          <p:txBody>
            <a:bodyPr wrap="none" rtlCol="0">
              <a:spAutoFit/>
            </a:bodyPr>
            <a:lstStyle/>
            <a:p>
              <a:pPr algn="ctr"/>
              <a:r>
                <a:rPr lang="es-MX" sz="1200" dirty="0">
                  <a:solidFill>
                    <a:schemeClr val="tx1">
                      <a:lumMod val="50000"/>
                      <a:lumOff val="50000"/>
                    </a:schemeClr>
                  </a:solidFill>
                  <a:latin typeface="Trebuchet MS" panose="020B0603020202020204" pitchFamily="34" charset="0"/>
                </a:rPr>
                <a:t>Inglaterra: </a:t>
              </a:r>
              <a:r>
                <a:rPr lang="es-MX" sz="1200" dirty="0">
                  <a:solidFill>
                    <a:srgbClr val="10213B"/>
                  </a:solidFill>
                  <a:latin typeface="Trebuchet MS" panose="020B0603020202020204" pitchFamily="34" charset="0"/>
                </a:rPr>
                <a:t>4.7%</a:t>
              </a:r>
              <a:endParaRPr lang="es-MX" sz="1200" dirty="0">
                <a:solidFill>
                  <a:srgbClr val="FFC000"/>
                </a:solidFill>
                <a:latin typeface="Trebuchet MS" panose="020B0603020202020204" pitchFamily="34" charset="0"/>
              </a:endParaRPr>
            </a:p>
          </p:txBody>
        </p:sp>
      </p:grpSp>
      <p:graphicFrame>
        <p:nvGraphicFramePr>
          <p:cNvPr id="99" name="Tabla 98">
            <a:extLst>
              <a:ext uri="{FF2B5EF4-FFF2-40B4-BE49-F238E27FC236}">
                <a16:creationId xmlns:a16="http://schemas.microsoft.com/office/drawing/2014/main" id="{7354F55E-752E-12A1-45C3-89743E6F14C0}"/>
              </a:ext>
            </a:extLst>
          </p:cNvPr>
          <p:cNvGraphicFramePr>
            <a:graphicFrameLocks noGrp="1"/>
          </p:cNvGraphicFramePr>
          <p:nvPr>
            <p:extLst>
              <p:ext uri="{D42A27DB-BD31-4B8C-83A1-F6EECF244321}">
                <p14:modId xmlns:p14="http://schemas.microsoft.com/office/powerpoint/2010/main" val="1932445530"/>
              </p:ext>
            </p:extLst>
          </p:nvPr>
        </p:nvGraphicFramePr>
        <p:xfrm>
          <a:off x="4346728" y="1387162"/>
          <a:ext cx="1335572" cy="2080260"/>
        </p:xfrm>
        <a:graphic>
          <a:graphicData uri="http://schemas.openxmlformats.org/drawingml/2006/table">
            <a:tbl>
              <a:tblPr>
                <a:tableStyleId>{5C22544A-7EE6-4342-B048-85BDC9FD1C3A}</a:tableStyleId>
              </a:tblPr>
              <a:tblGrid>
                <a:gridCol w="993685">
                  <a:extLst>
                    <a:ext uri="{9D8B030D-6E8A-4147-A177-3AD203B41FA5}">
                      <a16:colId xmlns:a16="http://schemas.microsoft.com/office/drawing/2014/main" val="4284801821"/>
                    </a:ext>
                  </a:extLst>
                </a:gridCol>
                <a:gridCol w="341887">
                  <a:extLst>
                    <a:ext uri="{9D8B030D-6E8A-4147-A177-3AD203B41FA5}">
                      <a16:colId xmlns:a16="http://schemas.microsoft.com/office/drawing/2014/main" val="189056963"/>
                    </a:ext>
                  </a:extLst>
                </a:gridCol>
              </a:tblGrid>
              <a:tr h="33664">
                <a:tc gridSpan="2">
                  <a:txBody>
                    <a:bodyPr/>
                    <a:lstStyle/>
                    <a:p>
                      <a:pPr marL="0" algn="ctr" defTabSz="914400" rtl="0" eaLnBrk="1" fontAlgn="b" latinLnBrk="0" hangingPunct="1"/>
                      <a:r>
                        <a:rPr lang="es-MX" sz="1000" b="1" kern="1200" dirty="0">
                          <a:solidFill>
                            <a:schemeClr val="tx1">
                              <a:lumMod val="65000"/>
                              <a:lumOff val="35000"/>
                            </a:schemeClr>
                          </a:solidFill>
                          <a:latin typeface="Trebuchet MS" panose="020B0603020202020204" pitchFamily="34" charset="0"/>
                          <a:ea typeface="+mn-ea"/>
                          <a:cs typeface="+mn-cs"/>
                        </a:rPr>
                        <a:t>Otros países</a:t>
                      </a:r>
                    </a:p>
                  </a:txBody>
                  <a:tcPr marL="7620" marR="7620" marT="7620" marB="0" anchor="ctr">
                    <a:lnL w="9525" cap="flat" cmpd="sng" algn="ctr">
                      <a:noFill/>
                      <a:prstDash val="sysDot"/>
                      <a:round/>
                      <a:headEnd type="none" w="med" len="med"/>
                      <a:tailEnd type="none" w="med" len="med"/>
                    </a:lnL>
                    <a:lnT w="9525" cap="flat" cmpd="sng" algn="ctr">
                      <a:no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hMerge="1">
                  <a:txBody>
                    <a:bodyPr/>
                    <a:lstStyle/>
                    <a:p>
                      <a:pPr algn="ctr" fontAlgn="b"/>
                      <a:endParaRPr lang="es-MX" sz="1200" kern="1200" dirty="0">
                        <a:solidFill>
                          <a:srgbClr val="10213B"/>
                        </a:solidFill>
                        <a:latin typeface="Trebuchet MS" panose="020B0603020202020204" pitchFamily="34" charset="0"/>
                        <a:ea typeface="+mn-ea"/>
                        <a:cs typeface="+mn-cs"/>
                      </a:endParaRP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848642588"/>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Bélgica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2.7%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4096138328"/>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Austria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2.0%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955833715"/>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Polonia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979093802"/>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Estados Unidos</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289007524"/>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Italia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1.3%</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463220728"/>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Escocia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546418816"/>
                  </a:ext>
                </a:extLst>
              </a:tr>
              <a:tr h="33664">
                <a:tc>
                  <a:txBody>
                    <a:bodyPr/>
                    <a:lstStyle/>
                    <a:p>
                      <a:pPr marL="0" algn="l" defTabSz="914400" rtl="0" eaLnBrk="1" fontAlgn="b" latinLnBrk="0" hangingPunct="1"/>
                      <a:r>
                        <a:rPr lang="es-MX" sz="1000" kern="1200" dirty="0">
                          <a:solidFill>
                            <a:schemeClr val="tx1">
                              <a:lumMod val="65000"/>
                              <a:lumOff val="35000"/>
                            </a:schemeClr>
                          </a:solidFill>
                          <a:latin typeface="Trebuchet MS" panose="020B0603020202020204" pitchFamily="34" charset="0"/>
                          <a:ea typeface="+mn-ea"/>
                          <a:cs typeface="+mn-cs"/>
                        </a:rPr>
                        <a:t>Países Bajos</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514284541"/>
                  </a:ext>
                </a:extLst>
              </a:tr>
              <a:tr h="33664">
                <a:tc>
                  <a:txBody>
                    <a:bodyPr/>
                    <a:lstStyle/>
                    <a:p>
                      <a:pPr algn="l" fontAlgn="b"/>
                      <a:r>
                        <a:rPr lang="es-MX" sz="1000" kern="1200" dirty="0">
                          <a:solidFill>
                            <a:schemeClr val="tx1">
                              <a:lumMod val="65000"/>
                              <a:lumOff val="35000"/>
                            </a:schemeClr>
                          </a:solidFill>
                          <a:latin typeface="Trebuchet MS" panose="020B0603020202020204" pitchFamily="34" charset="0"/>
                          <a:ea typeface="+mn-ea"/>
                          <a:cs typeface="+mn-cs"/>
                        </a:rPr>
                        <a:t>Lituania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1.0%</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1127322966"/>
                  </a:ext>
                </a:extLst>
              </a:tr>
              <a:tr h="3366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s-MX" sz="1000" kern="1200" dirty="0">
                          <a:solidFill>
                            <a:schemeClr val="tx1">
                              <a:lumMod val="65000"/>
                              <a:lumOff val="35000"/>
                            </a:schemeClr>
                          </a:solidFill>
                          <a:latin typeface="Trebuchet MS" panose="020B0603020202020204" pitchFamily="34" charset="0"/>
                          <a:ea typeface="+mn-ea"/>
                          <a:cs typeface="+mn-cs"/>
                        </a:rPr>
                        <a:t>Canadá</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0.7%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274235913"/>
                  </a:ext>
                </a:extLst>
              </a:tr>
              <a:tr h="33664">
                <a:tc>
                  <a:txBody>
                    <a:bodyPr/>
                    <a:lstStyle/>
                    <a:p>
                      <a:pPr algn="l" fontAlgn="b"/>
                      <a:r>
                        <a:rPr lang="es-MX" sz="1000" kern="1200" dirty="0">
                          <a:solidFill>
                            <a:schemeClr val="tx1">
                              <a:lumMod val="65000"/>
                              <a:lumOff val="35000"/>
                            </a:schemeClr>
                          </a:solidFill>
                          <a:latin typeface="Trebuchet MS" panose="020B0603020202020204" pitchFamily="34" charset="0"/>
                          <a:ea typeface="+mn-ea"/>
                          <a:cs typeface="+mn-cs"/>
                        </a:rPr>
                        <a:t>Israel</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0.7%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318723225"/>
                  </a:ext>
                </a:extLst>
              </a:tr>
              <a:tr h="33664">
                <a:tc>
                  <a:txBody>
                    <a:bodyPr/>
                    <a:lstStyle/>
                    <a:p>
                      <a:pPr algn="l" fontAlgn="b"/>
                      <a:r>
                        <a:rPr lang="es-MX" sz="1000" kern="1200" dirty="0">
                          <a:solidFill>
                            <a:schemeClr val="tx1">
                              <a:lumMod val="65000"/>
                              <a:lumOff val="35000"/>
                            </a:schemeClr>
                          </a:solidFill>
                          <a:latin typeface="Trebuchet MS" panose="020B0603020202020204" pitchFamily="34" charset="0"/>
                          <a:ea typeface="+mn-ea"/>
                          <a:cs typeface="+mn-cs"/>
                        </a:rPr>
                        <a:t>Dinamarca</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0.7%</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881857968"/>
                  </a:ext>
                </a:extLst>
              </a:tr>
              <a:tr h="33664">
                <a:tc>
                  <a:txBody>
                    <a:bodyPr/>
                    <a:lstStyle/>
                    <a:p>
                      <a:pPr algn="l" fontAlgn="b"/>
                      <a:r>
                        <a:rPr lang="es-MX" sz="1000" kern="1200" dirty="0">
                          <a:solidFill>
                            <a:schemeClr val="tx1">
                              <a:lumMod val="65000"/>
                              <a:lumOff val="35000"/>
                            </a:schemeClr>
                          </a:solidFill>
                          <a:latin typeface="Trebuchet MS" panose="020B0603020202020204" pitchFamily="34" charset="0"/>
                          <a:ea typeface="+mn-ea"/>
                          <a:cs typeface="+mn-cs"/>
                        </a:rPr>
                        <a:t>Otros países</a:t>
                      </a:r>
                    </a:p>
                  </a:txBody>
                  <a:tcPr marL="7620" marR="7620" marT="7620" marB="0" anchor="ctr">
                    <a:lnL w="9525" cap="flat" cmpd="sng" algn="ctr">
                      <a:noFill/>
                      <a:prstDash val="sysDot"/>
                      <a:round/>
                      <a:headEnd type="none" w="med" len="med"/>
                      <a:tailEnd type="none" w="med" len="med"/>
                    </a:lnL>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tc>
                  <a:txBody>
                    <a:bodyPr/>
                    <a:lstStyle/>
                    <a:p>
                      <a:pPr algn="ctr" fontAlgn="b"/>
                      <a:r>
                        <a:rPr lang="es-MX" sz="1000" kern="1200" dirty="0">
                          <a:solidFill>
                            <a:schemeClr val="tx1">
                              <a:lumMod val="65000"/>
                              <a:lumOff val="35000"/>
                            </a:schemeClr>
                          </a:solidFill>
                          <a:latin typeface="Trebuchet MS" panose="020B0603020202020204" pitchFamily="34" charset="0"/>
                          <a:ea typeface="+mn-ea"/>
                          <a:cs typeface="+mn-cs"/>
                        </a:rPr>
                        <a:t>2.8%</a:t>
                      </a:r>
                    </a:p>
                  </a:txBody>
                  <a:tcPr marL="7620" marR="7620" marT="7620" marB="0" anchor="ctr">
                    <a:lnT w="9525" cap="flat" cmpd="sng" algn="ctr">
                      <a:solidFill>
                        <a:schemeClr val="tx1">
                          <a:lumMod val="50000"/>
                          <a:lumOff val="50000"/>
                        </a:schemeClr>
                      </a:solidFill>
                      <a:prstDash val="sysDot"/>
                      <a:round/>
                      <a:headEnd type="none" w="med" len="med"/>
                      <a:tailEnd type="none" w="med" len="med"/>
                    </a:lnT>
                    <a:lnB w="9525" cap="flat" cmpd="sng" algn="ctr">
                      <a:solidFill>
                        <a:schemeClr val="tx1">
                          <a:lumMod val="50000"/>
                          <a:lumOff val="50000"/>
                        </a:schemeClr>
                      </a:solidFill>
                      <a:prstDash val="sysDot"/>
                      <a:round/>
                      <a:headEnd type="none" w="med" len="med"/>
                      <a:tailEnd type="none" w="med" len="med"/>
                    </a:lnB>
                    <a:noFill/>
                  </a:tcPr>
                </a:tc>
                <a:extLst>
                  <a:ext uri="{0D108BD9-81ED-4DB2-BD59-A6C34878D82A}">
                    <a16:rowId xmlns:a16="http://schemas.microsoft.com/office/drawing/2014/main" val="31023553"/>
                  </a:ext>
                </a:extLst>
              </a:tr>
            </a:tbl>
          </a:graphicData>
        </a:graphic>
      </p:graphicFrame>
      <p:cxnSp>
        <p:nvCxnSpPr>
          <p:cNvPr id="10" name="Conector recto de flecha 9">
            <a:extLst>
              <a:ext uri="{FF2B5EF4-FFF2-40B4-BE49-F238E27FC236}">
                <a16:creationId xmlns:a16="http://schemas.microsoft.com/office/drawing/2014/main" id="{D5041F07-9833-DA5C-8FAD-7F6EC7E0C029}"/>
              </a:ext>
            </a:extLst>
          </p:cNvPr>
          <p:cNvCxnSpPr/>
          <p:nvPr/>
        </p:nvCxnSpPr>
        <p:spPr>
          <a:xfrm>
            <a:off x="8164444" y="2176069"/>
            <a:ext cx="720000" cy="0"/>
          </a:xfrm>
          <a:prstGeom prst="straightConnector1">
            <a:avLst/>
          </a:prstGeom>
          <a:ln w="158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Cerrar llave 19">
            <a:extLst>
              <a:ext uri="{FF2B5EF4-FFF2-40B4-BE49-F238E27FC236}">
                <a16:creationId xmlns:a16="http://schemas.microsoft.com/office/drawing/2014/main" id="{47958CB0-9BC4-FDA0-2ADF-859A909747C0}"/>
              </a:ext>
            </a:extLst>
          </p:cNvPr>
          <p:cNvSpPr/>
          <p:nvPr/>
        </p:nvSpPr>
        <p:spPr>
          <a:xfrm flipH="1">
            <a:off x="8969517" y="1190720"/>
            <a:ext cx="202187" cy="1970699"/>
          </a:xfrm>
          <a:prstGeom prst="rightBrace">
            <a:avLst/>
          </a:prstGeom>
          <a:ln w="158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3" name="Rectángulo: esquinas redondeadas 22">
            <a:extLst>
              <a:ext uri="{FF2B5EF4-FFF2-40B4-BE49-F238E27FC236}">
                <a16:creationId xmlns:a16="http://schemas.microsoft.com/office/drawing/2014/main" id="{5FF5697C-2BA8-00BA-5D10-23DAC7AE34A5}"/>
              </a:ext>
            </a:extLst>
          </p:cNvPr>
          <p:cNvSpPr/>
          <p:nvPr/>
        </p:nvSpPr>
        <p:spPr>
          <a:xfrm>
            <a:off x="2733470" y="4082688"/>
            <a:ext cx="2146018" cy="1092690"/>
          </a:xfrm>
          <a:prstGeom prst="roundRect">
            <a:avLst>
              <a:gd name="adj" fmla="val 7765"/>
            </a:avLst>
          </a:prstGeom>
          <a:no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26" name="Conector recto de flecha 25">
            <a:extLst>
              <a:ext uri="{FF2B5EF4-FFF2-40B4-BE49-F238E27FC236}">
                <a16:creationId xmlns:a16="http://schemas.microsoft.com/office/drawing/2014/main" id="{8B8A1C50-0E14-E948-02EA-94D25F476C62}"/>
              </a:ext>
            </a:extLst>
          </p:cNvPr>
          <p:cNvCxnSpPr/>
          <p:nvPr/>
        </p:nvCxnSpPr>
        <p:spPr>
          <a:xfrm>
            <a:off x="2335846" y="4626983"/>
            <a:ext cx="324000" cy="0"/>
          </a:xfrm>
          <a:prstGeom prst="straightConnector1">
            <a:avLst/>
          </a:prstGeom>
          <a:ln w="158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14 CuadroTexto">
            <a:extLst>
              <a:ext uri="{FF2B5EF4-FFF2-40B4-BE49-F238E27FC236}">
                <a16:creationId xmlns:a16="http://schemas.microsoft.com/office/drawing/2014/main" id="{F29950E0-AA7B-1F03-668A-EAD1BF32AD82}"/>
              </a:ext>
            </a:extLst>
          </p:cNvPr>
          <p:cNvSpPr txBox="1">
            <a:spLocks noChangeArrowheads="1"/>
          </p:cNvSpPr>
          <p:nvPr/>
        </p:nvSpPr>
        <p:spPr bwMode="auto">
          <a:xfrm>
            <a:off x="278088" y="5510048"/>
            <a:ext cx="48484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50" dirty="0">
                <a:solidFill>
                  <a:srgbClr val="4D4D4D"/>
                </a:solidFill>
                <a:latin typeface="Trebuchet MS" panose="020B0603020202020204" pitchFamily="34" charset="0"/>
                <a:ea typeface="MS PGothic"/>
                <a:cs typeface="Arial"/>
              </a:rPr>
              <a:t>*La segmentación de naturaleza y otras actividades es con base a los turistas que abordaron un vuelo a “Alemania”.</a:t>
            </a:r>
            <a:endParaRPr kumimoji="0" lang="es-MX" sz="1050" b="0" i="0" u="none" strike="noStrike" kern="1200" cap="none" spc="0" normalizeH="0" baseline="0" noProof="0" dirty="0">
              <a:ln>
                <a:noFill/>
              </a:ln>
              <a:solidFill>
                <a:srgbClr val="4D4D4D"/>
              </a:solidFill>
              <a:effectLst/>
              <a:uLnTx/>
              <a:uFillTx/>
              <a:latin typeface="Trebuchet MS" panose="020B0603020202020204" pitchFamily="34" charset="0"/>
              <a:ea typeface="MS PGothic"/>
              <a:cs typeface="Arial"/>
            </a:endParaRPr>
          </a:p>
        </p:txBody>
      </p:sp>
    </p:spTree>
    <p:extLst>
      <p:ext uri="{BB962C8B-B14F-4D97-AF65-F5344CB8AC3E}">
        <p14:creationId xmlns:p14="http://schemas.microsoft.com/office/powerpoint/2010/main" val="1608415975"/>
      </p:ext>
    </p:extLst>
  </p:cSld>
  <p:clrMapOvr>
    <a:masterClrMapping/>
  </p:clrMapOvr>
</p:sld>
</file>

<file path=ppt/theme/theme1.xml><?xml version="1.0" encoding="utf-8"?>
<a:theme xmlns:a="http://schemas.openxmlformats.org/drawingml/2006/main" name="Tema de Office">
  <a:themeElements>
    <a:clrScheme name="LosCabo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LosCabo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LA PAZ">
    <a:dk1>
      <a:srgbClr val="FFFFFF"/>
    </a:dk1>
    <a:lt1>
      <a:srgbClr val="144E5C"/>
    </a:lt1>
    <a:dk2>
      <a:srgbClr val="2D9B98"/>
    </a:dk2>
    <a:lt2>
      <a:srgbClr val="038377"/>
    </a:lt2>
    <a:accent1>
      <a:srgbClr val="C8A71A"/>
    </a:accent1>
    <a:accent2>
      <a:srgbClr val="925B1E"/>
    </a:accent2>
    <a:accent3>
      <a:srgbClr val="0D0D0D"/>
    </a:accent3>
    <a:accent4>
      <a:srgbClr val="474747"/>
    </a:accent4>
    <a:accent5>
      <a:srgbClr val="C47929"/>
    </a:accent5>
    <a:accent6>
      <a:srgbClr val="E3C12A"/>
    </a:accent6>
    <a:hlink>
      <a:srgbClr val="04C0AE"/>
    </a:hlink>
    <a:folHlink>
      <a:srgbClr val="EFDA8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3535</TotalTime>
  <Words>12536</Words>
  <Application>Microsoft Office PowerPoint</Application>
  <PresentationFormat>Panorámica</PresentationFormat>
  <Paragraphs>2066</Paragraphs>
  <Slides>85</Slides>
  <Notes>66</Notes>
  <HiddenSlides>6</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85</vt:i4>
      </vt:variant>
    </vt:vector>
  </HeadingPairs>
  <TitlesOfParts>
    <vt:vector size="91" baseType="lpstr">
      <vt:lpstr>Aptos Narrow</vt:lpstr>
      <vt:lpstr>Arial</vt:lpstr>
      <vt:lpstr>Calibri</vt:lpstr>
      <vt:lpstr>Calibri Light</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 San Juan</dc:creator>
  <cp:lastModifiedBy>Arik Staropolsky</cp:lastModifiedBy>
  <cp:revision>2</cp:revision>
  <dcterms:created xsi:type="dcterms:W3CDTF">2021-05-24T15:21:47Z</dcterms:created>
  <dcterms:modified xsi:type="dcterms:W3CDTF">2025-05-19T23:06:59Z</dcterms:modified>
</cp:coreProperties>
</file>