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7"/>
  </p:notesMasterIdLst>
  <p:sldIdLst>
    <p:sldId id="465" r:id="rId2"/>
    <p:sldId id="462" r:id="rId3"/>
    <p:sldId id="468" r:id="rId4"/>
    <p:sldId id="470" r:id="rId5"/>
    <p:sldId id="261" r:id="rId6"/>
    <p:sldId id="259" r:id="rId7"/>
    <p:sldId id="438" r:id="rId8"/>
    <p:sldId id="460" r:id="rId9"/>
    <p:sldId id="459" r:id="rId10"/>
    <p:sldId id="461" r:id="rId11"/>
    <p:sldId id="469" r:id="rId12"/>
    <p:sldId id="472" r:id="rId13"/>
    <p:sldId id="473" r:id="rId14"/>
    <p:sldId id="474" r:id="rId15"/>
    <p:sldId id="475" r:id="rId16"/>
    <p:sldId id="476" r:id="rId17"/>
    <p:sldId id="477" r:id="rId18"/>
    <p:sldId id="478" r:id="rId19"/>
    <p:sldId id="479" r:id="rId20"/>
    <p:sldId id="262" r:id="rId21"/>
    <p:sldId id="265" r:id="rId22"/>
    <p:sldId id="266" r:id="rId23"/>
    <p:sldId id="264" r:id="rId24"/>
    <p:sldId id="260" r:id="rId25"/>
    <p:sldId id="4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A85DA-F7E1-4D1B-9774-EFC83ABE056E}" v="46" dt="2025-03-13T20:48:02.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22" d="100"/>
          <a:sy n="122" d="100"/>
        </p:scale>
        <p:origin x="2285"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6D9DC-E0FD-4CAE-B452-9F3AF8E1F5BA}"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07277F8A-CD01-4416-8F94-5B68D40B7FC5}">
      <dgm:prSet phldrT="[Text]" custT="1"/>
      <dgm:spPr/>
      <dgm:t>
        <a:bodyPr/>
        <a:lstStyle/>
        <a:p>
          <a:pPr>
            <a:lnSpc>
              <a:spcPct val="150000"/>
            </a:lnSpc>
          </a:pPr>
          <a:r>
            <a:rPr lang="en-US" sz="1600">
              <a:latin typeface="Congenial" panose="02000503040000020004" pitchFamily="2" charset="0"/>
            </a:rPr>
            <a:t>Build a place where people want to VISIT, and you’ll build a place where people want to LIVE.</a:t>
          </a:r>
        </a:p>
      </dgm:t>
    </dgm:pt>
    <dgm:pt modelId="{3177AA5E-0FAA-4CC2-97B0-1B54A8876038}" type="parTrans" cxnId="{E852E565-7085-49C2-901A-B209E75C2E48}">
      <dgm:prSet/>
      <dgm:spPr/>
      <dgm:t>
        <a:bodyPr/>
        <a:lstStyle/>
        <a:p>
          <a:endParaRPr lang="en-US"/>
        </a:p>
      </dgm:t>
    </dgm:pt>
    <dgm:pt modelId="{6032F16F-F4D8-4A6B-A2F2-FFE3BD045E18}" type="sibTrans" cxnId="{E852E565-7085-49C2-901A-B209E75C2E48}">
      <dgm:prSet>
        <dgm:style>
          <a:lnRef idx="1">
            <a:schemeClr val="accent4"/>
          </a:lnRef>
          <a:fillRef idx="3">
            <a:schemeClr val="accent4"/>
          </a:fillRef>
          <a:effectRef idx="2">
            <a:schemeClr val="accent4"/>
          </a:effectRef>
          <a:fontRef idx="minor">
            <a:schemeClr val="lt1"/>
          </a:fontRef>
        </dgm:style>
      </dgm:prSet>
      <dgm:spPr/>
      <dgm:t>
        <a:bodyPr/>
        <a:lstStyle/>
        <a:p>
          <a:endParaRPr lang="en-US"/>
        </a:p>
      </dgm:t>
    </dgm:pt>
    <dgm:pt modelId="{D0FA0792-4E38-49F2-920D-09EC859EC640}">
      <dgm:prSet phldrT="[Text]" custT="1"/>
      <dgm:spPr/>
      <dgm:t>
        <a:bodyPr/>
        <a:lstStyle/>
        <a:p>
          <a:pPr>
            <a:lnSpc>
              <a:spcPct val="150000"/>
            </a:lnSpc>
          </a:pPr>
          <a:r>
            <a:rPr lang="en-US" sz="1600">
              <a:latin typeface="Congenial" panose="02000503040000020004" pitchFamily="2" charset="0"/>
            </a:rPr>
            <a:t>Build a place where people want to WORK, and you’ll build a place where BUSINESS </a:t>
          </a:r>
          <a:r>
            <a:rPr lang="en-US" sz="1600" b="1" u="sng">
              <a:latin typeface="Congenial" panose="02000503040000020004" pitchFamily="2" charset="0"/>
            </a:rPr>
            <a:t>has</a:t>
          </a:r>
          <a:r>
            <a:rPr lang="en-US" sz="1600">
              <a:latin typeface="Congenial" panose="02000503040000020004" pitchFamily="2" charset="0"/>
            </a:rPr>
            <a:t> to be.</a:t>
          </a:r>
        </a:p>
      </dgm:t>
    </dgm:pt>
    <dgm:pt modelId="{864C4FA0-D827-4D84-8318-208E20F80BBF}" type="parTrans" cxnId="{24DE4198-EB55-4D9E-B591-B3B77D3CE618}">
      <dgm:prSet/>
      <dgm:spPr/>
      <dgm:t>
        <a:bodyPr/>
        <a:lstStyle/>
        <a:p>
          <a:endParaRPr lang="en-US"/>
        </a:p>
      </dgm:t>
    </dgm:pt>
    <dgm:pt modelId="{91210436-118E-4909-916E-5F3831F1519E}" type="sibTrans" cxnId="{24DE4198-EB55-4D9E-B591-B3B77D3CE618}">
      <dgm:prSet custLinFactNeighborY="1040"/>
      <dgm:spPr/>
      <dgm:t>
        <a:bodyPr/>
        <a:lstStyle/>
        <a:p>
          <a:endParaRPr lang="en-US"/>
        </a:p>
      </dgm:t>
    </dgm:pt>
    <dgm:pt modelId="{1FCCD7CA-8E33-4812-9525-BA088D8E3D4A}">
      <dgm:prSet phldrT="[Text]" custT="1"/>
      <dgm:spPr/>
      <dgm:t>
        <a:bodyPr/>
        <a:lstStyle/>
        <a:p>
          <a:pPr>
            <a:lnSpc>
              <a:spcPct val="150000"/>
            </a:lnSpc>
          </a:pPr>
          <a:r>
            <a:rPr lang="en-US" sz="1600" dirty="0">
              <a:latin typeface="Congenial" panose="02000503040000020004" pitchFamily="2" charset="0"/>
            </a:rPr>
            <a:t>Build a place where people want to LIVE, and you’ll build a place where people want to WORK.</a:t>
          </a:r>
        </a:p>
      </dgm:t>
    </dgm:pt>
    <dgm:pt modelId="{01CE352D-193B-48CC-8F04-329CE933AC7D}" type="parTrans" cxnId="{298135DD-4308-44F1-8B58-411A2EFBBC93}">
      <dgm:prSet/>
      <dgm:spPr/>
      <dgm:t>
        <a:bodyPr/>
        <a:lstStyle/>
        <a:p>
          <a:endParaRPr lang="en-US"/>
        </a:p>
      </dgm:t>
    </dgm:pt>
    <dgm:pt modelId="{70932F9C-5017-4A09-8B61-9B141BC50430}" type="sibTrans" cxnId="{298135DD-4308-44F1-8B58-411A2EFBBC93}">
      <dgm:prSet custLinFactNeighborY="1040"/>
      <dgm:spPr/>
      <dgm:t>
        <a:bodyPr/>
        <a:lstStyle/>
        <a:p>
          <a:endParaRPr lang="en-US"/>
        </a:p>
      </dgm:t>
    </dgm:pt>
    <dgm:pt modelId="{4B8CD751-8432-46F2-A605-0BC5EA48486A}">
      <dgm:prSet phldrT="[Text]" custT="1"/>
      <dgm:spPr/>
      <dgm:t>
        <a:bodyPr/>
        <a:lstStyle/>
        <a:p>
          <a:pPr>
            <a:lnSpc>
              <a:spcPct val="150000"/>
            </a:lnSpc>
          </a:pPr>
          <a:r>
            <a:rPr lang="en-US" sz="1600">
              <a:latin typeface="Congenial" panose="02000503040000020004" pitchFamily="2" charset="0"/>
            </a:rPr>
            <a:t>Build a place where BUSINESS </a:t>
          </a:r>
          <a:r>
            <a:rPr lang="en-US" sz="1600" b="1" u="sng">
              <a:latin typeface="Congenial" panose="02000503040000020004" pitchFamily="2" charset="0"/>
            </a:rPr>
            <a:t>has</a:t>
          </a:r>
          <a:r>
            <a:rPr lang="en-US" sz="1600">
              <a:latin typeface="Congenial" panose="02000503040000020004" pitchFamily="2" charset="0"/>
            </a:rPr>
            <a:t> to be, and you’ll build a place where people have to VISIT.</a:t>
          </a:r>
        </a:p>
      </dgm:t>
    </dgm:pt>
    <dgm:pt modelId="{57CCEF59-CBF7-4C11-A0E3-D200C5D49FC6}" type="parTrans" cxnId="{3B021B3A-151C-4A6B-8C97-D36E1ACDA92A}">
      <dgm:prSet/>
      <dgm:spPr/>
      <dgm:t>
        <a:bodyPr/>
        <a:lstStyle/>
        <a:p>
          <a:endParaRPr lang="en-US"/>
        </a:p>
      </dgm:t>
    </dgm:pt>
    <dgm:pt modelId="{6E9E3F18-4C88-4089-AE0E-008086C4895E}" type="sibTrans" cxnId="{3B021B3A-151C-4A6B-8C97-D36E1ACDA92A}">
      <dgm:prSet custLinFactNeighborY="1040"/>
      <dgm:spPr/>
      <dgm:t>
        <a:bodyPr/>
        <a:lstStyle/>
        <a:p>
          <a:endParaRPr lang="en-US"/>
        </a:p>
      </dgm:t>
    </dgm:pt>
    <dgm:pt modelId="{4E7CBB2C-D3AB-462F-B820-D002B7FD949D}" type="pres">
      <dgm:prSet presAssocID="{8656D9DC-E0FD-4CAE-B452-9F3AF8E1F5BA}" presName="Name0" presStyleCnt="0">
        <dgm:presLayoutVars>
          <dgm:dir/>
          <dgm:resizeHandles val="exact"/>
        </dgm:presLayoutVars>
      </dgm:prSet>
      <dgm:spPr/>
    </dgm:pt>
    <dgm:pt modelId="{F3204F80-4692-42DC-A23F-FEA17081AAA6}" type="pres">
      <dgm:prSet presAssocID="{8656D9DC-E0FD-4CAE-B452-9F3AF8E1F5BA}" presName="cycle" presStyleCnt="0"/>
      <dgm:spPr/>
    </dgm:pt>
    <dgm:pt modelId="{C39838E8-E0A2-42EA-8F01-59A5636575EA}" type="pres">
      <dgm:prSet presAssocID="{07277F8A-CD01-4416-8F94-5B68D40B7FC5}" presName="nodeFirstNode" presStyleLbl="node1" presStyleIdx="0" presStyleCnt="4" custScaleX="69891" custScaleY="69891" custRadScaleRad="111257">
        <dgm:presLayoutVars>
          <dgm:bulletEnabled val="1"/>
        </dgm:presLayoutVars>
      </dgm:prSet>
      <dgm:spPr/>
    </dgm:pt>
    <dgm:pt modelId="{7D3B36FC-1B4A-4737-B311-058C2C7035B2}" type="pres">
      <dgm:prSet presAssocID="{6032F16F-F4D8-4A6B-A2F2-FFE3BD045E18}" presName="sibTransFirstNode" presStyleLbl="bgShp" presStyleIdx="0" presStyleCnt="1"/>
      <dgm:spPr/>
    </dgm:pt>
    <dgm:pt modelId="{B2EB9D97-99FB-4589-9F25-9887C385F4DA}" type="pres">
      <dgm:prSet presAssocID="{1FCCD7CA-8E33-4812-9525-BA088D8E3D4A}" presName="nodeFollowingNodes" presStyleLbl="node1" presStyleIdx="1" presStyleCnt="4" custScaleX="69891" custScaleY="69891" custRadScaleRad="124536">
        <dgm:presLayoutVars>
          <dgm:bulletEnabled val="1"/>
        </dgm:presLayoutVars>
      </dgm:prSet>
      <dgm:spPr/>
    </dgm:pt>
    <dgm:pt modelId="{17E9815A-8F97-4384-ABA9-4EBE07719F31}" type="pres">
      <dgm:prSet presAssocID="{D0FA0792-4E38-49F2-920D-09EC859EC640}" presName="nodeFollowingNodes" presStyleLbl="node1" presStyleIdx="2" presStyleCnt="4" custScaleX="69891" custScaleY="69891" custRadScaleRad="111257">
        <dgm:presLayoutVars>
          <dgm:bulletEnabled val="1"/>
        </dgm:presLayoutVars>
      </dgm:prSet>
      <dgm:spPr/>
    </dgm:pt>
    <dgm:pt modelId="{6B721944-177D-472B-9B2F-0562A7B9F995}" type="pres">
      <dgm:prSet presAssocID="{4B8CD751-8432-46F2-A605-0BC5EA48486A}" presName="nodeFollowingNodes" presStyleLbl="node1" presStyleIdx="3" presStyleCnt="4" custScaleX="69891" custScaleY="69891" custRadScaleRad="124536">
        <dgm:presLayoutVars>
          <dgm:bulletEnabled val="1"/>
        </dgm:presLayoutVars>
      </dgm:prSet>
      <dgm:spPr/>
    </dgm:pt>
  </dgm:ptLst>
  <dgm:cxnLst>
    <dgm:cxn modelId="{E215E510-A93A-44E7-8634-C4FFF9CCF1B1}" type="presOf" srcId="{D0FA0792-4E38-49F2-920D-09EC859EC640}" destId="{17E9815A-8F97-4384-ABA9-4EBE07719F31}" srcOrd="0" destOrd="0" presId="urn:microsoft.com/office/officeart/2005/8/layout/cycle3"/>
    <dgm:cxn modelId="{0AC55026-62E4-41EE-B8AE-C406558E5392}" type="presOf" srcId="{4B8CD751-8432-46F2-A605-0BC5EA48486A}" destId="{6B721944-177D-472B-9B2F-0562A7B9F995}" srcOrd="0" destOrd="0" presId="urn:microsoft.com/office/officeart/2005/8/layout/cycle3"/>
    <dgm:cxn modelId="{DE9EE533-06CA-4878-BEFD-39DD56A2DEDC}" type="presOf" srcId="{8656D9DC-E0FD-4CAE-B452-9F3AF8E1F5BA}" destId="{4E7CBB2C-D3AB-462F-B820-D002B7FD949D}" srcOrd="0" destOrd="0" presId="urn:microsoft.com/office/officeart/2005/8/layout/cycle3"/>
    <dgm:cxn modelId="{8EAE8A37-C72E-4E3F-A71E-8C3B95CCA21F}" type="presOf" srcId="{6032F16F-F4D8-4A6B-A2F2-FFE3BD045E18}" destId="{7D3B36FC-1B4A-4737-B311-058C2C7035B2}" srcOrd="0" destOrd="0" presId="urn:microsoft.com/office/officeart/2005/8/layout/cycle3"/>
    <dgm:cxn modelId="{3B021B3A-151C-4A6B-8C97-D36E1ACDA92A}" srcId="{8656D9DC-E0FD-4CAE-B452-9F3AF8E1F5BA}" destId="{4B8CD751-8432-46F2-A605-0BC5EA48486A}" srcOrd="3" destOrd="0" parTransId="{57CCEF59-CBF7-4C11-A0E3-D200C5D49FC6}" sibTransId="{6E9E3F18-4C88-4089-AE0E-008086C4895E}"/>
    <dgm:cxn modelId="{E852E565-7085-49C2-901A-B209E75C2E48}" srcId="{8656D9DC-E0FD-4CAE-B452-9F3AF8E1F5BA}" destId="{07277F8A-CD01-4416-8F94-5B68D40B7FC5}" srcOrd="0" destOrd="0" parTransId="{3177AA5E-0FAA-4CC2-97B0-1B54A8876038}" sibTransId="{6032F16F-F4D8-4A6B-A2F2-FFE3BD045E18}"/>
    <dgm:cxn modelId="{E73FFF91-6CB8-47A4-B10C-9F43EF9E801C}" type="presOf" srcId="{07277F8A-CD01-4416-8F94-5B68D40B7FC5}" destId="{C39838E8-E0A2-42EA-8F01-59A5636575EA}" srcOrd="0" destOrd="0" presId="urn:microsoft.com/office/officeart/2005/8/layout/cycle3"/>
    <dgm:cxn modelId="{24DE4198-EB55-4D9E-B591-B3B77D3CE618}" srcId="{8656D9DC-E0FD-4CAE-B452-9F3AF8E1F5BA}" destId="{D0FA0792-4E38-49F2-920D-09EC859EC640}" srcOrd="2" destOrd="0" parTransId="{864C4FA0-D827-4D84-8318-208E20F80BBF}" sibTransId="{91210436-118E-4909-916E-5F3831F1519E}"/>
    <dgm:cxn modelId="{298135DD-4308-44F1-8B58-411A2EFBBC93}" srcId="{8656D9DC-E0FD-4CAE-B452-9F3AF8E1F5BA}" destId="{1FCCD7CA-8E33-4812-9525-BA088D8E3D4A}" srcOrd="1" destOrd="0" parTransId="{01CE352D-193B-48CC-8F04-329CE933AC7D}" sibTransId="{70932F9C-5017-4A09-8B61-9B141BC50430}"/>
    <dgm:cxn modelId="{03D009F7-4983-4EA7-B830-CF4677325AFD}" type="presOf" srcId="{1FCCD7CA-8E33-4812-9525-BA088D8E3D4A}" destId="{B2EB9D97-99FB-4589-9F25-9887C385F4DA}" srcOrd="0" destOrd="0" presId="urn:microsoft.com/office/officeart/2005/8/layout/cycle3"/>
    <dgm:cxn modelId="{B2CE2DCB-D653-4CB8-B518-C7874BE450DF}" type="presParOf" srcId="{4E7CBB2C-D3AB-462F-B820-D002B7FD949D}" destId="{F3204F80-4692-42DC-A23F-FEA17081AAA6}" srcOrd="0" destOrd="0" presId="urn:microsoft.com/office/officeart/2005/8/layout/cycle3"/>
    <dgm:cxn modelId="{00707912-2AA7-4BF6-ADD8-EB5146267108}" type="presParOf" srcId="{F3204F80-4692-42DC-A23F-FEA17081AAA6}" destId="{C39838E8-E0A2-42EA-8F01-59A5636575EA}" srcOrd="0" destOrd="0" presId="urn:microsoft.com/office/officeart/2005/8/layout/cycle3"/>
    <dgm:cxn modelId="{2259108C-6AC8-48C8-8322-97E3C4983E84}" type="presParOf" srcId="{F3204F80-4692-42DC-A23F-FEA17081AAA6}" destId="{7D3B36FC-1B4A-4737-B311-058C2C7035B2}" srcOrd="1" destOrd="0" presId="urn:microsoft.com/office/officeart/2005/8/layout/cycle3"/>
    <dgm:cxn modelId="{B29B9C2C-9FA9-485D-82CE-F4E02635AACD}" type="presParOf" srcId="{F3204F80-4692-42DC-A23F-FEA17081AAA6}" destId="{B2EB9D97-99FB-4589-9F25-9887C385F4DA}" srcOrd="2" destOrd="0" presId="urn:microsoft.com/office/officeart/2005/8/layout/cycle3"/>
    <dgm:cxn modelId="{A880FC6F-BDBF-4EA1-860F-7E53C94A18AD}" type="presParOf" srcId="{F3204F80-4692-42DC-A23F-FEA17081AAA6}" destId="{17E9815A-8F97-4384-ABA9-4EBE07719F31}" srcOrd="3" destOrd="0" presId="urn:microsoft.com/office/officeart/2005/8/layout/cycle3"/>
    <dgm:cxn modelId="{7A09955A-7A92-44EB-A1D8-CC90D64D6798}" type="presParOf" srcId="{F3204F80-4692-42DC-A23F-FEA17081AAA6}" destId="{6B721944-177D-472B-9B2F-0562A7B9F99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B36FC-1B4A-4737-B311-058C2C7035B2}">
      <dsp:nvSpPr>
        <dsp:cNvPr id="0" name=""/>
        <dsp:cNvSpPr/>
      </dsp:nvSpPr>
      <dsp:spPr>
        <a:xfrm>
          <a:off x="1208890" y="83218"/>
          <a:ext cx="5964218" cy="5964218"/>
        </a:xfrm>
        <a:prstGeom prst="circularArrow">
          <a:avLst>
            <a:gd name="adj1" fmla="val 4668"/>
            <a:gd name="adj2" fmla="val 272909"/>
            <a:gd name="adj3" fmla="val 13919268"/>
            <a:gd name="adj4" fmla="val 17334103"/>
            <a:gd name="adj5" fmla="val 4847"/>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sp>
    <dsp:sp modelId="{C39838E8-E0A2-42EA-8F01-59A5636575EA}">
      <dsp:nvSpPr>
        <dsp:cNvPr id="0" name=""/>
        <dsp:cNvSpPr/>
      </dsp:nvSpPr>
      <dsp:spPr>
        <a:xfrm>
          <a:off x="2819399" y="55774"/>
          <a:ext cx="2743200" cy="1371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a:latin typeface="Congenial" panose="02000503040000020004" pitchFamily="2" charset="0"/>
            </a:rPr>
            <a:t>Build a place where people want to VISIT, and you’ll build a place where people want to LIVE.</a:t>
          </a:r>
        </a:p>
      </dsp:txBody>
      <dsp:txXfrm>
        <a:off x="2886355" y="122730"/>
        <a:ext cx="2609288" cy="1237688"/>
      </dsp:txXfrm>
    </dsp:sp>
    <dsp:sp modelId="{B2EB9D97-99FB-4589-9F25-9887C385F4DA}">
      <dsp:nvSpPr>
        <dsp:cNvPr id="0" name=""/>
        <dsp:cNvSpPr/>
      </dsp:nvSpPr>
      <dsp:spPr>
        <a:xfrm>
          <a:off x="5486401" y="2438399"/>
          <a:ext cx="2743200" cy="13716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dirty="0">
              <a:latin typeface="Congenial" panose="02000503040000020004" pitchFamily="2" charset="0"/>
            </a:rPr>
            <a:t>Build a place where people want to LIVE, and you’ll build a place where people want to WORK.</a:t>
          </a:r>
        </a:p>
      </dsp:txBody>
      <dsp:txXfrm>
        <a:off x="5553357" y="2505355"/>
        <a:ext cx="2609288" cy="1237688"/>
      </dsp:txXfrm>
    </dsp:sp>
    <dsp:sp modelId="{17E9815A-8F97-4384-ABA9-4EBE07719F31}">
      <dsp:nvSpPr>
        <dsp:cNvPr id="0" name=""/>
        <dsp:cNvSpPr/>
      </dsp:nvSpPr>
      <dsp:spPr>
        <a:xfrm>
          <a:off x="2819399" y="4821024"/>
          <a:ext cx="2743200" cy="13716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a:latin typeface="Congenial" panose="02000503040000020004" pitchFamily="2" charset="0"/>
            </a:rPr>
            <a:t>Build a place where people want to WORK, and you’ll build a place where BUSINESS </a:t>
          </a:r>
          <a:r>
            <a:rPr lang="en-US" sz="1600" b="1" u="sng" kern="1200">
              <a:latin typeface="Congenial" panose="02000503040000020004" pitchFamily="2" charset="0"/>
            </a:rPr>
            <a:t>has</a:t>
          </a:r>
          <a:r>
            <a:rPr lang="en-US" sz="1600" kern="1200">
              <a:latin typeface="Congenial" panose="02000503040000020004" pitchFamily="2" charset="0"/>
            </a:rPr>
            <a:t> to be.</a:t>
          </a:r>
        </a:p>
      </dsp:txBody>
      <dsp:txXfrm>
        <a:off x="2886355" y="4887980"/>
        <a:ext cx="2609288" cy="1237688"/>
      </dsp:txXfrm>
    </dsp:sp>
    <dsp:sp modelId="{6B721944-177D-472B-9B2F-0562A7B9F995}">
      <dsp:nvSpPr>
        <dsp:cNvPr id="0" name=""/>
        <dsp:cNvSpPr/>
      </dsp:nvSpPr>
      <dsp:spPr>
        <a:xfrm>
          <a:off x="152398" y="2438399"/>
          <a:ext cx="2743200" cy="1371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n-US" sz="1600" kern="1200">
              <a:latin typeface="Congenial" panose="02000503040000020004" pitchFamily="2" charset="0"/>
            </a:rPr>
            <a:t>Build a place where BUSINESS </a:t>
          </a:r>
          <a:r>
            <a:rPr lang="en-US" sz="1600" b="1" u="sng" kern="1200">
              <a:latin typeface="Congenial" panose="02000503040000020004" pitchFamily="2" charset="0"/>
            </a:rPr>
            <a:t>has</a:t>
          </a:r>
          <a:r>
            <a:rPr lang="en-US" sz="1600" kern="1200">
              <a:latin typeface="Congenial" panose="02000503040000020004" pitchFamily="2" charset="0"/>
            </a:rPr>
            <a:t> to be, and you’ll build a place where people have to VISIT.</a:t>
          </a:r>
        </a:p>
      </dsp:txBody>
      <dsp:txXfrm>
        <a:off x="219354" y="2505355"/>
        <a:ext cx="2609288" cy="12376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F7D8C-C88E-41EE-A335-E47ED3FF3AD5}"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AB24C-5C2B-4426-BC19-97DD82042DD7}" type="slidenum">
              <a:rPr lang="en-US" smtClean="0"/>
              <a:t>‹#›</a:t>
            </a:fld>
            <a:endParaRPr lang="en-US"/>
          </a:p>
        </p:txBody>
      </p:sp>
    </p:spTree>
    <p:extLst>
      <p:ext uri="{BB962C8B-B14F-4D97-AF65-F5344CB8AC3E}">
        <p14:creationId xmlns:p14="http://schemas.microsoft.com/office/powerpoint/2010/main" val="1693928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8DC5E-DE86-4317-B48C-2B86112727FD}" type="slidenum">
              <a:rPr lang="en-US" smtClean="0"/>
              <a:t>2</a:t>
            </a:fld>
            <a:endParaRPr lang="en-US"/>
          </a:p>
        </p:txBody>
      </p:sp>
    </p:spTree>
    <p:extLst>
      <p:ext uri="{BB962C8B-B14F-4D97-AF65-F5344CB8AC3E}">
        <p14:creationId xmlns:p14="http://schemas.microsoft.com/office/powerpoint/2010/main" val="246779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fld id="{F85530FE-B944-47A6-8FC5-137FD570F4FB}" type="slidenum">
              <a:rPr lang="en-US" altLang="en-US"/>
              <a:pPr eaLnBrk="1" hangingPunct="1"/>
              <a:t>7</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701345" y="4416098"/>
            <a:ext cx="5607711" cy="4183995"/>
          </a:xfrm>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87B8B-EEEF-4C7E-9FBC-62BAB5B4F2F6}" type="slidenum">
              <a:rPr lang="en-US" smtClean="0"/>
              <a:t>25</a:t>
            </a:fld>
            <a:endParaRPr lang="en-US"/>
          </a:p>
        </p:txBody>
      </p:sp>
    </p:spTree>
    <p:extLst>
      <p:ext uri="{BB962C8B-B14F-4D97-AF65-F5344CB8AC3E}">
        <p14:creationId xmlns:p14="http://schemas.microsoft.com/office/powerpoint/2010/main" val="178262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552E-EF7D-150A-87CB-BA278469B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3E73C8-8E81-E5E6-0536-4EBBA61B4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43028-B635-AA8C-B351-0194E22D6A83}"/>
              </a:ext>
            </a:extLst>
          </p:cNvPr>
          <p:cNvSpPr>
            <a:spLocks noGrp="1"/>
          </p:cNvSpPr>
          <p:nvPr>
            <p:ph type="dt" sz="half" idx="10"/>
          </p:nvPr>
        </p:nvSpPr>
        <p:spPr/>
        <p:txBody>
          <a:bodyPr/>
          <a:lstStyle/>
          <a:p>
            <a:fld id="{85DA0490-5C67-4510-AEDD-E49B79E0F03F}" type="datetimeFigureOut">
              <a:rPr lang="en-US" smtClean="0"/>
              <a:t>3/24/2025</a:t>
            </a:fld>
            <a:endParaRPr lang="en-US"/>
          </a:p>
        </p:txBody>
      </p:sp>
      <p:sp>
        <p:nvSpPr>
          <p:cNvPr id="5" name="Footer Placeholder 4">
            <a:extLst>
              <a:ext uri="{FF2B5EF4-FFF2-40B4-BE49-F238E27FC236}">
                <a16:creationId xmlns:a16="http://schemas.microsoft.com/office/drawing/2014/main" id="{2833C3A3-9B59-ADD5-2767-1A515059C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D8A0C-FA61-62CF-50A3-3789BAFC847F}"/>
              </a:ext>
            </a:extLst>
          </p:cNvPr>
          <p:cNvSpPr>
            <a:spLocks noGrp="1"/>
          </p:cNvSpPr>
          <p:nvPr>
            <p:ph type="sldNum" sz="quarter" idx="12"/>
          </p:nvPr>
        </p:nvSpPr>
        <p:spPr/>
        <p:txBody>
          <a:bodyPr/>
          <a:lstStyle/>
          <a:p>
            <a:fld id="{A8605AF7-B0B8-4F4C-AE1B-CA5B3FE98673}" type="slidenum">
              <a:rPr lang="en-US" smtClean="0"/>
              <a:t>‹#›</a:t>
            </a:fld>
            <a:endParaRPr lang="en-US"/>
          </a:p>
        </p:txBody>
      </p:sp>
    </p:spTree>
    <p:extLst>
      <p:ext uri="{BB962C8B-B14F-4D97-AF65-F5344CB8AC3E}">
        <p14:creationId xmlns:p14="http://schemas.microsoft.com/office/powerpoint/2010/main" val="73745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653C-D3C7-A13F-61E3-B08812363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3BDE8-99A9-F4ED-0BE9-D03976E86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E34EA-DE7C-2989-AF8D-E6F140C3244F}"/>
              </a:ext>
            </a:extLst>
          </p:cNvPr>
          <p:cNvSpPr>
            <a:spLocks noGrp="1"/>
          </p:cNvSpPr>
          <p:nvPr>
            <p:ph type="dt" sz="half" idx="10"/>
          </p:nvPr>
        </p:nvSpPr>
        <p:spPr/>
        <p:txBody>
          <a:bodyPr/>
          <a:lstStyle/>
          <a:p>
            <a:fld id="{85DA0490-5C67-4510-AEDD-E49B79E0F03F}" type="datetimeFigureOut">
              <a:rPr lang="en-US" smtClean="0"/>
              <a:t>3/24/2025</a:t>
            </a:fld>
            <a:endParaRPr lang="en-US"/>
          </a:p>
        </p:txBody>
      </p:sp>
      <p:sp>
        <p:nvSpPr>
          <p:cNvPr id="5" name="Footer Placeholder 4">
            <a:extLst>
              <a:ext uri="{FF2B5EF4-FFF2-40B4-BE49-F238E27FC236}">
                <a16:creationId xmlns:a16="http://schemas.microsoft.com/office/drawing/2014/main" id="{7E9187B4-4E15-77A8-ECC2-D802FE73F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E5636-792A-5D27-6D16-AF182A08F720}"/>
              </a:ext>
            </a:extLst>
          </p:cNvPr>
          <p:cNvSpPr>
            <a:spLocks noGrp="1"/>
          </p:cNvSpPr>
          <p:nvPr>
            <p:ph type="sldNum" sz="quarter" idx="12"/>
          </p:nvPr>
        </p:nvSpPr>
        <p:spPr/>
        <p:txBody>
          <a:bodyPr/>
          <a:lstStyle/>
          <a:p>
            <a:fld id="{A8605AF7-B0B8-4F4C-AE1B-CA5B3FE98673}" type="slidenum">
              <a:rPr lang="en-US" smtClean="0"/>
              <a:t>‹#›</a:t>
            </a:fld>
            <a:endParaRPr lang="en-US"/>
          </a:p>
        </p:txBody>
      </p:sp>
    </p:spTree>
    <p:extLst>
      <p:ext uri="{BB962C8B-B14F-4D97-AF65-F5344CB8AC3E}">
        <p14:creationId xmlns:p14="http://schemas.microsoft.com/office/powerpoint/2010/main" val="28859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3D39-9ECA-D138-42B2-014F098CB1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A45676-1B37-2B60-F832-3FF71B364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3D181-DE00-28FD-4563-C202DBD5756B}"/>
              </a:ext>
            </a:extLst>
          </p:cNvPr>
          <p:cNvSpPr>
            <a:spLocks noGrp="1"/>
          </p:cNvSpPr>
          <p:nvPr>
            <p:ph type="dt" sz="half" idx="10"/>
          </p:nvPr>
        </p:nvSpPr>
        <p:spPr/>
        <p:txBody>
          <a:bodyPr/>
          <a:lstStyle/>
          <a:p>
            <a:fld id="{85DA0490-5C67-4510-AEDD-E49B79E0F03F}" type="datetimeFigureOut">
              <a:rPr lang="en-US" smtClean="0"/>
              <a:t>3/24/2025</a:t>
            </a:fld>
            <a:endParaRPr lang="en-US"/>
          </a:p>
        </p:txBody>
      </p:sp>
      <p:sp>
        <p:nvSpPr>
          <p:cNvPr id="5" name="Footer Placeholder 4">
            <a:extLst>
              <a:ext uri="{FF2B5EF4-FFF2-40B4-BE49-F238E27FC236}">
                <a16:creationId xmlns:a16="http://schemas.microsoft.com/office/drawing/2014/main" id="{741FC868-4E53-E0FA-8F31-56CF15FA7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18D24-9F26-6EFD-57B5-1F65B8887872}"/>
              </a:ext>
            </a:extLst>
          </p:cNvPr>
          <p:cNvSpPr>
            <a:spLocks noGrp="1"/>
          </p:cNvSpPr>
          <p:nvPr>
            <p:ph type="sldNum" sz="quarter" idx="12"/>
          </p:nvPr>
        </p:nvSpPr>
        <p:spPr/>
        <p:txBody>
          <a:bodyPr/>
          <a:lstStyle/>
          <a:p>
            <a:fld id="{A8605AF7-B0B8-4F4C-AE1B-CA5B3FE98673}" type="slidenum">
              <a:rPr lang="en-US" smtClean="0"/>
              <a:t>‹#›</a:t>
            </a:fld>
            <a:endParaRPr lang="en-US"/>
          </a:p>
        </p:txBody>
      </p:sp>
    </p:spTree>
    <p:extLst>
      <p:ext uri="{BB962C8B-B14F-4D97-AF65-F5344CB8AC3E}">
        <p14:creationId xmlns:p14="http://schemas.microsoft.com/office/powerpoint/2010/main" val="18593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A46B-158B-D8E4-952C-AD39A6F94F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EB6C6-417D-0F39-1620-6BEB6B58B9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3DD3D-FADD-8B91-E359-B56E3E4802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50F9FB-3B80-0422-1377-3FA66D6309D3}"/>
              </a:ext>
            </a:extLst>
          </p:cNvPr>
          <p:cNvSpPr>
            <a:spLocks noGrp="1"/>
          </p:cNvSpPr>
          <p:nvPr>
            <p:ph type="dt" sz="half" idx="10"/>
          </p:nvPr>
        </p:nvSpPr>
        <p:spPr/>
        <p:txBody>
          <a:bodyPr/>
          <a:lstStyle/>
          <a:p>
            <a:fld id="{85DA0490-5C67-4510-AEDD-E49B79E0F03F}" type="datetimeFigureOut">
              <a:rPr lang="en-US" smtClean="0"/>
              <a:t>3/24/2025</a:t>
            </a:fld>
            <a:endParaRPr lang="en-US"/>
          </a:p>
        </p:txBody>
      </p:sp>
      <p:sp>
        <p:nvSpPr>
          <p:cNvPr id="6" name="Footer Placeholder 5">
            <a:extLst>
              <a:ext uri="{FF2B5EF4-FFF2-40B4-BE49-F238E27FC236}">
                <a16:creationId xmlns:a16="http://schemas.microsoft.com/office/drawing/2014/main" id="{8758B3B1-3E2C-3803-6B62-8746457B41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691733-D148-83F2-34FF-48680BA14DF0}"/>
              </a:ext>
            </a:extLst>
          </p:cNvPr>
          <p:cNvSpPr>
            <a:spLocks noGrp="1"/>
          </p:cNvSpPr>
          <p:nvPr>
            <p:ph type="sldNum" sz="quarter" idx="12"/>
          </p:nvPr>
        </p:nvSpPr>
        <p:spPr/>
        <p:txBody>
          <a:bodyPr/>
          <a:lstStyle/>
          <a:p>
            <a:fld id="{A8605AF7-B0B8-4F4C-AE1B-CA5B3FE98673}" type="slidenum">
              <a:rPr lang="en-US" smtClean="0"/>
              <a:t>‹#›</a:t>
            </a:fld>
            <a:endParaRPr lang="en-US"/>
          </a:p>
        </p:txBody>
      </p:sp>
    </p:spTree>
    <p:extLst>
      <p:ext uri="{BB962C8B-B14F-4D97-AF65-F5344CB8AC3E}">
        <p14:creationId xmlns:p14="http://schemas.microsoft.com/office/powerpoint/2010/main" val="81271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CA67-32EB-389C-0368-901DA40A1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C0A5A2-148B-0E7B-1A78-94A8BA1AB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65DC60-C81C-4284-38C7-E6C4F6662A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74DAE-E93A-7BC8-55D3-61A4AC066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CED9AC-5AC7-7807-28F8-E95F3DAD41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F94763-83A6-1D6E-77B9-C3CAC77E9267}"/>
              </a:ext>
            </a:extLst>
          </p:cNvPr>
          <p:cNvSpPr>
            <a:spLocks noGrp="1"/>
          </p:cNvSpPr>
          <p:nvPr>
            <p:ph type="dt" sz="half" idx="10"/>
          </p:nvPr>
        </p:nvSpPr>
        <p:spPr/>
        <p:txBody>
          <a:bodyPr/>
          <a:lstStyle/>
          <a:p>
            <a:fld id="{85DA0490-5C67-4510-AEDD-E49B79E0F03F}" type="datetimeFigureOut">
              <a:rPr lang="en-US" smtClean="0"/>
              <a:t>3/24/2025</a:t>
            </a:fld>
            <a:endParaRPr lang="en-US"/>
          </a:p>
        </p:txBody>
      </p:sp>
      <p:sp>
        <p:nvSpPr>
          <p:cNvPr id="8" name="Footer Placeholder 7">
            <a:extLst>
              <a:ext uri="{FF2B5EF4-FFF2-40B4-BE49-F238E27FC236}">
                <a16:creationId xmlns:a16="http://schemas.microsoft.com/office/drawing/2014/main" id="{DFBD2C25-EEFE-4BB9-23F9-1750B75F23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218F91-8FBB-C0C5-B4D8-5510324F4C9C}"/>
              </a:ext>
            </a:extLst>
          </p:cNvPr>
          <p:cNvSpPr>
            <a:spLocks noGrp="1"/>
          </p:cNvSpPr>
          <p:nvPr>
            <p:ph type="sldNum" sz="quarter" idx="12"/>
          </p:nvPr>
        </p:nvSpPr>
        <p:spPr/>
        <p:txBody>
          <a:bodyPr/>
          <a:lstStyle/>
          <a:p>
            <a:fld id="{A8605AF7-B0B8-4F4C-AE1B-CA5B3FE98673}" type="slidenum">
              <a:rPr lang="en-US" smtClean="0"/>
              <a:t>‹#›</a:t>
            </a:fld>
            <a:endParaRPr lang="en-US"/>
          </a:p>
        </p:txBody>
      </p:sp>
    </p:spTree>
    <p:extLst>
      <p:ext uri="{BB962C8B-B14F-4D97-AF65-F5344CB8AC3E}">
        <p14:creationId xmlns:p14="http://schemas.microsoft.com/office/powerpoint/2010/main" val="71263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D4CE-88B1-3F30-AF19-AAE5BF668B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39BFC3-9419-582F-D84B-6D4478EE3970}"/>
              </a:ext>
            </a:extLst>
          </p:cNvPr>
          <p:cNvSpPr>
            <a:spLocks noGrp="1"/>
          </p:cNvSpPr>
          <p:nvPr>
            <p:ph type="dt" sz="half" idx="10"/>
          </p:nvPr>
        </p:nvSpPr>
        <p:spPr/>
        <p:txBody>
          <a:bodyPr/>
          <a:lstStyle/>
          <a:p>
            <a:fld id="{85DA0490-5C67-4510-AEDD-E49B79E0F03F}" type="datetimeFigureOut">
              <a:rPr lang="en-US" smtClean="0"/>
              <a:t>3/24/2025</a:t>
            </a:fld>
            <a:endParaRPr lang="en-US"/>
          </a:p>
        </p:txBody>
      </p:sp>
      <p:sp>
        <p:nvSpPr>
          <p:cNvPr id="4" name="Footer Placeholder 3">
            <a:extLst>
              <a:ext uri="{FF2B5EF4-FFF2-40B4-BE49-F238E27FC236}">
                <a16:creationId xmlns:a16="http://schemas.microsoft.com/office/drawing/2014/main" id="{22D18E8B-9AD0-7DE8-C294-6050A249D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134F48-18D0-BAEC-E834-E0BC78DE8AB3}"/>
              </a:ext>
            </a:extLst>
          </p:cNvPr>
          <p:cNvSpPr>
            <a:spLocks noGrp="1"/>
          </p:cNvSpPr>
          <p:nvPr>
            <p:ph type="sldNum" sz="quarter" idx="12"/>
          </p:nvPr>
        </p:nvSpPr>
        <p:spPr/>
        <p:txBody>
          <a:bodyPr/>
          <a:lstStyle/>
          <a:p>
            <a:fld id="{A8605AF7-B0B8-4F4C-AE1B-CA5B3FE98673}" type="slidenum">
              <a:rPr lang="en-US" smtClean="0"/>
              <a:t>‹#›</a:t>
            </a:fld>
            <a:endParaRPr lang="en-US"/>
          </a:p>
        </p:txBody>
      </p:sp>
    </p:spTree>
    <p:extLst>
      <p:ext uri="{BB962C8B-B14F-4D97-AF65-F5344CB8AC3E}">
        <p14:creationId xmlns:p14="http://schemas.microsoft.com/office/powerpoint/2010/main" val="54106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04A5B-87E2-307E-A813-B8B6FB518D1A}"/>
              </a:ext>
            </a:extLst>
          </p:cNvPr>
          <p:cNvSpPr>
            <a:spLocks noGrp="1"/>
          </p:cNvSpPr>
          <p:nvPr>
            <p:ph type="dt" sz="half" idx="10"/>
          </p:nvPr>
        </p:nvSpPr>
        <p:spPr/>
        <p:txBody>
          <a:bodyPr/>
          <a:lstStyle/>
          <a:p>
            <a:fld id="{85DA0490-5C67-4510-AEDD-E49B79E0F03F}" type="datetimeFigureOut">
              <a:rPr lang="en-US" smtClean="0"/>
              <a:t>3/24/2025</a:t>
            </a:fld>
            <a:endParaRPr lang="en-US"/>
          </a:p>
        </p:txBody>
      </p:sp>
      <p:sp>
        <p:nvSpPr>
          <p:cNvPr id="3" name="Footer Placeholder 2">
            <a:extLst>
              <a:ext uri="{FF2B5EF4-FFF2-40B4-BE49-F238E27FC236}">
                <a16:creationId xmlns:a16="http://schemas.microsoft.com/office/drawing/2014/main" id="{74BC77A4-3D95-9D01-1A27-AD5D40E803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93C9B4-C27D-0C42-AFF0-EC434AC8C0AC}"/>
              </a:ext>
            </a:extLst>
          </p:cNvPr>
          <p:cNvSpPr>
            <a:spLocks noGrp="1"/>
          </p:cNvSpPr>
          <p:nvPr>
            <p:ph type="sldNum" sz="quarter" idx="12"/>
          </p:nvPr>
        </p:nvSpPr>
        <p:spPr/>
        <p:txBody>
          <a:bodyPr/>
          <a:lstStyle/>
          <a:p>
            <a:fld id="{A8605AF7-B0B8-4F4C-AE1B-CA5B3FE98673}" type="slidenum">
              <a:rPr lang="en-US" smtClean="0"/>
              <a:t>‹#›</a:t>
            </a:fld>
            <a:endParaRPr lang="en-US"/>
          </a:p>
        </p:txBody>
      </p:sp>
    </p:spTree>
    <p:extLst>
      <p:ext uri="{BB962C8B-B14F-4D97-AF65-F5344CB8AC3E}">
        <p14:creationId xmlns:p14="http://schemas.microsoft.com/office/powerpoint/2010/main" val="83031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CA932-DCFE-BC45-98D3-CDED194C7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D42FDD2-77C0-DC73-3E82-58CEB1E64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002B9D-EBA6-73A5-0C78-56D8C38BE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A0490-5C67-4510-AEDD-E49B79E0F03F}" type="datetimeFigureOut">
              <a:rPr lang="en-US" smtClean="0"/>
              <a:t>3/24/2025</a:t>
            </a:fld>
            <a:endParaRPr lang="en-US"/>
          </a:p>
        </p:txBody>
      </p:sp>
      <p:sp>
        <p:nvSpPr>
          <p:cNvPr id="5" name="Footer Placeholder 4">
            <a:extLst>
              <a:ext uri="{FF2B5EF4-FFF2-40B4-BE49-F238E27FC236}">
                <a16:creationId xmlns:a16="http://schemas.microsoft.com/office/drawing/2014/main" id="{0A7ED7E4-2301-A970-F2E2-70E765D06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97D2-29CB-D831-A7BB-1603B4B39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05AF7-B0B8-4F4C-AE1B-CA5B3FE98673}" type="slidenum">
              <a:rPr lang="en-US" smtClean="0"/>
              <a:t>‹#›</a:t>
            </a:fld>
            <a:endParaRPr lang="en-US"/>
          </a:p>
        </p:txBody>
      </p:sp>
    </p:spTree>
    <p:extLst>
      <p:ext uri="{BB962C8B-B14F-4D97-AF65-F5344CB8AC3E}">
        <p14:creationId xmlns:p14="http://schemas.microsoft.com/office/powerpoint/2010/main" val="973307517"/>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chemeClr val="tx1"/>
          </a:solidFill>
          <a:latin typeface="Congenial"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ngenial"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ngenial"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ngenial"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genial"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ngenial"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E44BA6-5657-942E-E6E4-9F174506EB45}"/>
              </a:ext>
            </a:extLst>
          </p:cNvPr>
          <p:cNvSpPr txBox="1"/>
          <p:nvPr/>
        </p:nvSpPr>
        <p:spPr>
          <a:xfrm>
            <a:off x="1261885" y="889085"/>
            <a:ext cx="9298460" cy="1477328"/>
          </a:xfrm>
          <a:prstGeom prst="rect">
            <a:avLst/>
          </a:prstGeom>
          <a:noFill/>
          <a:ln w="28575">
            <a:solidFill>
              <a:schemeClr val="accent6">
                <a:lumMod val="50000"/>
              </a:schemeClr>
            </a:solidFill>
          </a:ln>
        </p:spPr>
        <p:txBody>
          <a:bodyPr wrap="square" rtlCol="0">
            <a:spAutoFit/>
          </a:bodyPr>
          <a:lstStyle/>
          <a:p>
            <a:pPr algn="ctr"/>
            <a:r>
              <a:rPr lang="en-US" dirty="0">
                <a:latin typeface="Congenial Black" panose="020F0502020204030204" pitchFamily="2" charset="0"/>
              </a:rPr>
              <a:t>Irving’s Visibility (The marketing, advertising and selling of Irving by the ICVB)</a:t>
            </a:r>
          </a:p>
          <a:p>
            <a:pPr algn="ctr"/>
            <a:r>
              <a:rPr lang="en-US" dirty="0">
                <a:latin typeface="Congenial Black" panose="020F0502020204030204" pitchFamily="2" charset="0"/>
              </a:rPr>
              <a:t>+</a:t>
            </a:r>
          </a:p>
          <a:p>
            <a:pPr algn="ctr"/>
            <a:r>
              <a:rPr lang="en-US" dirty="0">
                <a:latin typeface="Congenial Black" panose="020F0502020204030204" pitchFamily="2" charset="0"/>
              </a:rPr>
              <a:t>Irving’s Visit-Ability (The ownership of the destination’s development)</a:t>
            </a:r>
          </a:p>
          <a:p>
            <a:pPr algn="ctr"/>
            <a:r>
              <a:rPr lang="en-US" dirty="0">
                <a:latin typeface="Congenial Black" panose="020F0502020204030204" pitchFamily="2" charset="0"/>
              </a:rPr>
              <a:t>=</a:t>
            </a:r>
          </a:p>
          <a:p>
            <a:pPr algn="ctr"/>
            <a:r>
              <a:rPr lang="en-US" dirty="0">
                <a:latin typeface="Congenial Black" panose="020F0502020204030204" pitchFamily="2" charset="0"/>
              </a:rPr>
              <a:t>Irving’s VIABILITY</a:t>
            </a:r>
          </a:p>
        </p:txBody>
      </p:sp>
      <p:pic>
        <p:nvPicPr>
          <p:cNvPr id="2" name="Picture 2" descr="10 Best Guest Wifi Password Printable - printablee.com">
            <a:extLst>
              <a:ext uri="{FF2B5EF4-FFF2-40B4-BE49-F238E27FC236}">
                <a16:creationId xmlns:a16="http://schemas.microsoft.com/office/drawing/2014/main" id="{EBA71E0C-FCE6-4BA5-371D-F3E123719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44" y="2820054"/>
            <a:ext cx="5375931" cy="3600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6D01CC-A64E-058F-58BD-7BDDFBB201C3}"/>
              </a:ext>
            </a:extLst>
          </p:cNvPr>
          <p:cNvSpPr txBox="1"/>
          <p:nvPr/>
        </p:nvSpPr>
        <p:spPr>
          <a:xfrm>
            <a:off x="3678124" y="5554516"/>
            <a:ext cx="2232991" cy="307777"/>
          </a:xfrm>
          <a:prstGeom prst="rect">
            <a:avLst/>
          </a:prstGeom>
          <a:noFill/>
        </p:spPr>
        <p:txBody>
          <a:bodyPr wrap="square" rtlCol="0">
            <a:spAutoFit/>
          </a:bodyPr>
          <a:lstStyle/>
          <a:p>
            <a:pPr algn="ctr"/>
            <a:r>
              <a:rPr lang="en-US" sz="1400" b="1" dirty="0">
                <a:solidFill>
                  <a:srgbClr val="FF0000"/>
                </a:solidFill>
              </a:rPr>
              <a:t>ICVB Board &amp; Committee</a:t>
            </a:r>
          </a:p>
        </p:txBody>
      </p:sp>
      <p:sp>
        <p:nvSpPr>
          <p:cNvPr id="4" name="TextBox 3">
            <a:extLst>
              <a:ext uri="{FF2B5EF4-FFF2-40B4-BE49-F238E27FC236}">
                <a16:creationId xmlns:a16="http://schemas.microsoft.com/office/drawing/2014/main" id="{86879C82-6759-A140-64E7-3D1FEA09C9C1}"/>
              </a:ext>
            </a:extLst>
          </p:cNvPr>
          <p:cNvSpPr txBox="1"/>
          <p:nvPr/>
        </p:nvSpPr>
        <p:spPr>
          <a:xfrm>
            <a:off x="6041411" y="5557859"/>
            <a:ext cx="2232991" cy="307777"/>
          </a:xfrm>
          <a:prstGeom prst="rect">
            <a:avLst/>
          </a:prstGeom>
          <a:noFill/>
        </p:spPr>
        <p:txBody>
          <a:bodyPr wrap="square" rtlCol="0">
            <a:spAutoFit/>
          </a:bodyPr>
          <a:lstStyle/>
          <a:p>
            <a:pPr algn="ctr"/>
            <a:r>
              <a:rPr lang="en-US" sz="1400" b="1" dirty="0">
                <a:solidFill>
                  <a:srgbClr val="FF0000"/>
                </a:solidFill>
              </a:rPr>
              <a:t>ConventionCenter24$</a:t>
            </a:r>
          </a:p>
        </p:txBody>
      </p:sp>
    </p:spTree>
    <p:extLst>
      <p:ext uri="{BB962C8B-B14F-4D97-AF65-F5344CB8AC3E}">
        <p14:creationId xmlns:p14="http://schemas.microsoft.com/office/powerpoint/2010/main" val="218385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B0D38-D0FB-BF62-5B4B-F273D8197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F7C5C-2D25-5A2E-84B3-EF983E903835}"/>
              </a:ext>
            </a:extLst>
          </p:cNvPr>
          <p:cNvSpPr>
            <a:spLocks noGrp="1"/>
          </p:cNvSpPr>
          <p:nvPr>
            <p:ph type="title"/>
          </p:nvPr>
        </p:nvSpPr>
        <p:spPr/>
        <p:txBody>
          <a:bodyPr/>
          <a:lstStyle/>
          <a:p>
            <a:r>
              <a:rPr lang="en-US" dirty="0"/>
              <a:t>5.  Strategic Plan Review &amp; </a:t>
            </a:r>
            <a:br>
              <a:rPr lang="en-US" dirty="0"/>
            </a:br>
            <a:r>
              <a:rPr lang="en-US" dirty="0"/>
              <a:t>Committee Next Steps</a:t>
            </a:r>
          </a:p>
        </p:txBody>
      </p:sp>
      <p:sp>
        <p:nvSpPr>
          <p:cNvPr id="3" name="Content Placeholder 2">
            <a:extLst>
              <a:ext uri="{FF2B5EF4-FFF2-40B4-BE49-F238E27FC236}">
                <a16:creationId xmlns:a16="http://schemas.microsoft.com/office/drawing/2014/main" id="{FBA1F7E2-7F1D-C504-98B4-217ACAEF0AF7}"/>
              </a:ext>
            </a:extLst>
          </p:cNvPr>
          <p:cNvSpPr>
            <a:spLocks noGrp="1"/>
          </p:cNvSpPr>
          <p:nvPr>
            <p:ph idx="1"/>
          </p:nvPr>
        </p:nvSpPr>
        <p:spPr/>
        <p:txBody>
          <a:bodyPr>
            <a:normAutofit/>
          </a:bodyPr>
          <a:lstStyle/>
          <a:p>
            <a:pPr marL="0" indent="0">
              <a:buNone/>
            </a:pPr>
            <a:r>
              <a:rPr lang="en-US" dirty="0"/>
              <a:t>5a. Maximize organizational sustainability &amp; growth</a:t>
            </a:r>
          </a:p>
          <a:p>
            <a:pPr lvl="1"/>
            <a:r>
              <a:rPr lang="en-US" sz="2000" dirty="0"/>
              <a:t>Diversification of revenue streams</a:t>
            </a:r>
          </a:p>
          <a:p>
            <a:pPr lvl="2"/>
            <a:r>
              <a:rPr lang="en-US" sz="1800" dirty="0"/>
              <a:t>Reallocation of the $1.6 million </a:t>
            </a:r>
          </a:p>
          <a:p>
            <a:pPr lvl="2"/>
            <a:r>
              <a:rPr lang="en-US" sz="1800" dirty="0"/>
              <a:t>Tourism Public Improvement District – 2026-27 fiscal year re-start</a:t>
            </a:r>
          </a:p>
          <a:p>
            <a:pPr lvl="2"/>
            <a:r>
              <a:rPr lang="en-US" sz="1800" dirty="0"/>
              <a:t>New HOT revenues potentially generated by PUD 6 project</a:t>
            </a:r>
          </a:p>
          <a:p>
            <a:pPr lvl="2"/>
            <a:r>
              <a:rPr lang="en-US" sz="1800" dirty="0"/>
              <a:t>On-demand Irving merchandise shop</a:t>
            </a:r>
          </a:p>
          <a:p>
            <a:pPr lvl="1"/>
            <a:r>
              <a:rPr lang="en-US" sz="2200" dirty="0"/>
              <a:t>World Cup financial expectations and budget impact</a:t>
            </a:r>
          </a:p>
          <a:p>
            <a:pPr lvl="2"/>
            <a:r>
              <a:rPr lang="en-US" sz="1800" dirty="0"/>
              <a:t>Potential impact of Travel Bans</a:t>
            </a:r>
          </a:p>
          <a:p>
            <a:pPr lvl="1"/>
            <a:r>
              <a:rPr lang="en-US" sz="2200" dirty="0"/>
              <a:t>Jittery marketplace</a:t>
            </a:r>
          </a:p>
          <a:p>
            <a:pPr lvl="1"/>
            <a:r>
              <a:rPr lang="en-US" sz="2200" dirty="0"/>
              <a:t>PUD 6 potential beyond HOT</a:t>
            </a:r>
          </a:p>
          <a:p>
            <a:pPr marL="914400" lvl="2" indent="0">
              <a:buNone/>
            </a:pPr>
            <a:endParaRPr lang="en-US" sz="1800" dirty="0"/>
          </a:p>
        </p:txBody>
      </p:sp>
    </p:spTree>
    <p:extLst>
      <p:ext uri="{BB962C8B-B14F-4D97-AF65-F5344CB8AC3E}">
        <p14:creationId xmlns:p14="http://schemas.microsoft.com/office/powerpoint/2010/main" val="27753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3873-DF04-86F7-A65C-28B2446CB036}"/>
              </a:ext>
            </a:extLst>
          </p:cNvPr>
          <p:cNvSpPr>
            <a:spLocks noGrp="1"/>
          </p:cNvSpPr>
          <p:nvPr>
            <p:ph type="title"/>
          </p:nvPr>
        </p:nvSpPr>
        <p:spPr/>
        <p:txBody>
          <a:bodyPr/>
          <a:lstStyle/>
          <a:p>
            <a:r>
              <a:rPr lang="en-US" dirty="0"/>
              <a:t>5a.  Maximize organizational sustainability &amp; growth</a:t>
            </a:r>
          </a:p>
        </p:txBody>
      </p:sp>
      <p:sp>
        <p:nvSpPr>
          <p:cNvPr id="3" name="Content Placeholder 2">
            <a:extLst>
              <a:ext uri="{FF2B5EF4-FFF2-40B4-BE49-F238E27FC236}">
                <a16:creationId xmlns:a16="http://schemas.microsoft.com/office/drawing/2014/main" id="{37A60D7E-72D7-39CC-29EE-15198066C8DE}"/>
              </a:ext>
            </a:extLst>
          </p:cNvPr>
          <p:cNvSpPr>
            <a:spLocks noGrp="1"/>
          </p:cNvSpPr>
          <p:nvPr>
            <p:ph idx="1"/>
          </p:nvPr>
        </p:nvSpPr>
        <p:spPr/>
        <p:txBody>
          <a:bodyPr/>
          <a:lstStyle/>
          <a:p>
            <a:r>
              <a:rPr lang="en-US" dirty="0">
                <a:highlight>
                  <a:srgbClr val="FFFF00"/>
                </a:highlight>
              </a:rPr>
              <a:t>Preliminary placemaking options study (handout)</a:t>
            </a:r>
          </a:p>
          <a:p>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 Irving Convention &amp; Visitors Bureau recently engaged Clarity of Place to provide a high-level economic impact assessment of five potential place-making development uses, as well as case studies showing the benefits of the different uses from a community/societal perspective.  Specific attention was given the current discussions surrounding PUD 6. </a:t>
            </a:r>
          </a:p>
          <a:p>
            <a:r>
              <a:rPr lang="en-US" sz="1800" dirty="0">
                <a:effectLst/>
                <a:latin typeface="Aptos" panose="020B0004020202020204" pitchFamily="34" charset="0"/>
                <a:ea typeface="Times New Roman" panose="02020603050405020304" pitchFamily="18" charset="0"/>
              </a:rPr>
              <a:t>Clarity of Place is part of Longwoods International, a market research consultancy whose research methodologies have been peer-reviewed, intensely scrutinized by legislators and the media, and critically evaluated by academics and economists.  Clarity of Place focuses on optimizing community alignment, helping destinations align with their community’s needs.  Their approach allows community leaders to make sound, data-based decisions on how to manage their destination and grow their visitor economy. </a:t>
            </a:r>
            <a:endParaRPr lang="en-US" dirty="0">
              <a:highlight>
                <a:srgbClr val="FFFF00"/>
              </a:highlight>
            </a:endParaRPr>
          </a:p>
          <a:p>
            <a:endParaRPr lang="en-US" dirty="0"/>
          </a:p>
        </p:txBody>
      </p:sp>
    </p:spTree>
    <p:extLst>
      <p:ext uri="{BB962C8B-B14F-4D97-AF65-F5344CB8AC3E}">
        <p14:creationId xmlns:p14="http://schemas.microsoft.com/office/powerpoint/2010/main" val="126577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8917-7908-64F6-87C3-25D632ABD973}"/>
              </a:ext>
            </a:extLst>
          </p:cNvPr>
          <p:cNvSpPr>
            <a:spLocks noGrp="1"/>
          </p:cNvSpPr>
          <p:nvPr>
            <p:ph type="title"/>
          </p:nvPr>
        </p:nvSpPr>
        <p:spPr/>
        <p:txBody>
          <a:bodyPr/>
          <a:lstStyle/>
          <a:p>
            <a:r>
              <a:rPr lang="en-US" dirty="0"/>
              <a:t>Placemaking Options Study</a:t>
            </a:r>
          </a:p>
        </p:txBody>
      </p:sp>
      <p:sp>
        <p:nvSpPr>
          <p:cNvPr id="3" name="Content Placeholder 2">
            <a:extLst>
              <a:ext uri="{FF2B5EF4-FFF2-40B4-BE49-F238E27FC236}">
                <a16:creationId xmlns:a16="http://schemas.microsoft.com/office/drawing/2014/main" id="{1C518390-1D4A-F479-DEB8-DDD47AAEB628}"/>
              </a:ext>
            </a:extLst>
          </p:cNvPr>
          <p:cNvSpPr>
            <a:spLocks noGrp="1"/>
          </p:cNvSpPr>
          <p:nvPr>
            <p:ph idx="1"/>
          </p:nvPr>
        </p:nvSpPr>
        <p:spPr/>
        <p:txBody>
          <a:bodyPr>
            <a:normAutofit/>
          </a:bodyPr>
          <a:lstStyle/>
          <a:p>
            <a:r>
              <a:rPr lang="en-US" sz="2000" dirty="0"/>
              <a:t>High level economic impact assessment of 5 potential place-making development uses/components, chosen for their “fit” within Irving’s urban landscape and ability to generate positive economic benefit for the city</a:t>
            </a:r>
          </a:p>
          <a:p>
            <a:pPr lvl="1"/>
            <a:r>
              <a:rPr lang="en-US" sz="1800" dirty="0"/>
              <a:t>Corporate office</a:t>
            </a:r>
          </a:p>
          <a:p>
            <a:pPr lvl="1"/>
            <a:r>
              <a:rPr lang="en-US" sz="1800" dirty="0"/>
              <a:t>Integrated resort</a:t>
            </a:r>
          </a:p>
          <a:p>
            <a:pPr lvl="1"/>
            <a:r>
              <a:rPr lang="en-US" sz="1800" dirty="0"/>
              <a:t>High-end residential</a:t>
            </a:r>
          </a:p>
          <a:p>
            <a:pPr lvl="1"/>
            <a:r>
              <a:rPr lang="en-US" sz="1800" dirty="0"/>
              <a:t>Theater/concert venue</a:t>
            </a:r>
          </a:p>
          <a:p>
            <a:pPr lvl="1"/>
            <a:r>
              <a:rPr lang="en-US" sz="1800" dirty="0"/>
              <a:t>Professional sports venue</a:t>
            </a:r>
          </a:p>
          <a:p>
            <a:r>
              <a:rPr lang="en-US" sz="2000" dirty="0"/>
              <a:t>Methodology:</a:t>
            </a:r>
          </a:p>
          <a:p>
            <a:pPr lvl="1"/>
            <a:r>
              <a:rPr lang="en-US" sz="1800" dirty="0"/>
              <a:t>Identify examples of mixed-use development components</a:t>
            </a:r>
          </a:p>
          <a:p>
            <a:pPr lvl="1"/>
            <a:r>
              <a:rPr lang="en-US" sz="1800" dirty="0"/>
              <a:t>Compare the impact of the components on their community</a:t>
            </a:r>
          </a:p>
          <a:p>
            <a:pPr lvl="1"/>
            <a:r>
              <a:rPr lang="en-US" sz="1800" dirty="0"/>
              <a:t>Provide research/examples of the social impact of each component</a:t>
            </a:r>
          </a:p>
          <a:p>
            <a:pPr lvl="1"/>
            <a:r>
              <a:rPr lang="en-US" sz="1800" dirty="0"/>
              <a:t>Provide case studies exemplifying combinations of the different uses/components</a:t>
            </a:r>
          </a:p>
        </p:txBody>
      </p:sp>
    </p:spTree>
    <p:extLst>
      <p:ext uri="{BB962C8B-B14F-4D97-AF65-F5344CB8AC3E}">
        <p14:creationId xmlns:p14="http://schemas.microsoft.com/office/powerpoint/2010/main" val="339309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ADE3-051B-0D76-528B-7DBD86931CDE}"/>
              </a:ext>
            </a:extLst>
          </p:cNvPr>
          <p:cNvSpPr>
            <a:spLocks noGrp="1"/>
          </p:cNvSpPr>
          <p:nvPr>
            <p:ph type="title"/>
          </p:nvPr>
        </p:nvSpPr>
        <p:spPr/>
        <p:txBody>
          <a:bodyPr/>
          <a:lstStyle/>
          <a:p>
            <a:r>
              <a:rPr lang="en-US" dirty="0"/>
              <a:t>Placemaking Component Comparison</a:t>
            </a:r>
          </a:p>
        </p:txBody>
      </p:sp>
      <p:pic>
        <p:nvPicPr>
          <p:cNvPr id="5" name="Content Placeholder 4">
            <a:extLst>
              <a:ext uri="{FF2B5EF4-FFF2-40B4-BE49-F238E27FC236}">
                <a16:creationId xmlns:a16="http://schemas.microsoft.com/office/drawing/2014/main" id="{C910C16A-C580-79B4-83C8-6E366ACDF0C7}"/>
              </a:ext>
            </a:extLst>
          </p:cNvPr>
          <p:cNvPicPr>
            <a:picLocks noGrp="1" noChangeAspect="1"/>
          </p:cNvPicPr>
          <p:nvPr>
            <p:ph idx="1"/>
          </p:nvPr>
        </p:nvPicPr>
        <p:blipFill>
          <a:blip r:embed="rId2"/>
          <a:stretch>
            <a:fillRect/>
          </a:stretch>
        </p:blipFill>
        <p:spPr>
          <a:xfrm>
            <a:off x="838200" y="2151842"/>
            <a:ext cx="10515600" cy="3698903"/>
          </a:xfrm>
        </p:spPr>
      </p:pic>
    </p:spTree>
    <p:extLst>
      <p:ext uri="{BB962C8B-B14F-4D97-AF65-F5344CB8AC3E}">
        <p14:creationId xmlns:p14="http://schemas.microsoft.com/office/powerpoint/2010/main" val="269543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BA85-6DE4-5E9B-610E-3F1C9E8866F2}"/>
              </a:ext>
            </a:extLst>
          </p:cNvPr>
          <p:cNvSpPr>
            <a:spLocks noGrp="1"/>
          </p:cNvSpPr>
          <p:nvPr>
            <p:ph type="title"/>
          </p:nvPr>
        </p:nvSpPr>
        <p:spPr>
          <a:xfrm>
            <a:off x="838200" y="333594"/>
            <a:ext cx="10515600" cy="1325563"/>
          </a:xfrm>
        </p:spPr>
        <p:txBody>
          <a:bodyPr/>
          <a:lstStyle/>
          <a:p>
            <a:r>
              <a:rPr lang="en-US" dirty="0"/>
              <a:t>Placemaking Component Snapshots</a:t>
            </a:r>
          </a:p>
        </p:txBody>
      </p:sp>
      <p:pic>
        <p:nvPicPr>
          <p:cNvPr id="5" name="Picture 4">
            <a:extLst>
              <a:ext uri="{FF2B5EF4-FFF2-40B4-BE49-F238E27FC236}">
                <a16:creationId xmlns:a16="http://schemas.microsoft.com/office/drawing/2014/main" id="{7A6435E7-8760-D2E1-1FB6-828F0AD74BA5}"/>
              </a:ext>
            </a:extLst>
          </p:cNvPr>
          <p:cNvPicPr>
            <a:picLocks noChangeAspect="1"/>
          </p:cNvPicPr>
          <p:nvPr/>
        </p:nvPicPr>
        <p:blipFill>
          <a:blip r:embed="rId2"/>
          <a:stretch>
            <a:fillRect/>
          </a:stretch>
        </p:blipFill>
        <p:spPr>
          <a:xfrm>
            <a:off x="353148" y="1401683"/>
            <a:ext cx="6132704" cy="3611751"/>
          </a:xfrm>
          <a:prstGeom prst="rect">
            <a:avLst/>
          </a:prstGeom>
        </p:spPr>
      </p:pic>
      <p:pic>
        <p:nvPicPr>
          <p:cNvPr id="7" name="Picture 6">
            <a:extLst>
              <a:ext uri="{FF2B5EF4-FFF2-40B4-BE49-F238E27FC236}">
                <a16:creationId xmlns:a16="http://schemas.microsoft.com/office/drawing/2014/main" id="{2AA48BAA-48DA-C26F-DE35-88BFF909CB4D}"/>
              </a:ext>
            </a:extLst>
          </p:cNvPr>
          <p:cNvPicPr>
            <a:picLocks noChangeAspect="1"/>
          </p:cNvPicPr>
          <p:nvPr/>
        </p:nvPicPr>
        <p:blipFill>
          <a:blip r:embed="rId3"/>
          <a:stretch>
            <a:fillRect/>
          </a:stretch>
        </p:blipFill>
        <p:spPr>
          <a:xfrm>
            <a:off x="6571069" y="1401683"/>
            <a:ext cx="5379175" cy="2716270"/>
          </a:xfrm>
          <a:prstGeom prst="rect">
            <a:avLst/>
          </a:prstGeom>
        </p:spPr>
      </p:pic>
    </p:spTree>
    <p:extLst>
      <p:ext uri="{BB962C8B-B14F-4D97-AF65-F5344CB8AC3E}">
        <p14:creationId xmlns:p14="http://schemas.microsoft.com/office/powerpoint/2010/main" val="193815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2F35-6F74-FF85-4D62-0E20DCB54C16}"/>
              </a:ext>
            </a:extLst>
          </p:cNvPr>
          <p:cNvSpPr>
            <a:spLocks noGrp="1"/>
          </p:cNvSpPr>
          <p:nvPr>
            <p:ph type="title"/>
          </p:nvPr>
        </p:nvSpPr>
        <p:spPr/>
        <p:txBody>
          <a:bodyPr/>
          <a:lstStyle/>
          <a:p>
            <a:r>
              <a:rPr lang="en-US" dirty="0"/>
              <a:t>Placemaking Component Snapshots</a:t>
            </a:r>
          </a:p>
        </p:txBody>
      </p:sp>
      <p:pic>
        <p:nvPicPr>
          <p:cNvPr id="5" name="Picture 4">
            <a:extLst>
              <a:ext uri="{FF2B5EF4-FFF2-40B4-BE49-F238E27FC236}">
                <a16:creationId xmlns:a16="http://schemas.microsoft.com/office/drawing/2014/main" id="{EB210C53-B4CC-72D1-37AB-BD41B1F0843F}"/>
              </a:ext>
            </a:extLst>
          </p:cNvPr>
          <p:cNvPicPr>
            <a:picLocks noChangeAspect="1"/>
          </p:cNvPicPr>
          <p:nvPr/>
        </p:nvPicPr>
        <p:blipFill>
          <a:blip r:embed="rId2"/>
          <a:stretch>
            <a:fillRect/>
          </a:stretch>
        </p:blipFill>
        <p:spPr>
          <a:xfrm>
            <a:off x="208106" y="1489967"/>
            <a:ext cx="6091795" cy="3487069"/>
          </a:xfrm>
          <a:prstGeom prst="rect">
            <a:avLst/>
          </a:prstGeom>
          <a:ln w="25400">
            <a:solidFill>
              <a:srgbClr val="C00000"/>
            </a:solidFill>
          </a:ln>
        </p:spPr>
      </p:pic>
      <p:pic>
        <p:nvPicPr>
          <p:cNvPr id="7" name="Picture 6">
            <a:extLst>
              <a:ext uri="{FF2B5EF4-FFF2-40B4-BE49-F238E27FC236}">
                <a16:creationId xmlns:a16="http://schemas.microsoft.com/office/drawing/2014/main" id="{8B30BFD9-8235-BD5E-BF6B-ADC73A52C8E0}"/>
              </a:ext>
            </a:extLst>
          </p:cNvPr>
          <p:cNvPicPr>
            <a:picLocks noChangeAspect="1"/>
          </p:cNvPicPr>
          <p:nvPr/>
        </p:nvPicPr>
        <p:blipFill>
          <a:blip r:embed="rId3"/>
          <a:stretch>
            <a:fillRect/>
          </a:stretch>
        </p:blipFill>
        <p:spPr>
          <a:xfrm>
            <a:off x="6444943" y="1489967"/>
            <a:ext cx="5256783" cy="3487069"/>
          </a:xfrm>
          <a:prstGeom prst="rect">
            <a:avLst/>
          </a:prstGeom>
          <a:ln w="25400">
            <a:solidFill>
              <a:schemeClr val="accent2"/>
            </a:solidFill>
          </a:ln>
        </p:spPr>
      </p:pic>
    </p:spTree>
    <p:extLst>
      <p:ext uri="{BB962C8B-B14F-4D97-AF65-F5344CB8AC3E}">
        <p14:creationId xmlns:p14="http://schemas.microsoft.com/office/powerpoint/2010/main" val="347191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2A856F-AC31-F7BA-6595-4FA7A2F5372D}"/>
              </a:ext>
            </a:extLst>
          </p:cNvPr>
          <p:cNvSpPr>
            <a:spLocks noGrp="1"/>
          </p:cNvSpPr>
          <p:nvPr>
            <p:ph type="title"/>
          </p:nvPr>
        </p:nvSpPr>
        <p:spPr/>
        <p:txBody>
          <a:bodyPr/>
          <a:lstStyle/>
          <a:p>
            <a:r>
              <a:rPr lang="en-US" dirty="0"/>
              <a:t>Placemaking Component Snapshots</a:t>
            </a:r>
          </a:p>
        </p:txBody>
      </p:sp>
      <p:pic>
        <p:nvPicPr>
          <p:cNvPr id="6" name="Picture 5">
            <a:extLst>
              <a:ext uri="{FF2B5EF4-FFF2-40B4-BE49-F238E27FC236}">
                <a16:creationId xmlns:a16="http://schemas.microsoft.com/office/drawing/2014/main" id="{8631034E-04CC-E920-76CE-1BE893B641C2}"/>
              </a:ext>
            </a:extLst>
          </p:cNvPr>
          <p:cNvPicPr>
            <a:picLocks noChangeAspect="1"/>
          </p:cNvPicPr>
          <p:nvPr/>
        </p:nvPicPr>
        <p:blipFill>
          <a:blip r:embed="rId2"/>
          <a:stretch>
            <a:fillRect/>
          </a:stretch>
        </p:blipFill>
        <p:spPr>
          <a:xfrm>
            <a:off x="838200" y="1459585"/>
            <a:ext cx="5597175" cy="4203390"/>
          </a:xfrm>
          <a:prstGeom prst="rect">
            <a:avLst/>
          </a:prstGeom>
          <a:ln w="25400">
            <a:solidFill>
              <a:schemeClr val="accent1"/>
            </a:solidFill>
          </a:ln>
        </p:spPr>
      </p:pic>
    </p:spTree>
    <p:extLst>
      <p:ext uri="{BB962C8B-B14F-4D97-AF65-F5344CB8AC3E}">
        <p14:creationId xmlns:p14="http://schemas.microsoft.com/office/powerpoint/2010/main" val="1137199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C753-E49B-7D0D-DEA2-5D6508AAC387}"/>
              </a:ext>
            </a:extLst>
          </p:cNvPr>
          <p:cNvSpPr>
            <a:spLocks noGrp="1"/>
          </p:cNvSpPr>
          <p:nvPr>
            <p:ph type="title"/>
          </p:nvPr>
        </p:nvSpPr>
        <p:spPr/>
        <p:txBody>
          <a:bodyPr/>
          <a:lstStyle/>
          <a:p>
            <a:r>
              <a:rPr lang="en-US" dirty="0"/>
              <a:t>PUD 6 – Potential Fit</a:t>
            </a:r>
          </a:p>
        </p:txBody>
      </p:sp>
      <p:pic>
        <p:nvPicPr>
          <p:cNvPr id="4" name="Picture 3">
            <a:extLst>
              <a:ext uri="{FF2B5EF4-FFF2-40B4-BE49-F238E27FC236}">
                <a16:creationId xmlns:a16="http://schemas.microsoft.com/office/drawing/2014/main" id="{13E26DD9-1A81-1FBD-6FC4-2193A9D81F05}"/>
              </a:ext>
            </a:extLst>
          </p:cNvPr>
          <p:cNvPicPr>
            <a:picLocks noChangeAspect="1"/>
          </p:cNvPicPr>
          <p:nvPr/>
        </p:nvPicPr>
        <p:blipFill>
          <a:blip r:embed="rId2"/>
          <a:stretch>
            <a:fillRect/>
          </a:stretch>
        </p:blipFill>
        <p:spPr>
          <a:xfrm>
            <a:off x="7294470" y="1848343"/>
            <a:ext cx="4372110" cy="4548624"/>
          </a:xfrm>
          <a:prstGeom prst="rect">
            <a:avLst/>
          </a:prstGeom>
          <a:ln w="25400">
            <a:solidFill>
              <a:schemeClr val="accent1"/>
            </a:solidFill>
          </a:ln>
        </p:spPr>
      </p:pic>
      <p:pic>
        <p:nvPicPr>
          <p:cNvPr id="6" name="Picture 5">
            <a:extLst>
              <a:ext uri="{FF2B5EF4-FFF2-40B4-BE49-F238E27FC236}">
                <a16:creationId xmlns:a16="http://schemas.microsoft.com/office/drawing/2014/main" id="{C1AC65AF-9B4B-B4CA-BA11-7A9FE483BF0C}"/>
              </a:ext>
            </a:extLst>
          </p:cNvPr>
          <p:cNvPicPr>
            <a:picLocks noChangeAspect="1"/>
          </p:cNvPicPr>
          <p:nvPr/>
        </p:nvPicPr>
        <p:blipFill>
          <a:blip r:embed="rId3"/>
          <a:stretch>
            <a:fillRect/>
          </a:stretch>
        </p:blipFill>
        <p:spPr>
          <a:xfrm>
            <a:off x="838200" y="3264670"/>
            <a:ext cx="6255340" cy="3132297"/>
          </a:xfrm>
          <a:prstGeom prst="rect">
            <a:avLst/>
          </a:prstGeom>
        </p:spPr>
      </p:pic>
      <p:sp>
        <p:nvSpPr>
          <p:cNvPr id="7" name="TextBox 6">
            <a:extLst>
              <a:ext uri="{FF2B5EF4-FFF2-40B4-BE49-F238E27FC236}">
                <a16:creationId xmlns:a16="http://schemas.microsoft.com/office/drawing/2014/main" id="{F9B969AE-5797-8E75-1B8E-14ED1B8C0D3E}"/>
              </a:ext>
            </a:extLst>
          </p:cNvPr>
          <p:cNvSpPr txBox="1"/>
          <p:nvPr/>
        </p:nvSpPr>
        <p:spPr>
          <a:xfrm>
            <a:off x="889175" y="1425203"/>
            <a:ext cx="6135939" cy="1696618"/>
          </a:xfrm>
          <a:prstGeom prst="rect">
            <a:avLst/>
          </a:prstGeom>
          <a:noFill/>
        </p:spPr>
        <p:txBody>
          <a:bodyPr wrap="square" rtlCol="0">
            <a:spAutoFit/>
          </a:bodyPr>
          <a:lstStyle/>
          <a:p>
            <a:pPr>
              <a:lnSpc>
                <a:spcPts val="1800"/>
              </a:lnSpc>
              <a:spcBef>
                <a:spcPts val="600"/>
              </a:spcBef>
              <a:spcAft>
                <a:spcPts val="600"/>
              </a:spcAft>
            </a:pPr>
            <a:r>
              <a:rPr lang="en-US" sz="1200" i="1" dirty="0">
                <a:latin typeface="Congenial" panose="02000503040000020004" pitchFamily="2" charset="0"/>
              </a:rPr>
              <a:t>CLARITY OF PLACE:  The City of Irving is currently considering amendments to uses for PUD 6 Tract A Sectors 1 and 2 as a “High Intensity Mixed Use District.”  All (and combinations of) the placemaking options described could fit onto the tract. The uses would create a signature development that would extend Irving’s high-quality brand and generate positive economic value within a transit-oriented, walkable environment that is accessible to residents and guests across the region and internationally.</a:t>
            </a:r>
          </a:p>
        </p:txBody>
      </p:sp>
    </p:spTree>
    <p:extLst>
      <p:ext uri="{BB962C8B-B14F-4D97-AF65-F5344CB8AC3E}">
        <p14:creationId xmlns:p14="http://schemas.microsoft.com/office/powerpoint/2010/main" val="22781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6CD7-6EB0-2C94-3BA5-9CADEDDC3331}"/>
              </a:ext>
            </a:extLst>
          </p:cNvPr>
          <p:cNvSpPr>
            <a:spLocks noGrp="1"/>
          </p:cNvSpPr>
          <p:nvPr>
            <p:ph type="title"/>
          </p:nvPr>
        </p:nvSpPr>
        <p:spPr/>
        <p:txBody>
          <a:bodyPr/>
          <a:lstStyle/>
          <a:p>
            <a:r>
              <a:rPr lang="en-US" dirty="0"/>
              <a:t>Case Studies</a:t>
            </a:r>
          </a:p>
        </p:txBody>
      </p:sp>
      <p:pic>
        <p:nvPicPr>
          <p:cNvPr id="4" name="Picture 3">
            <a:extLst>
              <a:ext uri="{FF2B5EF4-FFF2-40B4-BE49-F238E27FC236}">
                <a16:creationId xmlns:a16="http://schemas.microsoft.com/office/drawing/2014/main" id="{C6EC8661-CC44-84B9-7EB7-3049E859453F}"/>
              </a:ext>
            </a:extLst>
          </p:cNvPr>
          <p:cNvPicPr>
            <a:picLocks noChangeAspect="1"/>
          </p:cNvPicPr>
          <p:nvPr/>
        </p:nvPicPr>
        <p:blipFill>
          <a:blip r:embed="rId2"/>
          <a:stretch>
            <a:fillRect/>
          </a:stretch>
        </p:blipFill>
        <p:spPr>
          <a:xfrm>
            <a:off x="695857" y="1563939"/>
            <a:ext cx="11332181" cy="4309336"/>
          </a:xfrm>
          <a:prstGeom prst="rect">
            <a:avLst/>
          </a:prstGeom>
          <a:ln w="25400">
            <a:solidFill>
              <a:schemeClr val="accent1"/>
            </a:solidFill>
          </a:ln>
        </p:spPr>
      </p:pic>
    </p:spTree>
    <p:extLst>
      <p:ext uri="{BB962C8B-B14F-4D97-AF65-F5344CB8AC3E}">
        <p14:creationId xmlns:p14="http://schemas.microsoft.com/office/powerpoint/2010/main" val="264782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9C89B-B571-AED7-E977-20E9695AA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1088F-5FBD-16C2-94D9-CD9475A1C325}"/>
              </a:ext>
            </a:extLst>
          </p:cNvPr>
          <p:cNvSpPr>
            <a:spLocks noGrp="1"/>
          </p:cNvSpPr>
          <p:nvPr>
            <p:ph type="title"/>
          </p:nvPr>
        </p:nvSpPr>
        <p:spPr/>
        <p:txBody>
          <a:bodyPr/>
          <a:lstStyle/>
          <a:p>
            <a:r>
              <a:rPr lang="en-US" dirty="0"/>
              <a:t>5a.  Maximize organizational sustainability &amp; growth</a:t>
            </a:r>
          </a:p>
        </p:txBody>
      </p:sp>
      <p:sp>
        <p:nvSpPr>
          <p:cNvPr id="3" name="Content Placeholder 2">
            <a:extLst>
              <a:ext uri="{FF2B5EF4-FFF2-40B4-BE49-F238E27FC236}">
                <a16:creationId xmlns:a16="http://schemas.microsoft.com/office/drawing/2014/main" id="{A67A72F6-0690-CD2D-6A8E-2F35168B4D41}"/>
              </a:ext>
            </a:extLst>
          </p:cNvPr>
          <p:cNvSpPr>
            <a:spLocks noGrp="1"/>
          </p:cNvSpPr>
          <p:nvPr>
            <p:ph idx="1"/>
          </p:nvPr>
        </p:nvSpPr>
        <p:spPr/>
        <p:txBody>
          <a:bodyPr/>
          <a:lstStyle/>
          <a:p>
            <a:r>
              <a:rPr lang="en-US" dirty="0"/>
              <a:t>City Manager has asked ICVB to put together a second more comprehensive &amp; extensive study that would detail:</a:t>
            </a:r>
          </a:p>
          <a:p>
            <a:pPr lvl="1"/>
            <a:r>
              <a:rPr lang="en-US" dirty="0"/>
              <a:t>Public Engagement Strategy</a:t>
            </a:r>
          </a:p>
          <a:p>
            <a:pPr lvl="1"/>
            <a:r>
              <a:rPr lang="en-US" dirty="0"/>
              <a:t>Analysis of the potential project components to include: revenue projections, financing structures, costs and mitigation assessments (fiscal, societal, public safety), neighborhood impacts and community investment opportunities</a:t>
            </a:r>
          </a:p>
          <a:p>
            <a:pPr lvl="1"/>
            <a:r>
              <a:rPr lang="en-US" dirty="0"/>
              <a:t>Likely a 4-6 month process</a:t>
            </a:r>
          </a:p>
          <a:p>
            <a:pPr lvl="1"/>
            <a:r>
              <a:rPr lang="en-US" dirty="0"/>
              <a:t>Cost – and who will pay - TBD</a:t>
            </a:r>
          </a:p>
        </p:txBody>
      </p:sp>
    </p:spTree>
    <p:extLst>
      <p:ext uri="{BB962C8B-B14F-4D97-AF65-F5344CB8AC3E}">
        <p14:creationId xmlns:p14="http://schemas.microsoft.com/office/powerpoint/2010/main" val="223131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5160-C1C2-B264-E409-03F8176C7F39}"/>
              </a:ext>
            </a:extLst>
          </p:cNvPr>
          <p:cNvSpPr>
            <a:spLocks noGrp="1"/>
          </p:cNvSpPr>
          <p:nvPr>
            <p:ph type="ctrTitle"/>
          </p:nvPr>
        </p:nvSpPr>
        <p:spPr>
          <a:xfrm>
            <a:off x="337929" y="963333"/>
            <a:ext cx="11436627" cy="1528076"/>
          </a:xfrm>
        </p:spPr>
        <p:txBody>
          <a:bodyPr>
            <a:normAutofit/>
          </a:bodyPr>
          <a:lstStyle/>
          <a:p>
            <a:r>
              <a:rPr lang="en-US" sz="4400" dirty="0">
                <a:latin typeface="Congenial" panose="02000503040000020004" pitchFamily="2" charset="0"/>
              </a:rPr>
              <a:t>Board &amp; Business Development Committee</a:t>
            </a:r>
            <a:br>
              <a:rPr lang="en-US" sz="4400" dirty="0">
                <a:latin typeface="Congenial" panose="02000503040000020004" pitchFamily="2" charset="0"/>
              </a:rPr>
            </a:br>
            <a:r>
              <a:rPr lang="en-US" sz="3600" dirty="0">
                <a:latin typeface="Congenial" panose="02000503040000020004" pitchFamily="2" charset="0"/>
              </a:rPr>
              <a:t>Feb. 18, 2025</a:t>
            </a:r>
            <a:endParaRPr lang="en-US" sz="4400" dirty="0">
              <a:latin typeface="Congenial" panose="02000503040000020004" pitchFamily="2" charset="0"/>
            </a:endParaRPr>
          </a:p>
        </p:txBody>
      </p:sp>
      <p:sp>
        <p:nvSpPr>
          <p:cNvPr id="3" name="Subtitle 2">
            <a:extLst>
              <a:ext uri="{FF2B5EF4-FFF2-40B4-BE49-F238E27FC236}">
                <a16:creationId xmlns:a16="http://schemas.microsoft.com/office/drawing/2014/main" id="{2301AE42-F729-B40B-E704-37967AAAB0BB}"/>
              </a:ext>
            </a:extLst>
          </p:cNvPr>
          <p:cNvSpPr>
            <a:spLocks noGrp="1"/>
          </p:cNvSpPr>
          <p:nvPr>
            <p:ph type="subTitle" idx="1"/>
          </p:nvPr>
        </p:nvSpPr>
        <p:spPr>
          <a:xfrm>
            <a:off x="1596887" y="3507068"/>
            <a:ext cx="9144000" cy="1655762"/>
          </a:xfrm>
        </p:spPr>
        <p:txBody>
          <a:bodyPr/>
          <a:lstStyle/>
          <a:p>
            <a:r>
              <a:rPr lang="en-US" b="1" dirty="0">
                <a:latin typeface="Congenial" panose="02000503040000020004" pitchFamily="2" charset="0"/>
              </a:rPr>
              <a:t>2021-26 STRATEGIC PLAN – COMMITTEE CHARGES</a:t>
            </a:r>
          </a:p>
          <a:p>
            <a:r>
              <a:rPr lang="en-US" dirty="0">
                <a:latin typeface="Congenial" panose="02000503040000020004" pitchFamily="2" charset="0"/>
              </a:rPr>
              <a:t>Maximize Organizational Stability &amp; Growth</a:t>
            </a:r>
          </a:p>
          <a:p>
            <a:r>
              <a:rPr lang="en-US" dirty="0">
                <a:latin typeface="Congenial" panose="02000503040000020004" pitchFamily="2" charset="0"/>
              </a:rPr>
              <a:t>Advocate for Destination-Enhancing Development</a:t>
            </a:r>
          </a:p>
          <a:p>
            <a:endParaRPr lang="en-US" dirty="0">
              <a:latin typeface="Congenial" panose="02000503040000020004" pitchFamily="2" charset="0"/>
            </a:endParaRPr>
          </a:p>
        </p:txBody>
      </p:sp>
      <p:sp>
        <p:nvSpPr>
          <p:cNvPr id="4" name="TextBox 3">
            <a:extLst>
              <a:ext uri="{FF2B5EF4-FFF2-40B4-BE49-F238E27FC236}">
                <a16:creationId xmlns:a16="http://schemas.microsoft.com/office/drawing/2014/main" id="{D3CFEF5B-DA6B-B570-05DF-483DED2D0AB9}"/>
              </a:ext>
            </a:extLst>
          </p:cNvPr>
          <p:cNvSpPr txBox="1"/>
          <p:nvPr/>
        </p:nvSpPr>
        <p:spPr>
          <a:xfrm>
            <a:off x="1596887" y="5347248"/>
            <a:ext cx="9071113" cy="646331"/>
          </a:xfrm>
          <a:prstGeom prst="rect">
            <a:avLst/>
          </a:prstGeom>
          <a:noFill/>
        </p:spPr>
        <p:txBody>
          <a:bodyPr wrap="square" rtlCol="0">
            <a:spAutoFit/>
          </a:bodyPr>
          <a:lstStyle/>
          <a:p>
            <a:pPr algn="ctr"/>
            <a:r>
              <a:rPr lang="en-US" dirty="0">
                <a:latin typeface="Congenial" panose="02000503040000020004" pitchFamily="2" charset="0"/>
              </a:rPr>
              <a:t>2025 Committee Chair: Michael Basoco</a:t>
            </a:r>
          </a:p>
          <a:p>
            <a:pPr algn="ctr"/>
            <a:r>
              <a:rPr lang="en-US" dirty="0">
                <a:latin typeface="Congenial" panose="02000503040000020004" pitchFamily="2" charset="0"/>
              </a:rPr>
              <a:t>2025 Committee Vice Chair: Karen Berlin Cooperstein</a:t>
            </a:r>
          </a:p>
        </p:txBody>
      </p:sp>
    </p:spTree>
    <p:extLst>
      <p:ext uri="{BB962C8B-B14F-4D97-AF65-F5344CB8AC3E}">
        <p14:creationId xmlns:p14="http://schemas.microsoft.com/office/powerpoint/2010/main" val="145317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4DCA-5660-4341-4537-EC9585B1C001}"/>
              </a:ext>
            </a:extLst>
          </p:cNvPr>
          <p:cNvSpPr>
            <a:spLocks noGrp="1"/>
          </p:cNvSpPr>
          <p:nvPr>
            <p:ph type="title"/>
          </p:nvPr>
        </p:nvSpPr>
        <p:spPr/>
        <p:txBody>
          <a:bodyPr/>
          <a:lstStyle/>
          <a:p>
            <a:r>
              <a:rPr lang="en-US" dirty="0"/>
              <a:t>5.  Strategic Plan Review &amp; Committee Next Steps, cont’d.</a:t>
            </a:r>
          </a:p>
        </p:txBody>
      </p:sp>
      <p:sp>
        <p:nvSpPr>
          <p:cNvPr id="3" name="Content Placeholder 2">
            <a:extLst>
              <a:ext uri="{FF2B5EF4-FFF2-40B4-BE49-F238E27FC236}">
                <a16:creationId xmlns:a16="http://schemas.microsoft.com/office/drawing/2014/main" id="{E54F2687-0619-E330-EC71-09AD1B7CE557}"/>
              </a:ext>
            </a:extLst>
          </p:cNvPr>
          <p:cNvSpPr>
            <a:spLocks noGrp="1"/>
          </p:cNvSpPr>
          <p:nvPr>
            <p:ph idx="1"/>
          </p:nvPr>
        </p:nvSpPr>
        <p:spPr>
          <a:xfrm>
            <a:off x="838200" y="1825625"/>
            <a:ext cx="5524763" cy="4858954"/>
          </a:xfrm>
        </p:spPr>
        <p:txBody>
          <a:bodyPr/>
          <a:lstStyle/>
          <a:p>
            <a:pPr marL="0" indent="0">
              <a:buNone/>
            </a:pPr>
            <a:r>
              <a:rPr lang="en-US" dirty="0"/>
              <a:t>5b.  Advocate for Destination-Enhancing Development</a:t>
            </a:r>
          </a:p>
          <a:p>
            <a:pPr marL="1028700" lvl="1" indent="-571500">
              <a:spcBef>
                <a:spcPts val="1200"/>
              </a:spcBef>
              <a:buAutoNum type="romanLcPeriod"/>
            </a:pPr>
            <a:r>
              <a:rPr lang="en-US" dirty="0"/>
              <a:t>Support legislative initiatives that would serve to enhance development options at the former Texas Stadium site</a:t>
            </a:r>
          </a:p>
          <a:p>
            <a:pPr marL="1028700" lvl="1" indent="-571500">
              <a:spcBef>
                <a:spcPts val="1200"/>
              </a:spcBef>
              <a:buAutoNum type="romanLcPeriod"/>
            </a:pPr>
            <a:r>
              <a:rPr lang="en-US" dirty="0"/>
              <a:t>Research the financing and operating structures that have made possible competing projects in other destinations, particularly in the DFW area</a:t>
            </a:r>
          </a:p>
          <a:p>
            <a:pPr marL="0" indent="0">
              <a:buNone/>
            </a:pPr>
            <a:endParaRPr lang="en-US" dirty="0"/>
          </a:p>
        </p:txBody>
      </p:sp>
      <p:pic>
        <p:nvPicPr>
          <p:cNvPr id="1026" name="Picture 2">
            <a:extLst>
              <a:ext uri="{FF2B5EF4-FFF2-40B4-BE49-F238E27FC236}">
                <a16:creationId xmlns:a16="http://schemas.microsoft.com/office/drawing/2014/main" id="{4789B93A-AB5B-0C9E-4EFE-58848C238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169" y="2377440"/>
            <a:ext cx="4903633" cy="2250691"/>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27108A7-9B8F-1146-098B-9E0E40144924}"/>
              </a:ext>
            </a:extLst>
          </p:cNvPr>
          <p:cNvSpPr txBox="1"/>
          <p:nvPr/>
        </p:nvSpPr>
        <p:spPr>
          <a:xfrm>
            <a:off x="8235906" y="2377440"/>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A787E811-9D6C-C0FB-78BE-9016794A474F}"/>
              </a:ext>
            </a:extLst>
          </p:cNvPr>
          <p:cNvSpPr txBox="1"/>
          <p:nvPr/>
        </p:nvSpPr>
        <p:spPr>
          <a:xfrm>
            <a:off x="6835169" y="1825624"/>
            <a:ext cx="4903633" cy="369332"/>
          </a:xfrm>
          <a:prstGeom prst="rect">
            <a:avLst/>
          </a:prstGeom>
          <a:noFill/>
        </p:spPr>
        <p:txBody>
          <a:bodyPr wrap="square" rtlCol="0">
            <a:spAutoFit/>
          </a:bodyPr>
          <a:lstStyle/>
          <a:p>
            <a:pPr algn="ctr"/>
            <a:r>
              <a:rPr lang="en-US" dirty="0">
                <a:solidFill>
                  <a:schemeClr val="accent1"/>
                </a:solidFill>
                <a:latin typeface="Congenial" panose="02000503040000020004" pitchFamily="2" charset="0"/>
              </a:rPr>
              <a:t>Destination Life Cycle</a:t>
            </a:r>
          </a:p>
        </p:txBody>
      </p:sp>
    </p:spTree>
    <p:extLst>
      <p:ext uri="{BB962C8B-B14F-4D97-AF65-F5344CB8AC3E}">
        <p14:creationId xmlns:p14="http://schemas.microsoft.com/office/powerpoint/2010/main" val="317192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774A-B2B5-E125-594E-08ECFD693766}"/>
              </a:ext>
            </a:extLst>
          </p:cNvPr>
          <p:cNvSpPr>
            <a:spLocks noGrp="1"/>
          </p:cNvSpPr>
          <p:nvPr>
            <p:ph type="title"/>
          </p:nvPr>
        </p:nvSpPr>
        <p:spPr/>
        <p:txBody>
          <a:bodyPr/>
          <a:lstStyle/>
          <a:p>
            <a:r>
              <a:rPr lang="en-US" dirty="0"/>
              <a:t>Existing Irving Tools</a:t>
            </a:r>
          </a:p>
        </p:txBody>
      </p:sp>
      <p:sp>
        <p:nvSpPr>
          <p:cNvPr id="3" name="Content Placeholder 2">
            <a:extLst>
              <a:ext uri="{FF2B5EF4-FFF2-40B4-BE49-F238E27FC236}">
                <a16:creationId xmlns:a16="http://schemas.microsoft.com/office/drawing/2014/main" id="{6789F053-A9BB-1F03-9210-75E8445923B0}"/>
              </a:ext>
            </a:extLst>
          </p:cNvPr>
          <p:cNvSpPr>
            <a:spLocks noGrp="1"/>
          </p:cNvSpPr>
          <p:nvPr>
            <p:ph sz="half" idx="1"/>
          </p:nvPr>
        </p:nvSpPr>
        <p:spPr/>
        <p:txBody>
          <a:bodyPr>
            <a:normAutofit/>
          </a:bodyPr>
          <a:lstStyle/>
          <a:p>
            <a:pPr>
              <a:lnSpc>
                <a:spcPct val="110000"/>
              </a:lnSpc>
            </a:pPr>
            <a:r>
              <a:rPr lang="en-US" sz="1800" dirty="0"/>
              <a:t>Naming Rights</a:t>
            </a:r>
          </a:p>
          <a:p>
            <a:pPr>
              <a:lnSpc>
                <a:spcPct val="110000"/>
              </a:lnSpc>
            </a:pPr>
            <a:r>
              <a:rPr lang="en-US" sz="1800" dirty="0"/>
              <a:t>Ticket &amp; Parking Taxes</a:t>
            </a:r>
          </a:p>
          <a:p>
            <a:pPr lvl="1">
              <a:lnSpc>
                <a:spcPct val="110000"/>
              </a:lnSpc>
            </a:pPr>
            <a:r>
              <a:rPr lang="en-US" sz="1600" dirty="0"/>
              <a:t>2006 Irving </a:t>
            </a:r>
            <a:r>
              <a:rPr lang="en-US" sz="1600" dirty="0" err="1"/>
              <a:t>Brimer</a:t>
            </a:r>
            <a:r>
              <a:rPr lang="en-US" sz="1600" dirty="0"/>
              <a:t> Election authorized these as well as redevelopment at the stadium site; not sure if that would apply to the Village Walk II property</a:t>
            </a:r>
          </a:p>
          <a:p>
            <a:pPr lvl="1">
              <a:lnSpc>
                <a:spcPct val="110000"/>
              </a:lnSpc>
            </a:pPr>
            <a:r>
              <a:rPr lang="en-US" sz="1600" dirty="0"/>
              <a:t>If not, another </a:t>
            </a:r>
            <a:r>
              <a:rPr lang="en-US" sz="1600" dirty="0" err="1"/>
              <a:t>Brimer</a:t>
            </a:r>
            <a:r>
              <a:rPr lang="en-US" sz="1600" dirty="0"/>
              <a:t> election could potentially </a:t>
            </a:r>
            <a:r>
              <a:rPr lang="en-US" sz="1600"/>
              <a:t>be held</a:t>
            </a:r>
            <a:endParaRPr lang="en-US" sz="1600" dirty="0"/>
          </a:p>
          <a:p>
            <a:pPr>
              <a:lnSpc>
                <a:spcPct val="110000"/>
              </a:lnSpc>
            </a:pPr>
            <a:r>
              <a:rPr lang="en-US" sz="1800" dirty="0"/>
              <a:t>PUD 6 TIF Revenues</a:t>
            </a:r>
          </a:p>
          <a:p>
            <a:pPr>
              <a:lnSpc>
                <a:spcPct val="110000"/>
              </a:lnSpc>
            </a:pPr>
            <a:r>
              <a:rPr lang="en-US" sz="1800" dirty="0"/>
              <a:t>Economic Development Bond Authority within Charter</a:t>
            </a:r>
          </a:p>
          <a:p>
            <a:pPr>
              <a:lnSpc>
                <a:spcPct val="110000"/>
              </a:lnSpc>
            </a:pPr>
            <a:r>
              <a:rPr lang="en-US" sz="1800" dirty="0"/>
              <a:t>Qualified Hotel Project - potential caveats</a:t>
            </a:r>
          </a:p>
        </p:txBody>
      </p:sp>
      <p:sp>
        <p:nvSpPr>
          <p:cNvPr id="4" name="Content Placeholder 3">
            <a:extLst>
              <a:ext uri="{FF2B5EF4-FFF2-40B4-BE49-F238E27FC236}">
                <a16:creationId xmlns:a16="http://schemas.microsoft.com/office/drawing/2014/main" id="{E911F9F3-9F5C-905B-D7D9-044D969C1396}"/>
              </a:ext>
            </a:extLst>
          </p:cNvPr>
          <p:cNvSpPr>
            <a:spLocks noGrp="1"/>
          </p:cNvSpPr>
          <p:nvPr>
            <p:ph sz="half" idx="2"/>
          </p:nvPr>
        </p:nvSpPr>
        <p:spPr/>
        <p:txBody>
          <a:bodyPr>
            <a:normAutofit/>
          </a:bodyPr>
          <a:lstStyle/>
          <a:p>
            <a:pPr>
              <a:lnSpc>
                <a:spcPct val="110000"/>
              </a:lnSpc>
            </a:pPr>
            <a:r>
              <a:rPr lang="en-US" sz="1800" dirty="0"/>
              <a:t>2% HOT from ICC Debt</a:t>
            </a:r>
          </a:p>
          <a:p>
            <a:pPr lvl="1">
              <a:lnSpc>
                <a:spcPct val="110000"/>
              </a:lnSpc>
            </a:pPr>
            <a:r>
              <a:rPr lang="en-US" sz="1600" dirty="0"/>
              <a:t>Debt service currently pays off in 2039</a:t>
            </a:r>
          </a:p>
          <a:p>
            <a:pPr lvl="1">
              <a:lnSpc>
                <a:spcPct val="110000"/>
              </a:lnSpc>
            </a:pPr>
            <a:r>
              <a:rPr lang="en-US" sz="1600" dirty="0"/>
              <a:t>Refi to support venue? Or kept in place post pay-off to fund new venue?</a:t>
            </a:r>
          </a:p>
          <a:p>
            <a:pPr>
              <a:lnSpc>
                <a:spcPct val="110000"/>
              </a:lnSpc>
            </a:pPr>
            <a:r>
              <a:rPr lang="en-US" sz="1800" dirty="0"/>
              <a:t>2% HOT from TMF/</a:t>
            </a:r>
            <a:r>
              <a:rPr lang="en-US" sz="1800" dirty="0" err="1"/>
              <a:t>Brimer</a:t>
            </a:r>
            <a:endParaRPr lang="en-US" sz="1800" dirty="0"/>
          </a:p>
          <a:p>
            <a:pPr lvl="1">
              <a:lnSpc>
                <a:spcPct val="110000"/>
              </a:lnSpc>
            </a:pPr>
            <a:r>
              <a:rPr lang="en-US" sz="1600" dirty="0"/>
              <a:t>Can this be </a:t>
            </a:r>
            <a:r>
              <a:rPr lang="en-US" sz="1600" dirty="0" err="1"/>
              <a:t>refi’d</a:t>
            </a:r>
            <a:r>
              <a:rPr lang="en-US" sz="1600" dirty="0"/>
              <a:t>?</a:t>
            </a:r>
          </a:p>
          <a:p>
            <a:pPr lvl="1">
              <a:lnSpc>
                <a:spcPct val="110000"/>
              </a:lnSpc>
            </a:pPr>
            <a:r>
              <a:rPr lang="en-US" sz="1600" dirty="0"/>
              <a:t>Would it require another </a:t>
            </a:r>
            <a:r>
              <a:rPr lang="en-US" sz="1600" dirty="0" err="1"/>
              <a:t>Brimer</a:t>
            </a:r>
            <a:r>
              <a:rPr lang="en-US" sz="1600" dirty="0"/>
              <a:t> election?</a:t>
            </a:r>
          </a:p>
          <a:p>
            <a:pPr>
              <a:lnSpc>
                <a:spcPct val="110000"/>
              </a:lnSpc>
            </a:pPr>
            <a:r>
              <a:rPr lang="en-US" sz="1800" dirty="0"/>
              <a:t>Incremental HOT funding – only when the 7% exceeds $70 million</a:t>
            </a:r>
          </a:p>
          <a:p>
            <a:pPr lvl="1">
              <a:lnSpc>
                <a:spcPct val="110000"/>
              </a:lnSpc>
            </a:pPr>
            <a:r>
              <a:rPr lang="en-US" sz="1600" dirty="0"/>
              <a:t>7000+ rooms at the assumed ADR should see this happen quickly</a:t>
            </a:r>
          </a:p>
          <a:p>
            <a:pPr lvl="1">
              <a:lnSpc>
                <a:spcPct val="110000"/>
              </a:lnSpc>
            </a:pPr>
            <a:r>
              <a:rPr lang="en-US" sz="1600" dirty="0"/>
              <a:t>All HOT-funded entities would benefit GREATLY</a:t>
            </a:r>
            <a:endParaRPr lang="en-US" sz="3200" dirty="0"/>
          </a:p>
        </p:txBody>
      </p:sp>
    </p:spTree>
    <p:extLst>
      <p:ext uri="{BB962C8B-B14F-4D97-AF65-F5344CB8AC3E}">
        <p14:creationId xmlns:p14="http://schemas.microsoft.com/office/powerpoint/2010/main" val="279057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B7EE7-2531-D9FA-66D6-449993CFE3E9}"/>
              </a:ext>
            </a:extLst>
          </p:cNvPr>
          <p:cNvSpPr>
            <a:spLocks noGrp="1"/>
          </p:cNvSpPr>
          <p:nvPr>
            <p:ph idx="1"/>
          </p:nvPr>
        </p:nvSpPr>
        <p:spPr/>
        <p:txBody>
          <a:bodyPr>
            <a:normAutofit/>
          </a:bodyPr>
          <a:lstStyle/>
          <a:p>
            <a:pPr>
              <a:lnSpc>
                <a:spcPct val="110000"/>
              </a:lnSpc>
            </a:pPr>
            <a:r>
              <a:rPr lang="en-US" sz="2400" dirty="0"/>
              <a:t>Project Financing Zone – 3-mile radius currently</a:t>
            </a:r>
          </a:p>
          <a:p>
            <a:pPr lvl="1">
              <a:lnSpc>
                <a:spcPct val="110000"/>
              </a:lnSpc>
            </a:pPr>
            <a:r>
              <a:rPr lang="en-US" sz="2000" dirty="0"/>
              <a:t>SB 748 - 83</a:t>
            </a:r>
            <a:r>
              <a:rPr lang="en-US" sz="2000" baseline="30000" dirty="0"/>
              <a:t>rd</a:t>
            </a:r>
            <a:r>
              <a:rPr lang="en-US" sz="2000" dirty="0"/>
              <a:t> Lege; Tax Code 351.1065/351.1015; Govt Code 334</a:t>
            </a:r>
          </a:p>
          <a:p>
            <a:pPr lvl="2">
              <a:lnSpc>
                <a:spcPct val="110000"/>
              </a:lnSpc>
            </a:pPr>
            <a:r>
              <a:rPr lang="en-US" sz="1600" dirty="0"/>
              <a:t>Legislation currently allows CC expansions (Dallas, Fort Worth, Houston, San Antonio, Austin and Corpus)</a:t>
            </a:r>
          </a:p>
          <a:p>
            <a:pPr lvl="2">
              <a:lnSpc>
                <a:spcPct val="110000"/>
              </a:lnSpc>
            </a:pPr>
            <a:r>
              <a:rPr lang="en-US" sz="1600" dirty="0"/>
              <a:t>Funded Dickies Arena (new build) – may have done so as an “expansion” of Will Rogers</a:t>
            </a:r>
          </a:p>
          <a:p>
            <a:pPr lvl="2">
              <a:lnSpc>
                <a:spcPct val="110000"/>
              </a:lnSpc>
            </a:pPr>
            <a:r>
              <a:rPr lang="en-US" sz="1600" dirty="0"/>
              <a:t>Could it be considered as an existing zone from the old stadium site?</a:t>
            </a:r>
          </a:p>
          <a:p>
            <a:pPr lvl="1">
              <a:lnSpc>
                <a:spcPct val="110000"/>
              </a:lnSpc>
            </a:pPr>
            <a:r>
              <a:rPr lang="en-US" sz="2000" dirty="0"/>
              <a:t>Can legislation be expanded to allow new project/s?</a:t>
            </a:r>
          </a:p>
          <a:p>
            <a:pPr lvl="1">
              <a:lnSpc>
                <a:spcPct val="110000"/>
              </a:lnSpc>
            </a:pPr>
            <a:r>
              <a:rPr lang="en-US" sz="2000" dirty="0"/>
              <a:t>If able to change/use legislation for new project, could it be used for Westin ICC expansion?</a:t>
            </a:r>
          </a:p>
          <a:p>
            <a:pPr lvl="1">
              <a:lnSpc>
                <a:spcPct val="110000"/>
              </a:lnSpc>
            </a:pPr>
            <a:r>
              <a:rPr lang="en-US" sz="2000" dirty="0"/>
              <a:t>Requires voter approval</a:t>
            </a:r>
          </a:p>
        </p:txBody>
      </p:sp>
      <p:sp>
        <p:nvSpPr>
          <p:cNvPr id="5" name="Title 4">
            <a:extLst>
              <a:ext uri="{FF2B5EF4-FFF2-40B4-BE49-F238E27FC236}">
                <a16:creationId xmlns:a16="http://schemas.microsoft.com/office/drawing/2014/main" id="{4BF66921-5D01-CBE5-4999-9C1F9DA4CC14}"/>
              </a:ext>
            </a:extLst>
          </p:cNvPr>
          <p:cNvSpPr>
            <a:spLocks noGrp="1"/>
          </p:cNvSpPr>
          <p:nvPr>
            <p:ph type="title"/>
          </p:nvPr>
        </p:nvSpPr>
        <p:spPr/>
        <p:txBody>
          <a:bodyPr/>
          <a:lstStyle/>
          <a:p>
            <a:r>
              <a:rPr lang="en-US" dirty="0"/>
              <a:t>New Legislative Tools</a:t>
            </a:r>
          </a:p>
        </p:txBody>
      </p:sp>
    </p:spTree>
    <p:extLst>
      <p:ext uri="{BB962C8B-B14F-4D97-AF65-F5344CB8AC3E}">
        <p14:creationId xmlns:p14="http://schemas.microsoft.com/office/powerpoint/2010/main" val="16737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6B8E-2D14-B13B-F54D-E63DD2C2C9BB}"/>
              </a:ext>
            </a:extLst>
          </p:cNvPr>
          <p:cNvSpPr>
            <a:spLocks noGrp="1"/>
          </p:cNvSpPr>
          <p:nvPr>
            <p:ph type="title"/>
          </p:nvPr>
        </p:nvSpPr>
        <p:spPr/>
        <p:txBody>
          <a:bodyPr/>
          <a:lstStyle/>
          <a:p>
            <a:r>
              <a:rPr lang="en-US" dirty="0"/>
              <a:t>5.  Strategic Plan Review &amp; Committee Next Steps, cont’d.</a:t>
            </a:r>
          </a:p>
        </p:txBody>
      </p:sp>
      <p:sp>
        <p:nvSpPr>
          <p:cNvPr id="3" name="Content Placeholder 2">
            <a:extLst>
              <a:ext uri="{FF2B5EF4-FFF2-40B4-BE49-F238E27FC236}">
                <a16:creationId xmlns:a16="http://schemas.microsoft.com/office/drawing/2014/main" id="{D5DCBD7C-5549-4F4F-8F54-9274BBDEC0AF}"/>
              </a:ext>
            </a:extLst>
          </p:cNvPr>
          <p:cNvSpPr>
            <a:spLocks noGrp="1"/>
          </p:cNvSpPr>
          <p:nvPr>
            <p:ph idx="1"/>
          </p:nvPr>
        </p:nvSpPr>
        <p:spPr/>
        <p:txBody>
          <a:bodyPr/>
          <a:lstStyle/>
          <a:p>
            <a:pPr marL="0" indent="0">
              <a:buNone/>
            </a:pPr>
            <a:r>
              <a:rPr lang="en-US" dirty="0"/>
              <a:t>5c.  Relationship-building Discussion</a:t>
            </a:r>
          </a:p>
          <a:p>
            <a:pPr lvl="1"/>
            <a:r>
              <a:rPr lang="en-US" dirty="0"/>
              <a:t>District 4 Councilman Luis Canosa</a:t>
            </a:r>
          </a:p>
          <a:p>
            <a:pPr lvl="1"/>
            <a:r>
              <a:rPr lang="en-US" dirty="0"/>
              <a:t>District 1 Councilmember</a:t>
            </a:r>
          </a:p>
          <a:p>
            <a:pPr lvl="2"/>
            <a:r>
              <a:rPr lang="en-US" dirty="0"/>
              <a:t>Incumbent John Bloch</a:t>
            </a:r>
          </a:p>
          <a:p>
            <a:pPr lvl="2"/>
            <a:r>
              <a:rPr lang="en-US" dirty="0"/>
              <a:t>Candidate Tony Grimes</a:t>
            </a:r>
          </a:p>
          <a:p>
            <a:pPr lvl="1"/>
            <a:r>
              <a:rPr lang="en-US" dirty="0"/>
              <a:t>New District 7 Councilmember</a:t>
            </a:r>
          </a:p>
          <a:p>
            <a:pPr marL="0" indent="0">
              <a:buNone/>
            </a:pPr>
            <a:r>
              <a:rPr lang="en-US" dirty="0"/>
              <a:t>5d.  Board Succession Planning – Terms Expiring</a:t>
            </a:r>
          </a:p>
          <a:p>
            <a:pPr lvl="2"/>
            <a:r>
              <a:rPr lang="en-US" dirty="0"/>
              <a:t>2025:  Herbert Gears</a:t>
            </a:r>
          </a:p>
          <a:p>
            <a:pPr lvl="2"/>
            <a:r>
              <a:rPr lang="en-US" dirty="0"/>
              <a:t>2026: Yasir Arafat, </a:t>
            </a:r>
            <a:r>
              <a:rPr lang="en-US" strike="sngStrike" dirty="0"/>
              <a:t>Michael Basoco, </a:t>
            </a:r>
            <a:r>
              <a:rPr lang="en-US" dirty="0"/>
              <a:t>Richard Stewart Jr.</a:t>
            </a:r>
          </a:p>
          <a:p>
            <a:pPr lvl="2"/>
            <a:r>
              <a:rPr lang="en-US" dirty="0"/>
              <a:t>2027: Colvin Gibson, Sam Reed</a:t>
            </a:r>
          </a:p>
          <a:p>
            <a:pPr lvl="2"/>
            <a:r>
              <a:rPr lang="en-US" dirty="0">
                <a:highlight>
                  <a:srgbClr val="FFFF00"/>
                </a:highlight>
              </a:rPr>
              <a:t>2028: Michael Basoco</a:t>
            </a:r>
          </a:p>
          <a:p>
            <a:pPr marL="0" indent="0">
              <a:buNone/>
            </a:pPr>
            <a:endParaRPr lang="en-US" dirty="0"/>
          </a:p>
          <a:p>
            <a:pPr lvl="1"/>
            <a:endParaRPr lang="en-US" dirty="0"/>
          </a:p>
        </p:txBody>
      </p:sp>
    </p:spTree>
    <p:extLst>
      <p:ext uri="{BB962C8B-B14F-4D97-AF65-F5344CB8AC3E}">
        <p14:creationId xmlns:p14="http://schemas.microsoft.com/office/powerpoint/2010/main" val="222420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37E7-AE68-CE9D-C9DD-082C99013FF0}"/>
              </a:ext>
            </a:extLst>
          </p:cNvPr>
          <p:cNvSpPr>
            <a:spLocks noGrp="1"/>
          </p:cNvSpPr>
          <p:nvPr>
            <p:ph type="title"/>
          </p:nvPr>
        </p:nvSpPr>
        <p:spPr/>
        <p:txBody>
          <a:bodyPr/>
          <a:lstStyle/>
          <a:p>
            <a:r>
              <a:rPr lang="en-US" dirty="0"/>
              <a:t>Agenda, continued.</a:t>
            </a:r>
          </a:p>
        </p:txBody>
      </p:sp>
      <p:sp>
        <p:nvSpPr>
          <p:cNvPr id="3" name="Content Placeholder 2">
            <a:extLst>
              <a:ext uri="{FF2B5EF4-FFF2-40B4-BE49-F238E27FC236}">
                <a16:creationId xmlns:a16="http://schemas.microsoft.com/office/drawing/2014/main" id="{7D0B974D-6170-A9BB-4CAB-F0054CDF81F1}"/>
              </a:ext>
            </a:extLst>
          </p:cNvPr>
          <p:cNvSpPr>
            <a:spLocks noGrp="1"/>
          </p:cNvSpPr>
          <p:nvPr>
            <p:ph idx="1"/>
          </p:nvPr>
        </p:nvSpPr>
        <p:spPr/>
        <p:txBody>
          <a:bodyPr/>
          <a:lstStyle/>
          <a:p>
            <a:pPr marL="514350" indent="-514350">
              <a:buFont typeface="+mj-lt"/>
              <a:buAutoNum type="arabicPeriod" startAt="6"/>
            </a:pPr>
            <a:r>
              <a:rPr lang="en-US" dirty="0"/>
              <a:t>City Council Report</a:t>
            </a:r>
          </a:p>
          <a:p>
            <a:pPr marL="514350" indent="-514350">
              <a:buFont typeface="+mj-lt"/>
              <a:buAutoNum type="arabicPeriod" startAt="6"/>
            </a:pPr>
            <a:r>
              <a:rPr lang="en-US" dirty="0"/>
              <a:t>Committee Chair Report and Staff Comments</a:t>
            </a:r>
          </a:p>
          <a:p>
            <a:pPr marL="971550" lvl="1" indent="-514350">
              <a:buFont typeface="+mj-lt"/>
              <a:buAutoNum type="alphaLcParenR"/>
            </a:pPr>
            <a:r>
              <a:rPr lang="en-US" dirty="0"/>
              <a:t>Legislative Updates</a:t>
            </a:r>
          </a:p>
          <a:p>
            <a:pPr marL="514350" indent="-514350">
              <a:buFont typeface="+mj-lt"/>
              <a:buAutoNum type="arabicPeriod" startAt="6"/>
            </a:pPr>
            <a:r>
              <a:rPr lang="en-US" dirty="0"/>
              <a:t>Next meeting – June 13, 2025</a:t>
            </a:r>
          </a:p>
        </p:txBody>
      </p:sp>
    </p:spTree>
    <p:extLst>
      <p:ext uri="{BB962C8B-B14F-4D97-AF65-F5344CB8AC3E}">
        <p14:creationId xmlns:p14="http://schemas.microsoft.com/office/powerpoint/2010/main" val="936700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64838" y="228600"/>
            <a:ext cx="8382000" cy="6248400"/>
            <a:chOff x="304800" y="304800"/>
            <a:chExt cx="8382000" cy="6248400"/>
          </a:xfrm>
        </p:grpSpPr>
        <p:graphicFrame>
          <p:nvGraphicFramePr>
            <p:cNvPr id="2" name="Diagram 1"/>
            <p:cNvGraphicFramePr>
              <a:graphicFrameLocks noGrp="1" noDrilldown="1" noMove="1" noResize="1"/>
            </p:cNvGraphicFramePr>
            <p:nvPr/>
          </p:nvGraphicFramePr>
          <p:xfrm>
            <a:off x="304800" y="304800"/>
            <a:ext cx="8382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38500" y="1776756"/>
              <a:ext cx="2514600" cy="2677656"/>
            </a:xfrm>
            <a:prstGeom prst="rect">
              <a:avLst/>
            </a:prstGeom>
            <a:noFill/>
          </p:spPr>
          <p:txBody>
            <a:bodyPr wrap="square" rtlCol="0">
              <a:spAutoFit/>
            </a:bodyPr>
            <a:lstStyle/>
            <a:p>
              <a:pPr algn="ctr"/>
              <a:r>
                <a:rPr lang="en-US" sz="2800" b="1" dirty="0">
                  <a:latin typeface="Congenial" panose="02000503040000020004" pitchFamily="2" charset="0"/>
                </a:rPr>
                <a:t>It all starts</a:t>
              </a:r>
            </a:p>
            <a:p>
              <a:pPr algn="ctr"/>
              <a:r>
                <a:rPr lang="en-US" sz="2800" b="1" dirty="0">
                  <a:latin typeface="Congenial" panose="02000503040000020004" pitchFamily="2" charset="0"/>
                </a:rPr>
                <a:t>with </a:t>
              </a:r>
            </a:p>
            <a:p>
              <a:pPr algn="ctr"/>
              <a:r>
                <a:rPr lang="en-US" sz="2800" b="1" dirty="0">
                  <a:latin typeface="Congenial" panose="02000503040000020004" pitchFamily="2" charset="0"/>
                </a:rPr>
                <a:t>the VISIT.</a:t>
              </a:r>
            </a:p>
            <a:p>
              <a:pPr algn="ctr"/>
              <a:r>
                <a:rPr lang="en-US" sz="2800" b="1" dirty="0">
                  <a:latin typeface="Congenial" panose="02000503040000020004" pitchFamily="2" charset="0"/>
                </a:rPr>
                <a:t>And the Visit starts</a:t>
              </a:r>
            </a:p>
            <a:p>
              <a:pPr algn="ctr"/>
              <a:r>
                <a:rPr lang="en-US" sz="2800" b="1" dirty="0">
                  <a:latin typeface="Congenial" panose="02000503040000020004" pitchFamily="2" charset="0"/>
                </a:rPr>
                <a:t>with US.</a:t>
              </a:r>
            </a:p>
          </p:txBody>
        </p:sp>
      </p:grpSp>
      <p:pic>
        <p:nvPicPr>
          <p:cNvPr id="9" name="Picture 8" descr="A logo with text on it&#10;&#10;Description automatically generated with medium confidence">
            <a:extLst>
              <a:ext uri="{FF2B5EF4-FFF2-40B4-BE49-F238E27FC236}">
                <a16:creationId xmlns:a16="http://schemas.microsoft.com/office/drawing/2014/main" id="{81AEF8B5-B973-C6F2-6096-6E83057A5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4309" y="4320692"/>
            <a:ext cx="1103058" cy="604523"/>
          </a:xfrm>
          <a:prstGeom prst="rect">
            <a:avLst/>
          </a:prstGeom>
        </p:spPr>
      </p:pic>
    </p:spTree>
    <p:extLst>
      <p:ext uri="{BB962C8B-B14F-4D97-AF65-F5344CB8AC3E}">
        <p14:creationId xmlns:p14="http://schemas.microsoft.com/office/powerpoint/2010/main" val="404561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CC3A-69AD-ED02-06CA-149875676B04}"/>
              </a:ext>
            </a:extLst>
          </p:cNvPr>
          <p:cNvSpPr>
            <a:spLocks noGrp="1"/>
          </p:cNvSpPr>
          <p:nvPr>
            <p:ph type="title"/>
          </p:nvPr>
        </p:nvSpPr>
        <p:spPr/>
        <p:txBody>
          <a:bodyPr/>
          <a:lstStyle/>
          <a:p>
            <a:r>
              <a:rPr lang="en-US" b="1" dirty="0">
                <a:latin typeface="Congenial" panose="02000503040000020004" pitchFamily="2" charset="0"/>
              </a:rPr>
              <a:t>Vision &amp; Mission</a:t>
            </a:r>
          </a:p>
        </p:txBody>
      </p:sp>
      <p:sp>
        <p:nvSpPr>
          <p:cNvPr id="3" name="Content Placeholder 2">
            <a:extLst>
              <a:ext uri="{FF2B5EF4-FFF2-40B4-BE49-F238E27FC236}">
                <a16:creationId xmlns:a16="http://schemas.microsoft.com/office/drawing/2014/main" id="{624F89CD-2B06-AD6F-B4F7-83EC65760892}"/>
              </a:ext>
            </a:extLst>
          </p:cNvPr>
          <p:cNvSpPr>
            <a:spLocks noGrp="1"/>
          </p:cNvSpPr>
          <p:nvPr>
            <p:ph idx="1"/>
          </p:nvPr>
        </p:nvSpPr>
        <p:spPr/>
        <p:txBody>
          <a:bodyPr>
            <a:normAutofit fontScale="92500" lnSpcReduction="20000"/>
          </a:bodyPr>
          <a:lstStyle/>
          <a:p>
            <a:r>
              <a:rPr lang="en-US" dirty="0">
                <a:latin typeface="Congenial" panose="02000503040000020004" pitchFamily="2" charset="0"/>
              </a:rPr>
              <a:t>Destination Vision:</a:t>
            </a:r>
          </a:p>
          <a:p>
            <a:pPr lvl="1"/>
            <a:r>
              <a:rPr lang="en-US" dirty="0">
                <a:latin typeface="Congenial" panose="02000503040000020004" pitchFamily="2" charset="0"/>
              </a:rPr>
              <a:t>Irving will be a uniquely vibrant destination welcoming the world for unforgettable experiences.</a:t>
            </a:r>
          </a:p>
          <a:p>
            <a:r>
              <a:rPr lang="en-US" dirty="0">
                <a:latin typeface="Congenial" panose="02000503040000020004" pitchFamily="2" charset="0"/>
              </a:rPr>
              <a:t>Organization Mission:</a:t>
            </a:r>
          </a:p>
          <a:p>
            <a:pPr lvl="1"/>
            <a:r>
              <a:rPr lang="en-US" dirty="0">
                <a:latin typeface="Congenial" panose="02000503040000020004" pitchFamily="2" charset="0"/>
              </a:rPr>
              <a:t>The Irving Convention &amp; Visitors Bureau enhances Irving’s economy and quality of life by marketing and advocating for the development of Irving as a premier destination.</a:t>
            </a:r>
          </a:p>
          <a:p>
            <a:r>
              <a:rPr lang="en-US" dirty="0">
                <a:latin typeface="Congenial" panose="02000503040000020004" pitchFamily="2" charset="0"/>
              </a:rPr>
              <a:t>Board Mission:</a:t>
            </a:r>
          </a:p>
          <a:p>
            <a:pPr lvl="1"/>
            <a:r>
              <a:rPr lang="en-US" dirty="0">
                <a:latin typeface="Congenial" panose="02000503040000020004" pitchFamily="2" charset="0"/>
              </a:rPr>
              <a:t>The Irving CVB Board will take ownership of the opportunities on its horizon, doing everything in its power to move the visitor vision of the destination forward by proactively putting the ideas, desires and priorities on every table it can.</a:t>
            </a:r>
          </a:p>
          <a:p>
            <a:pPr lvl="2"/>
            <a:r>
              <a:rPr lang="en-US" dirty="0">
                <a:latin typeface="Congenial" panose="02000503040000020004" pitchFamily="2" charset="0"/>
              </a:rPr>
              <a:t>The Irving CVB Board takes seriously its responsibilities, including its fiduciary and operational oversight of the Convention and Visitors Bureau and the Convention Center, as outlined in the City’s Charter and the City Ordinance.</a:t>
            </a:r>
          </a:p>
        </p:txBody>
      </p:sp>
    </p:spTree>
    <p:extLst>
      <p:ext uri="{BB962C8B-B14F-4D97-AF65-F5344CB8AC3E}">
        <p14:creationId xmlns:p14="http://schemas.microsoft.com/office/powerpoint/2010/main" val="38354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46C83-8199-304E-3012-2CB3067D2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01EE0-B29B-2475-433C-38E9BA44F61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3CE53BF-107C-27AC-2FF9-1201EF3195AE}"/>
              </a:ext>
            </a:extLst>
          </p:cNvPr>
          <p:cNvSpPr>
            <a:spLocks noGrp="1"/>
          </p:cNvSpPr>
          <p:nvPr>
            <p:ph idx="1"/>
          </p:nvPr>
        </p:nvSpPr>
        <p:spPr/>
        <p:txBody>
          <a:bodyPr/>
          <a:lstStyle/>
          <a:p>
            <a:pPr marL="514350" indent="-514350">
              <a:buFont typeface="+mj-lt"/>
              <a:buAutoNum type="arabicPeriod"/>
            </a:pPr>
            <a:r>
              <a:rPr lang="en-US" dirty="0"/>
              <a:t>Citizen Comments</a:t>
            </a:r>
          </a:p>
          <a:p>
            <a:pPr marL="514350" indent="-514350">
              <a:buFont typeface="+mj-lt"/>
              <a:buAutoNum type="arabicPeriod"/>
            </a:pPr>
            <a:r>
              <a:rPr lang="en-US" dirty="0"/>
              <a:t>Approval of December 6, 2024 Meeting Minutes</a:t>
            </a:r>
          </a:p>
          <a:p>
            <a:pPr marL="514350" indent="-514350">
              <a:buFont typeface="+mj-lt"/>
              <a:buAutoNum type="arabicPeriod"/>
            </a:pPr>
            <a:r>
              <a:rPr lang="en-US" dirty="0"/>
              <a:t>New Board Orientation Recap</a:t>
            </a:r>
          </a:p>
        </p:txBody>
      </p:sp>
    </p:spTree>
    <p:extLst>
      <p:ext uri="{BB962C8B-B14F-4D97-AF65-F5344CB8AC3E}">
        <p14:creationId xmlns:p14="http://schemas.microsoft.com/office/powerpoint/2010/main" val="83396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1B34-4AAE-80B3-422A-9032E1F4E5A2}"/>
              </a:ext>
            </a:extLst>
          </p:cNvPr>
          <p:cNvSpPr>
            <a:spLocks noGrp="1"/>
          </p:cNvSpPr>
          <p:nvPr>
            <p:ph type="title"/>
          </p:nvPr>
        </p:nvSpPr>
        <p:spPr/>
        <p:txBody>
          <a:bodyPr/>
          <a:lstStyle/>
          <a:p>
            <a:r>
              <a:rPr lang="en-US" dirty="0"/>
              <a:t>4. Board Development Topics</a:t>
            </a:r>
          </a:p>
        </p:txBody>
      </p:sp>
      <p:sp>
        <p:nvSpPr>
          <p:cNvPr id="3" name="Content Placeholder 2">
            <a:extLst>
              <a:ext uri="{FF2B5EF4-FFF2-40B4-BE49-F238E27FC236}">
                <a16:creationId xmlns:a16="http://schemas.microsoft.com/office/drawing/2014/main" id="{CBA68D2D-8857-E518-6F34-0C9FE92A8C54}"/>
              </a:ext>
            </a:extLst>
          </p:cNvPr>
          <p:cNvSpPr>
            <a:spLocks noGrp="1"/>
          </p:cNvSpPr>
          <p:nvPr>
            <p:ph idx="1"/>
          </p:nvPr>
        </p:nvSpPr>
        <p:spPr/>
        <p:txBody>
          <a:bodyPr>
            <a:normAutofit fontScale="92500" lnSpcReduction="20000"/>
          </a:bodyPr>
          <a:lstStyle/>
          <a:p>
            <a:r>
              <a:rPr lang="en-US" dirty="0"/>
              <a:t>Survey Results</a:t>
            </a: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Effective Networking &amp; Relationship Building - 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Social Media Metrics - IIII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Best Practices for Volunteer Board Members - 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Strategic Planning Frameworks - 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Advocacy with Local Politics/Politicians - 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Principles of Risk Management in DMOs/CVBs - III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Understanding Leadership Styles - 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Ethical Judgment &amp; Integrity/Defining Conflicts of Interest - 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Government Finance for Non-Finance Professionals – II</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Font typeface="Symbol" panose="05050102010706020507" pitchFamily="18" charset="2"/>
              <a:buChar char=""/>
            </a:pPr>
            <a:r>
              <a:rPr lang="en-US" sz="1600" dirty="0">
                <a:effectLst/>
                <a:latin typeface="Aptos" panose="020B0004020202020204" pitchFamily="34" charset="0"/>
                <a:ea typeface="Times New Roman" panose="02020603050405020304" pitchFamily="18" charset="0"/>
                <a:cs typeface="Aptos" panose="020B0004020202020204" pitchFamily="34" charset="0"/>
              </a:rPr>
              <a:t>Best Practices in Destination Marketing – II</a:t>
            </a:r>
          </a:p>
          <a:p>
            <a:pPr marL="800100" lvl="1" indent="-342900">
              <a:buFont typeface="Symbol" panose="05050102010706020507" pitchFamily="18" charset="2"/>
              <a:buChar char=""/>
            </a:pPr>
            <a:r>
              <a:rPr lang="en-US" sz="1600" dirty="0">
                <a:effectLst/>
                <a:latin typeface="Aptos" panose="020B0004020202020204" pitchFamily="34" charset="0"/>
                <a:ea typeface="Aptos" panose="020B0004020202020204" pitchFamily="34" charset="0"/>
                <a:cs typeface="Aptos" panose="020B0004020202020204" pitchFamily="34" charset="0"/>
              </a:rPr>
              <a:t>Fostering Effective Communication – I</a:t>
            </a:r>
          </a:p>
          <a:p>
            <a:pPr marL="800100" lvl="1" indent="-342900">
              <a:buFont typeface="Symbol" panose="05050102010706020507" pitchFamily="18" charset="2"/>
              <a:buChar char=""/>
            </a:pPr>
            <a:r>
              <a:rPr lang="en-US" sz="1600" dirty="0">
                <a:effectLst/>
                <a:latin typeface="Aptos" panose="020B0004020202020204" pitchFamily="34" charset="0"/>
                <a:ea typeface="Aptos" panose="020B0004020202020204" pitchFamily="34" charset="0"/>
                <a:cs typeface="Aptos" panose="020B0004020202020204" pitchFamily="34" charset="0"/>
              </a:rPr>
              <a:t>Persuasive Communications/Advocacy - I</a:t>
            </a:r>
          </a:p>
          <a:p>
            <a:r>
              <a:rPr lang="en-US" dirty="0"/>
              <a:t>Portal “Reading Room”</a:t>
            </a:r>
          </a:p>
          <a:p>
            <a:pPr lvl="1"/>
            <a:r>
              <a:rPr lang="en-US" dirty="0"/>
              <a:t>Build up portal use</a:t>
            </a:r>
          </a:p>
          <a:p>
            <a:pPr lvl="1"/>
            <a:r>
              <a:rPr lang="en-US" dirty="0"/>
              <a:t>Put only agenda-related materials in packets</a:t>
            </a:r>
          </a:p>
          <a:p>
            <a:pPr lvl="1"/>
            <a:endParaRPr lang="en-US" dirty="0"/>
          </a:p>
        </p:txBody>
      </p:sp>
    </p:spTree>
    <p:extLst>
      <p:ext uri="{BB962C8B-B14F-4D97-AF65-F5344CB8AC3E}">
        <p14:creationId xmlns:p14="http://schemas.microsoft.com/office/powerpoint/2010/main" val="35997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42F1-BB67-D7C2-E3DF-F78EEB5DE047}"/>
              </a:ext>
            </a:extLst>
          </p:cNvPr>
          <p:cNvSpPr>
            <a:spLocks noGrp="1"/>
          </p:cNvSpPr>
          <p:nvPr>
            <p:ph type="title"/>
          </p:nvPr>
        </p:nvSpPr>
        <p:spPr/>
        <p:txBody>
          <a:bodyPr/>
          <a:lstStyle/>
          <a:p>
            <a:r>
              <a:rPr lang="en-US" dirty="0"/>
              <a:t>5.  Strategic Plan Review &amp; Committee Next Steps</a:t>
            </a:r>
          </a:p>
        </p:txBody>
      </p:sp>
      <p:sp>
        <p:nvSpPr>
          <p:cNvPr id="3" name="Content Placeholder 2">
            <a:extLst>
              <a:ext uri="{FF2B5EF4-FFF2-40B4-BE49-F238E27FC236}">
                <a16:creationId xmlns:a16="http://schemas.microsoft.com/office/drawing/2014/main" id="{61B0C8A1-D871-04DD-BCDB-393768DC980B}"/>
              </a:ext>
            </a:extLst>
          </p:cNvPr>
          <p:cNvSpPr>
            <a:spLocks noGrp="1"/>
          </p:cNvSpPr>
          <p:nvPr>
            <p:ph idx="1"/>
          </p:nvPr>
        </p:nvSpPr>
        <p:spPr/>
        <p:txBody>
          <a:bodyPr>
            <a:normAutofit/>
          </a:bodyPr>
          <a:lstStyle/>
          <a:p>
            <a:pPr marL="0" indent="0">
              <a:buNone/>
            </a:pPr>
            <a:r>
              <a:rPr lang="en-US" dirty="0"/>
              <a:t>5a. Maximize organizational sustainability &amp; growth</a:t>
            </a:r>
          </a:p>
          <a:p>
            <a:pPr marL="514350" indent="-514350">
              <a:buAutoNum type="romanLcPeriod"/>
            </a:pPr>
            <a:r>
              <a:rPr lang="en-US" sz="2000" dirty="0"/>
              <a:t>Financial Stability</a:t>
            </a:r>
          </a:p>
          <a:p>
            <a:pPr marL="971550" lvl="1" indent="-514350">
              <a:buAutoNum type="romanLcPeriod"/>
            </a:pPr>
            <a:r>
              <a:rPr lang="en-US" sz="2000" dirty="0"/>
              <a:t>FY 2025-26 Budget will see the sunset of the Arts Excess funding ($1.6 million/annually)</a:t>
            </a:r>
          </a:p>
          <a:p>
            <a:pPr lvl="2"/>
            <a:r>
              <a:rPr lang="en-US" sz="1600" dirty="0"/>
              <a:t>Bring forward recommended revised allocation ordinance to Council as part of the May 14 Budget and Strategic Planning Retreat</a:t>
            </a:r>
          </a:p>
          <a:p>
            <a:pPr lvl="2"/>
            <a:r>
              <a:rPr lang="en-US" sz="1600" dirty="0"/>
              <a:t>Requires Board Action at April 28 meeting</a:t>
            </a:r>
          </a:p>
          <a:p>
            <a:pPr marL="971550" lvl="1" indent="-514350">
              <a:buAutoNum type="romanLcPeriod"/>
            </a:pPr>
            <a:r>
              <a:rPr lang="en-US" sz="2000" dirty="0"/>
              <a:t>Revise allocation ordinance to percentages within the 7% for clarity</a:t>
            </a:r>
          </a:p>
        </p:txBody>
      </p:sp>
    </p:spTree>
    <p:extLst>
      <p:ext uri="{BB962C8B-B14F-4D97-AF65-F5344CB8AC3E}">
        <p14:creationId xmlns:p14="http://schemas.microsoft.com/office/powerpoint/2010/main" val="344867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dirty="0"/>
              <a:t>Current Irving Hotel Tax Allocations</a:t>
            </a:r>
          </a:p>
        </p:txBody>
      </p:sp>
      <p:sp>
        <p:nvSpPr>
          <p:cNvPr id="25604" name="Rectangle 3"/>
          <p:cNvSpPr>
            <a:spLocks noGrp="1" noChangeArrowheads="1"/>
          </p:cNvSpPr>
          <p:nvPr>
            <p:ph type="body" idx="1"/>
          </p:nvPr>
        </p:nvSpPr>
        <p:spPr>
          <a:xfrm>
            <a:off x="838200" y="1690688"/>
            <a:ext cx="10515600" cy="4486275"/>
          </a:xfrm>
        </p:spPr>
        <p:txBody>
          <a:bodyPr>
            <a:normAutofit/>
          </a:bodyPr>
          <a:lstStyle/>
          <a:p>
            <a:pPr eaLnBrk="1" hangingPunct="1"/>
            <a:r>
              <a:rPr lang="en-US" altLang="en-US" dirty="0"/>
              <a:t>9% Collected </a:t>
            </a:r>
          </a:p>
          <a:p>
            <a:pPr eaLnBrk="1" hangingPunct="1"/>
            <a:r>
              <a:rPr lang="en-US" altLang="en-US" dirty="0"/>
              <a:t>2% (</a:t>
            </a:r>
            <a:r>
              <a:rPr lang="en-US" altLang="en-US" dirty="0" err="1"/>
              <a:t>Brimer</a:t>
            </a:r>
            <a:r>
              <a:rPr lang="en-US" altLang="en-US" dirty="0"/>
              <a:t>*) to Entertainment Venue Debt</a:t>
            </a:r>
          </a:p>
          <a:p>
            <a:pPr eaLnBrk="1" hangingPunct="1"/>
            <a:r>
              <a:rPr lang="en-US" altLang="en-US" dirty="0"/>
              <a:t>REMAINING 7%</a:t>
            </a:r>
          </a:p>
          <a:p>
            <a:pPr lvl="1"/>
            <a:r>
              <a:rPr lang="en-US" altLang="en-US" dirty="0"/>
              <a:t>2% to Convention Center Debt</a:t>
            </a:r>
          </a:p>
          <a:p>
            <a:pPr lvl="2"/>
            <a:r>
              <a:rPr lang="en-US" altLang="en-US" sz="1400" dirty="0"/>
              <a:t>Plus IAC percentage previously allocated to IAC debt service ($628,000)</a:t>
            </a:r>
          </a:p>
          <a:p>
            <a:pPr lvl="1"/>
            <a:r>
              <a:rPr lang="en-US" altLang="en-US" dirty="0"/>
              <a:t>REMAINING 5%</a:t>
            </a:r>
          </a:p>
          <a:p>
            <a:pPr lvl="3"/>
            <a:r>
              <a:rPr lang="en-US" altLang="en-US" sz="1800" dirty="0"/>
              <a:t>CC Hotel revenue adjustment and then:</a:t>
            </a:r>
          </a:p>
          <a:p>
            <a:pPr lvl="4"/>
            <a:r>
              <a:rPr lang="en-US" altLang="en-US" dirty="0"/>
              <a:t>Museum – 2.5%</a:t>
            </a:r>
          </a:p>
          <a:p>
            <a:pPr lvl="4"/>
            <a:r>
              <a:rPr lang="en-US" altLang="en-US" dirty="0"/>
              <a:t>Historic Preservation – 1%</a:t>
            </a:r>
          </a:p>
          <a:p>
            <a:pPr lvl="4"/>
            <a:r>
              <a:rPr lang="en-US" altLang="en-US" dirty="0"/>
              <a:t>Arts – @39.5% (15% plus $1.6 million)</a:t>
            </a:r>
          </a:p>
          <a:p>
            <a:pPr lvl="5"/>
            <a:r>
              <a:rPr lang="en-US" altLang="en-US" sz="1600" dirty="0"/>
              <a:t>Minus IAC percentage previously allocated to IAC debt service ($628,000)</a:t>
            </a:r>
          </a:p>
          <a:p>
            <a:pPr lvl="4"/>
            <a:r>
              <a:rPr lang="en-US" altLang="en-US" dirty="0"/>
              <a:t>Convention and Visitors Bureau – 57%</a:t>
            </a:r>
          </a:p>
          <a:p>
            <a:pPr eaLnBrk="1" hangingPunct="1"/>
            <a:endParaRPr lang="en-US" altLang="en-US" dirty="0"/>
          </a:p>
        </p:txBody>
      </p:sp>
      <p:sp>
        <p:nvSpPr>
          <p:cNvPr id="5" name="TextBox 4"/>
          <p:cNvSpPr txBox="1"/>
          <p:nvPr/>
        </p:nvSpPr>
        <p:spPr>
          <a:xfrm>
            <a:off x="715617" y="6050290"/>
            <a:ext cx="9266583" cy="523220"/>
          </a:xfrm>
          <a:prstGeom prst="rect">
            <a:avLst/>
          </a:prstGeom>
          <a:noFill/>
        </p:spPr>
        <p:txBody>
          <a:bodyPr wrap="square" rtlCol="0">
            <a:spAutoFit/>
          </a:bodyPr>
          <a:lstStyle/>
          <a:p>
            <a:r>
              <a:rPr lang="en-US" sz="1400" i="1" dirty="0"/>
              <a:t>*The 2% </a:t>
            </a:r>
            <a:r>
              <a:rPr lang="en-US" sz="1400" i="1" dirty="0" err="1"/>
              <a:t>Brimer</a:t>
            </a:r>
            <a:r>
              <a:rPr lang="en-US" sz="1400" i="1" dirty="0"/>
              <a:t> (of the 9%) dedicated to the Entertainment Venue debt does not get counted when tallying the percentage allocations.</a:t>
            </a:r>
          </a:p>
        </p:txBody>
      </p:sp>
      <p:sp>
        <p:nvSpPr>
          <p:cNvPr id="2" name="Slide Number Placeholder 1"/>
          <p:cNvSpPr>
            <a:spLocks noGrp="1"/>
          </p:cNvSpPr>
          <p:nvPr>
            <p:ph type="sldNum" sz="quarter" idx="12"/>
          </p:nvPr>
        </p:nvSpPr>
        <p:spPr/>
        <p:txBody>
          <a:bodyPr/>
          <a:lstStyle/>
          <a:p>
            <a:pPr>
              <a:defRPr/>
            </a:pPr>
            <a:fld id="{0B61DAB4-5AC7-4F87-A718-89CF2A33D877}" type="slidenum">
              <a:rPr lang="en-US" smtClean="0"/>
              <a:pPr>
                <a:defRPr/>
              </a:pPr>
              <a:t>7</a:t>
            </a:fld>
            <a:endParaRPr lang="en-US"/>
          </a:p>
        </p:txBody>
      </p:sp>
      <p:sp>
        <p:nvSpPr>
          <p:cNvPr id="3" name="TextBox 2">
            <a:extLst>
              <a:ext uri="{FF2B5EF4-FFF2-40B4-BE49-F238E27FC236}">
                <a16:creationId xmlns:a16="http://schemas.microsoft.com/office/drawing/2014/main" id="{160C75D0-80CC-9952-BFC2-252EEC4D8623}"/>
              </a:ext>
            </a:extLst>
          </p:cNvPr>
          <p:cNvSpPr txBox="1"/>
          <p:nvPr/>
        </p:nvSpPr>
        <p:spPr>
          <a:xfrm>
            <a:off x="8821470" y="1690688"/>
            <a:ext cx="2654913" cy="2308324"/>
          </a:xfrm>
          <a:prstGeom prst="rect">
            <a:avLst/>
          </a:prstGeom>
          <a:noFill/>
          <a:ln w="25400">
            <a:solidFill>
              <a:srgbClr val="0070C0"/>
            </a:solidFill>
          </a:ln>
        </p:spPr>
        <p:txBody>
          <a:bodyPr wrap="square" rtlCol="0">
            <a:spAutoFit/>
          </a:bodyPr>
          <a:lstStyle/>
          <a:p>
            <a:r>
              <a:rPr lang="en-US" dirty="0"/>
              <a:t>State Law allows:</a:t>
            </a:r>
          </a:p>
          <a:p>
            <a:pPr marL="285750" indent="-285750">
              <a:buFont typeface="Arial" panose="020B0604020202020204" pitchFamily="34" charset="0"/>
              <a:buChar char="•"/>
            </a:pPr>
            <a:r>
              <a:rPr lang="en-US" dirty="0"/>
              <a:t>Up to 15% for Arts as it relates to tourism promotion</a:t>
            </a:r>
          </a:p>
          <a:p>
            <a:pPr marL="285750" indent="-285750">
              <a:buFont typeface="Arial" panose="020B0604020202020204" pitchFamily="34" charset="0"/>
              <a:buChar char="•"/>
            </a:pPr>
            <a:r>
              <a:rPr lang="en-US" dirty="0"/>
              <a:t>Up to 15% for Historic Preservation &amp; Museums as it relates to tourism promotion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08156-1B8A-23B0-074D-A7D2DDFE83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E19175-8A92-D58E-F088-204D31FFC561}"/>
              </a:ext>
            </a:extLst>
          </p:cNvPr>
          <p:cNvSpPr>
            <a:spLocks noGrp="1"/>
          </p:cNvSpPr>
          <p:nvPr>
            <p:ph type="title"/>
          </p:nvPr>
        </p:nvSpPr>
        <p:spPr/>
        <p:txBody>
          <a:bodyPr/>
          <a:lstStyle/>
          <a:p>
            <a:r>
              <a:rPr lang="en-US" sz="3600" dirty="0"/>
              <a:t>Irving Hotel Tax Allocation – </a:t>
            </a:r>
            <a:br>
              <a:rPr lang="en-US" sz="3600" dirty="0"/>
            </a:br>
            <a:r>
              <a:rPr lang="en-US" sz="3600" dirty="0"/>
              <a:t>7%* converted to 100</a:t>
            </a:r>
          </a:p>
        </p:txBody>
      </p:sp>
      <p:graphicFrame>
        <p:nvGraphicFramePr>
          <p:cNvPr id="2" name="Content Placeholder 1">
            <a:extLst>
              <a:ext uri="{FF2B5EF4-FFF2-40B4-BE49-F238E27FC236}">
                <a16:creationId xmlns:a16="http://schemas.microsoft.com/office/drawing/2014/main" id="{58BAC4A0-DD02-5677-11D2-963B11067B40}"/>
              </a:ext>
            </a:extLst>
          </p:cNvPr>
          <p:cNvGraphicFramePr>
            <a:graphicFrameLocks noGrp="1"/>
          </p:cNvGraphicFramePr>
          <p:nvPr>
            <p:ph idx="1"/>
            <p:extLst>
              <p:ext uri="{D42A27DB-BD31-4B8C-83A1-F6EECF244321}">
                <p14:modId xmlns:p14="http://schemas.microsoft.com/office/powerpoint/2010/main" val="820116800"/>
              </p:ext>
            </p:extLst>
          </p:nvPr>
        </p:nvGraphicFramePr>
        <p:xfrm>
          <a:off x="1567229" y="2006528"/>
          <a:ext cx="8229601" cy="2844944"/>
        </p:xfrm>
        <a:graphic>
          <a:graphicData uri="http://schemas.openxmlformats.org/drawingml/2006/table">
            <a:tbl>
              <a:tblPr firstRow="1" bandRow="1">
                <a:tableStyleId>{775DCB02-9BB8-47FD-8907-85C794F793BA}</a:tableStyleId>
              </a:tblPr>
              <a:tblGrid>
                <a:gridCol w="1077173">
                  <a:extLst>
                    <a:ext uri="{9D8B030D-6E8A-4147-A177-3AD203B41FA5}">
                      <a16:colId xmlns:a16="http://schemas.microsoft.com/office/drawing/2014/main" val="20000"/>
                    </a:ext>
                  </a:extLst>
                </a:gridCol>
                <a:gridCol w="4588132">
                  <a:extLst>
                    <a:ext uri="{9D8B030D-6E8A-4147-A177-3AD203B41FA5}">
                      <a16:colId xmlns:a16="http://schemas.microsoft.com/office/drawing/2014/main" val="20001"/>
                    </a:ext>
                  </a:extLst>
                </a:gridCol>
                <a:gridCol w="2564296">
                  <a:extLst>
                    <a:ext uri="{9D8B030D-6E8A-4147-A177-3AD203B41FA5}">
                      <a16:colId xmlns:a16="http://schemas.microsoft.com/office/drawing/2014/main" val="464754124"/>
                    </a:ext>
                  </a:extLst>
                </a:gridCol>
              </a:tblGrid>
              <a:tr h="566456">
                <a:tc>
                  <a:txBody>
                    <a:bodyPr/>
                    <a:lstStyle/>
                    <a:p>
                      <a:r>
                        <a:rPr lang="en-US" dirty="0"/>
                        <a:t>7%*</a:t>
                      </a:r>
                      <a:endParaRPr lang="en-US" dirty="0">
                        <a:solidFill>
                          <a:schemeClr val="tx1"/>
                        </a:solidFill>
                      </a:endParaRPr>
                    </a:p>
                  </a:txBody>
                  <a:tcPr>
                    <a:solidFill>
                      <a:schemeClr val="accent1">
                        <a:lumMod val="60000"/>
                        <a:lumOff val="40000"/>
                      </a:schemeClr>
                    </a:solidFill>
                  </a:tcPr>
                </a:tc>
                <a:tc>
                  <a:txBody>
                    <a:bodyPr/>
                    <a:lstStyle/>
                    <a:p>
                      <a:r>
                        <a:rPr lang="en-US" dirty="0"/>
                        <a:t>CURRENT Allocations</a:t>
                      </a:r>
                      <a:endParaRPr lang="en-US" dirty="0">
                        <a:solidFill>
                          <a:schemeClr val="tx1"/>
                        </a:solidFill>
                      </a:endParaRPr>
                    </a:p>
                  </a:txBody>
                  <a:tcPr>
                    <a:solidFill>
                      <a:schemeClr val="accent1">
                        <a:lumMod val="60000"/>
                        <a:lumOff val="40000"/>
                      </a:schemeClr>
                    </a:solidFill>
                  </a:tcPr>
                </a:tc>
                <a:tc>
                  <a:txBody>
                    <a:bodyPr/>
                    <a:lstStyle/>
                    <a:p>
                      <a:pPr algn="r"/>
                      <a:r>
                        <a:rPr lang="en-US" dirty="0">
                          <a:solidFill>
                            <a:schemeClr val="tx1"/>
                          </a:solidFill>
                        </a:rPr>
                        <a:t> </a:t>
                      </a:r>
                      <a:r>
                        <a:rPr lang="en-US" dirty="0">
                          <a:solidFill>
                            <a:schemeClr val="bg1"/>
                          </a:solidFill>
                        </a:rPr>
                        <a:t>FY 2024-25 $$</a:t>
                      </a:r>
                    </a:p>
                  </a:txBody>
                  <a:tcPr>
                    <a:solidFill>
                      <a:schemeClr val="accent1">
                        <a:lumMod val="60000"/>
                        <a:lumOff val="40000"/>
                      </a:schemeClr>
                    </a:solidFill>
                  </a:tcPr>
                </a:tc>
                <a:extLst>
                  <a:ext uri="{0D108BD9-81ED-4DB2-BD59-A6C34878D82A}">
                    <a16:rowId xmlns:a16="http://schemas.microsoft.com/office/drawing/2014/main" val="10000"/>
                  </a:ext>
                </a:extLst>
              </a:tr>
              <a:tr h="566456">
                <a:tc>
                  <a:txBody>
                    <a:bodyPr/>
                    <a:lstStyle/>
                    <a:p>
                      <a:r>
                        <a:rPr lang="en-US" dirty="0"/>
                        <a:t>33%</a:t>
                      </a:r>
                    </a:p>
                  </a:txBody>
                  <a:tcPr>
                    <a:solidFill>
                      <a:schemeClr val="accent1">
                        <a:lumMod val="60000"/>
                        <a:lumOff val="40000"/>
                      </a:schemeClr>
                    </a:solidFill>
                  </a:tcPr>
                </a:tc>
                <a:tc>
                  <a:txBody>
                    <a:bodyPr/>
                    <a:lstStyle/>
                    <a:p>
                      <a:r>
                        <a:rPr lang="en-US" dirty="0"/>
                        <a:t>Convention Center Debt</a:t>
                      </a:r>
                    </a:p>
                  </a:txBody>
                  <a:tcPr>
                    <a:solidFill>
                      <a:schemeClr val="accent1">
                        <a:lumMod val="60000"/>
                        <a:lumOff val="40000"/>
                      </a:schemeClr>
                    </a:solidFill>
                  </a:tcPr>
                </a:tc>
                <a:tc>
                  <a:txBody>
                    <a:bodyPr/>
                    <a:lstStyle/>
                    <a:p>
                      <a:pPr algn="r"/>
                      <a:r>
                        <a:rPr lang="en-US" dirty="0"/>
                        <a:t>$8,001,522</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(24-25 Payment $7,043,700)</a:t>
                      </a:r>
                    </a:p>
                  </a:txBody>
                  <a:tcPr>
                    <a:solidFill>
                      <a:schemeClr val="accent1">
                        <a:lumMod val="60000"/>
                        <a:lumOff val="40000"/>
                      </a:schemeClr>
                    </a:solidFill>
                  </a:tcPr>
                </a:tc>
                <a:extLst>
                  <a:ext uri="{0D108BD9-81ED-4DB2-BD59-A6C34878D82A}">
                    <a16:rowId xmlns:a16="http://schemas.microsoft.com/office/drawing/2014/main" val="10001"/>
                  </a:ext>
                </a:extLst>
              </a:tr>
              <a:tr h="566456">
                <a:tc>
                  <a:txBody>
                    <a:bodyPr/>
                    <a:lstStyle/>
                    <a:p>
                      <a:r>
                        <a:rPr lang="en-US"/>
                        <a:t>40.7%</a:t>
                      </a:r>
                    </a:p>
                  </a:txBody>
                  <a:tcPr>
                    <a:solidFill>
                      <a:schemeClr val="accent1">
                        <a:lumMod val="60000"/>
                        <a:lumOff val="40000"/>
                      </a:schemeClr>
                    </a:solidFill>
                  </a:tcPr>
                </a:tc>
                <a:tc>
                  <a:txBody>
                    <a:bodyPr/>
                    <a:lstStyle/>
                    <a:p>
                      <a:r>
                        <a:rPr lang="en-US" dirty="0"/>
                        <a:t>Irving Convention &amp; Visitors Bureau</a:t>
                      </a:r>
                    </a:p>
                  </a:txBody>
                  <a:tcPr>
                    <a:solidFill>
                      <a:schemeClr val="accent1">
                        <a:lumMod val="60000"/>
                        <a:lumOff val="40000"/>
                      </a:schemeClr>
                    </a:solidFill>
                  </a:tcPr>
                </a:tc>
                <a:tc>
                  <a:txBody>
                    <a:bodyPr/>
                    <a:lstStyle/>
                    <a:p>
                      <a:pPr algn="r"/>
                      <a:r>
                        <a:rPr lang="en-US" dirty="0"/>
                        <a:t>$9,868,543</a:t>
                      </a:r>
                    </a:p>
                  </a:txBody>
                  <a:tcPr>
                    <a:solidFill>
                      <a:schemeClr val="accent1">
                        <a:lumMod val="60000"/>
                        <a:lumOff val="40000"/>
                      </a:schemeClr>
                    </a:solidFill>
                  </a:tcPr>
                </a:tc>
                <a:extLst>
                  <a:ext uri="{0D108BD9-81ED-4DB2-BD59-A6C34878D82A}">
                    <a16:rowId xmlns:a16="http://schemas.microsoft.com/office/drawing/2014/main" val="10003"/>
                  </a:ext>
                </a:extLst>
              </a:tr>
              <a:tr h="566456">
                <a:tc>
                  <a:txBody>
                    <a:bodyPr/>
                    <a:lstStyle/>
                    <a:p>
                      <a:r>
                        <a:rPr lang="en-US" dirty="0"/>
                        <a:t>23.8%</a:t>
                      </a:r>
                    </a:p>
                  </a:txBody>
                  <a:tcPr>
                    <a:solidFill>
                      <a:schemeClr val="accent1">
                        <a:lumMod val="60000"/>
                        <a:lumOff val="40000"/>
                      </a:schemeClr>
                    </a:solidFill>
                  </a:tcPr>
                </a:tc>
                <a:tc>
                  <a:txBody>
                    <a:bodyPr/>
                    <a:lstStyle/>
                    <a:p>
                      <a:r>
                        <a:rPr lang="en-US" dirty="0"/>
                        <a:t>Irving Arts Center (15% plus</a:t>
                      </a:r>
                      <a:r>
                        <a:rPr lang="en-US" baseline="0" dirty="0"/>
                        <a:t> $1.6 million)</a:t>
                      </a:r>
                      <a:endParaRPr lang="en-US" dirty="0"/>
                    </a:p>
                  </a:txBody>
                  <a:tcPr>
                    <a:solidFill>
                      <a:schemeClr val="accent1">
                        <a:lumMod val="60000"/>
                        <a:lumOff val="40000"/>
                      </a:schemeClr>
                    </a:solidFill>
                  </a:tcPr>
                </a:tc>
                <a:tc>
                  <a:txBody>
                    <a:bodyPr/>
                    <a:lstStyle/>
                    <a:p>
                      <a:pPr algn="r"/>
                      <a:r>
                        <a:rPr lang="en-US" dirty="0"/>
                        <a:t>$5,770,794</a:t>
                      </a:r>
                    </a:p>
                  </a:txBody>
                  <a:tcPr>
                    <a:solidFill>
                      <a:schemeClr val="accent1">
                        <a:lumMod val="60000"/>
                        <a:lumOff val="40000"/>
                      </a:schemeClr>
                    </a:solidFill>
                  </a:tcPr>
                </a:tc>
                <a:extLst>
                  <a:ext uri="{0D108BD9-81ED-4DB2-BD59-A6C34878D82A}">
                    <a16:rowId xmlns:a16="http://schemas.microsoft.com/office/drawing/2014/main" val="10004"/>
                  </a:ext>
                </a:extLst>
              </a:tr>
              <a:tr h="566456">
                <a:tc>
                  <a:txBody>
                    <a:bodyPr/>
                    <a:lstStyle/>
                    <a:p>
                      <a:r>
                        <a:rPr lang="en-US"/>
                        <a:t>2.5%</a:t>
                      </a:r>
                    </a:p>
                  </a:txBody>
                  <a:tcPr>
                    <a:solidFill>
                      <a:schemeClr val="accent1">
                        <a:lumMod val="60000"/>
                        <a:lumOff val="40000"/>
                      </a:schemeClr>
                    </a:solidFill>
                  </a:tcPr>
                </a:tc>
                <a:tc>
                  <a:txBody>
                    <a:bodyPr/>
                    <a:lstStyle/>
                    <a:p>
                      <a:r>
                        <a:rPr lang="en-US" dirty="0"/>
                        <a:t>Irving Museum, Preservation</a:t>
                      </a:r>
                    </a:p>
                  </a:txBody>
                  <a:tcPr>
                    <a:solidFill>
                      <a:schemeClr val="accent1">
                        <a:lumMod val="60000"/>
                        <a:lumOff val="40000"/>
                      </a:schemeClr>
                    </a:solidFill>
                  </a:tcPr>
                </a:tc>
                <a:tc>
                  <a:txBody>
                    <a:bodyPr/>
                    <a:lstStyle/>
                    <a:p>
                      <a:pPr algn="r"/>
                      <a:r>
                        <a:rPr lang="en-US" dirty="0"/>
                        <a:t>$   606,176</a:t>
                      </a:r>
                    </a:p>
                  </a:txBody>
                  <a:tcP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7FB4AD43-1248-854B-5648-0840E1550587}"/>
              </a:ext>
            </a:extLst>
          </p:cNvPr>
          <p:cNvSpPr txBox="1"/>
          <p:nvPr/>
        </p:nvSpPr>
        <p:spPr>
          <a:xfrm>
            <a:off x="1265582" y="5833130"/>
            <a:ext cx="7924800" cy="523220"/>
          </a:xfrm>
          <a:prstGeom prst="rect">
            <a:avLst/>
          </a:prstGeom>
          <a:noFill/>
        </p:spPr>
        <p:txBody>
          <a:bodyPr wrap="square" rtlCol="0">
            <a:spAutoFit/>
          </a:bodyPr>
          <a:lstStyle/>
          <a:p>
            <a:r>
              <a:rPr lang="en-US" sz="1400" i="1" dirty="0"/>
              <a:t>*The CC HQ Hotel Payment comes off the top of the 7% before it is allocated.</a:t>
            </a:r>
          </a:p>
          <a:p>
            <a:endParaRPr lang="en-US" sz="1400" i="1" dirty="0"/>
          </a:p>
        </p:txBody>
      </p:sp>
      <p:sp>
        <p:nvSpPr>
          <p:cNvPr id="4" name="Slide Number Placeholder 3">
            <a:extLst>
              <a:ext uri="{FF2B5EF4-FFF2-40B4-BE49-F238E27FC236}">
                <a16:creationId xmlns:a16="http://schemas.microsoft.com/office/drawing/2014/main" id="{3E2CE71D-E098-8411-6341-0708B30BAE33}"/>
              </a:ext>
            </a:extLst>
          </p:cNvPr>
          <p:cNvSpPr>
            <a:spLocks noGrp="1"/>
          </p:cNvSpPr>
          <p:nvPr>
            <p:ph type="sldNum" sz="quarter" idx="12"/>
          </p:nvPr>
        </p:nvSpPr>
        <p:spPr/>
        <p:txBody>
          <a:bodyPr/>
          <a:lstStyle/>
          <a:p>
            <a:pPr>
              <a:defRPr/>
            </a:pPr>
            <a:fld id="{0B61DAB4-5AC7-4F87-A718-89CF2A33D877}" type="slidenum">
              <a:rPr lang="en-US" smtClean="0"/>
              <a:pPr>
                <a:defRPr/>
              </a:pPr>
              <a:t>8</a:t>
            </a:fld>
            <a:endParaRPr lang="en-US"/>
          </a:p>
        </p:txBody>
      </p:sp>
    </p:spTree>
    <p:extLst>
      <p:ext uri="{BB962C8B-B14F-4D97-AF65-F5344CB8AC3E}">
        <p14:creationId xmlns:p14="http://schemas.microsoft.com/office/powerpoint/2010/main" val="384840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t>Irving Hotel Tax Allocation – Proposed Reallocation</a:t>
            </a:r>
            <a:br>
              <a:rPr lang="en-US" sz="3600" dirty="0"/>
            </a:br>
            <a:r>
              <a:rPr lang="en-US" sz="3600" dirty="0"/>
              <a:t>7% converted to 100</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86652904"/>
              </p:ext>
            </p:extLst>
          </p:nvPr>
        </p:nvGraphicFramePr>
        <p:xfrm>
          <a:off x="715617" y="1810984"/>
          <a:ext cx="10638183" cy="3266512"/>
        </p:xfrm>
        <a:graphic>
          <a:graphicData uri="http://schemas.openxmlformats.org/drawingml/2006/table">
            <a:tbl>
              <a:tblPr firstRow="1" bandRow="1">
                <a:tableStyleId>{775DCB02-9BB8-47FD-8907-85C794F793BA}</a:tableStyleId>
              </a:tblPr>
              <a:tblGrid>
                <a:gridCol w="964772">
                  <a:extLst>
                    <a:ext uri="{9D8B030D-6E8A-4147-A177-3AD203B41FA5}">
                      <a16:colId xmlns:a16="http://schemas.microsoft.com/office/drawing/2014/main" val="20000"/>
                    </a:ext>
                  </a:extLst>
                </a:gridCol>
                <a:gridCol w="5619435">
                  <a:extLst>
                    <a:ext uri="{9D8B030D-6E8A-4147-A177-3AD203B41FA5}">
                      <a16:colId xmlns:a16="http://schemas.microsoft.com/office/drawing/2014/main" val="20001"/>
                    </a:ext>
                  </a:extLst>
                </a:gridCol>
                <a:gridCol w="2115343">
                  <a:extLst>
                    <a:ext uri="{9D8B030D-6E8A-4147-A177-3AD203B41FA5}">
                      <a16:colId xmlns:a16="http://schemas.microsoft.com/office/drawing/2014/main" val="3043847699"/>
                    </a:ext>
                  </a:extLst>
                </a:gridCol>
                <a:gridCol w="1938633">
                  <a:extLst>
                    <a:ext uri="{9D8B030D-6E8A-4147-A177-3AD203B41FA5}">
                      <a16:colId xmlns:a16="http://schemas.microsoft.com/office/drawing/2014/main" val="1295760723"/>
                    </a:ext>
                  </a:extLst>
                </a:gridCol>
              </a:tblGrid>
              <a:tr h="566456">
                <a:tc>
                  <a:txBody>
                    <a:bodyPr/>
                    <a:lstStyle/>
                    <a:p>
                      <a:r>
                        <a:rPr lang="en-US" dirty="0"/>
                        <a:t>7%</a:t>
                      </a:r>
                      <a:endParaRPr lang="en-US" dirty="0">
                        <a:solidFill>
                          <a:schemeClr val="tx1"/>
                        </a:solidFill>
                      </a:endParaRPr>
                    </a:p>
                  </a:txBody>
                  <a:tcPr>
                    <a:solidFill>
                      <a:schemeClr val="accent1">
                        <a:lumMod val="60000"/>
                        <a:lumOff val="40000"/>
                      </a:schemeClr>
                    </a:solidFill>
                  </a:tcPr>
                </a:tc>
                <a:tc>
                  <a:txBody>
                    <a:bodyPr/>
                    <a:lstStyle/>
                    <a:p>
                      <a:r>
                        <a:rPr lang="en-US" dirty="0"/>
                        <a:t>PROPOSED ALLOCATIONS</a:t>
                      </a:r>
                      <a:endParaRPr lang="en-US" dirty="0">
                        <a:solidFill>
                          <a:schemeClr val="tx1"/>
                        </a:solidFill>
                      </a:endParaRPr>
                    </a:p>
                  </a:txBody>
                  <a:tcPr>
                    <a:solidFill>
                      <a:schemeClr val="accent1">
                        <a:lumMod val="60000"/>
                        <a:lumOff val="40000"/>
                      </a:schemeClr>
                    </a:solidFill>
                  </a:tcPr>
                </a:tc>
                <a:tc>
                  <a:txBody>
                    <a:bodyPr/>
                    <a:lstStyle/>
                    <a:p>
                      <a:pPr algn="r"/>
                      <a:r>
                        <a:rPr lang="en-US" dirty="0">
                          <a:solidFill>
                            <a:schemeClr val="bg1"/>
                          </a:solidFill>
                        </a:rPr>
                        <a:t>FY 2024-25 Reallocated</a:t>
                      </a:r>
                      <a:endParaRPr lang="en-US" dirty="0">
                        <a:solidFill>
                          <a:schemeClr val="tx1"/>
                        </a:solidFill>
                      </a:endParaRPr>
                    </a:p>
                  </a:txBody>
                  <a:tcPr>
                    <a:solidFill>
                      <a:schemeClr val="accent1">
                        <a:lumMod val="60000"/>
                        <a:lumOff val="40000"/>
                      </a:schemeClr>
                    </a:solidFill>
                  </a:tcPr>
                </a:tc>
                <a:tc>
                  <a:txBody>
                    <a:bodyPr/>
                    <a:lstStyle/>
                    <a:p>
                      <a:pPr algn="r"/>
                      <a:r>
                        <a:rPr lang="en-US" dirty="0">
                          <a:solidFill>
                            <a:schemeClr val="bg1"/>
                          </a:solidFill>
                        </a:rPr>
                        <a:t>FY 2024-25 Actual</a:t>
                      </a:r>
                    </a:p>
                  </a:txBody>
                  <a:tcPr>
                    <a:solidFill>
                      <a:schemeClr val="accent1">
                        <a:lumMod val="60000"/>
                        <a:lumOff val="40000"/>
                      </a:schemeClr>
                    </a:solidFill>
                  </a:tcPr>
                </a:tc>
                <a:extLst>
                  <a:ext uri="{0D108BD9-81ED-4DB2-BD59-A6C34878D82A}">
                    <a16:rowId xmlns:a16="http://schemas.microsoft.com/office/drawing/2014/main" val="10000"/>
                  </a:ext>
                </a:extLst>
              </a:tr>
              <a:tr h="566456">
                <a:tc>
                  <a:txBody>
                    <a:bodyPr/>
                    <a:lstStyle/>
                    <a:p>
                      <a:r>
                        <a:rPr lang="en-US" dirty="0"/>
                        <a:t>33%</a:t>
                      </a:r>
                    </a:p>
                  </a:txBody>
                  <a:tcPr>
                    <a:solidFill>
                      <a:schemeClr val="accent1">
                        <a:lumMod val="60000"/>
                        <a:lumOff val="40000"/>
                      </a:schemeClr>
                    </a:solidFill>
                  </a:tcPr>
                </a:tc>
                <a:tc>
                  <a:txBody>
                    <a:bodyPr/>
                    <a:lstStyle/>
                    <a:p>
                      <a:r>
                        <a:rPr lang="en-US" dirty="0"/>
                        <a:t>Convention Center Debt</a:t>
                      </a:r>
                    </a:p>
                  </a:txBody>
                  <a:tcPr>
                    <a:solidFill>
                      <a:schemeClr val="accent1">
                        <a:lumMod val="60000"/>
                        <a:lumOff val="40000"/>
                      </a:schemeClr>
                    </a:solidFill>
                  </a:tcPr>
                </a:tc>
                <a:tc>
                  <a:txBody>
                    <a:bodyPr/>
                    <a:lstStyle/>
                    <a:p>
                      <a:pPr algn="r"/>
                      <a:r>
                        <a:rPr lang="en-US" dirty="0"/>
                        <a:t>$8,001,522</a:t>
                      </a:r>
                    </a:p>
                  </a:txBody>
                  <a:tcPr>
                    <a:solidFill>
                      <a:schemeClr val="accent1">
                        <a:lumMod val="60000"/>
                        <a:lumOff val="40000"/>
                      </a:schemeClr>
                    </a:solidFill>
                  </a:tcPr>
                </a:tc>
                <a:tc>
                  <a:txBody>
                    <a:bodyPr/>
                    <a:lstStyle/>
                    <a:p>
                      <a:pPr algn="r"/>
                      <a:r>
                        <a:rPr lang="en-US" dirty="0"/>
                        <a:t>$8,001,522</a:t>
                      </a:r>
                    </a:p>
                  </a:txBody>
                  <a:tcPr>
                    <a:solidFill>
                      <a:schemeClr val="accent1">
                        <a:lumMod val="60000"/>
                        <a:lumOff val="40000"/>
                      </a:schemeClr>
                    </a:solidFill>
                  </a:tcPr>
                </a:tc>
                <a:extLst>
                  <a:ext uri="{0D108BD9-81ED-4DB2-BD59-A6C34878D82A}">
                    <a16:rowId xmlns:a16="http://schemas.microsoft.com/office/drawing/2014/main" val="10001"/>
                  </a:ext>
                </a:extLst>
              </a:tr>
              <a:tr h="566456">
                <a:tc>
                  <a:txBody>
                    <a:bodyPr/>
                    <a:lstStyle/>
                    <a:p>
                      <a:r>
                        <a:rPr lang="en-US" dirty="0"/>
                        <a:t>47%</a:t>
                      </a:r>
                    </a:p>
                  </a:txBody>
                  <a:tcPr>
                    <a:solidFill>
                      <a:schemeClr val="accent1">
                        <a:lumMod val="60000"/>
                        <a:lumOff val="40000"/>
                      </a:schemeClr>
                    </a:solidFill>
                  </a:tcPr>
                </a:tc>
                <a:tc>
                  <a:txBody>
                    <a:bodyPr/>
                    <a:lstStyle/>
                    <a:p>
                      <a:r>
                        <a:rPr lang="en-US" dirty="0"/>
                        <a:t>Irving Convention &amp; Visitors Bureau &amp; Convention Center Operations</a:t>
                      </a:r>
                    </a:p>
                  </a:txBody>
                  <a:tcPr>
                    <a:solidFill>
                      <a:schemeClr val="accent1">
                        <a:lumMod val="60000"/>
                        <a:lumOff val="40000"/>
                      </a:schemeClr>
                    </a:solidFill>
                  </a:tcPr>
                </a:tc>
                <a:tc>
                  <a:txBody>
                    <a:bodyPr/>
                    <a:lstStyle/>
                    <a:p>
                      <a:pPr algn="r"/>
                      <a:r>
                        <a:rPr lang="en-US" dirty="0"/>
                        <a:t>$11,396,107</a:t>
                      </a:r>
                    </a:p>
                  </a:txBody>
                  <a:tcPr>
                    <a:solidFill>
                      <a:schemeClr val="accent1">
                        <a:lumMod val="60000"/>
                        <a:lumOff val="40000"/>
                      </a:schemeClr>
                    </a:solidFill>
                  </a:tcPr>
                </a:tc>
                <a:tc>
                  <a:txBody>
                    <a:bodyPr/>
                    <a:lstStyle/>
                    <a:p>
                      <a:pPr algn="r"/>
                      <a:r>
                        <a:rPr lang="en-US" dirty="0"/>
                        <a:t>$9,868,543</a:t>
                      </a:r>
                    </a:p>
                  </a:txBody>
                  <a:tcPr>
                    <a:solidFill>
                      <a:schemeClr val="accent1">
                        <a:lumMod val="60000"/>
                        <a:lumOff val="40000"/>
                      </a:schemeClr>
                    </a:solidFill>
                  </a:tcPr>
                </a:tc>
                <a:extLst>
                  <a:ext uri="{0D108BD9-81ED-4DB2-BD59-A6C34878D82A}">
                    <a16:rowId xmlns:a16="http://schemas.microsoft.com/office/drawing/2014/main" val="10003"/>
                  </a:ext>
                </a:extLst>
              </a:tr>
              <a:tr h="566456">
                <a:tc>
                  <a:txBody>
                    <a:bodyPr/>
                    <a:lstStyle/>
                    <a:p>
                      <a:r>
                        <a:rPr lang="en-US" dirty="0"/>
                        <a:t>15%*</a:t>
                      </a:r>
                    </a:p>
                  </a:txBody>
                  <a:tcPr>
                    <a:solidFill>
                      <a:schemeClr val="accent1">
                        <a:lumMod val="60000"/>
                        <a:lumOff val="40000"/>
                      </a:schemeClr>
                    </a:solidFill>
                  </a:tcPr>
                </a:tc>
                <a:tc>
                  <a:txBody>
                    <a:bodyPr/>
                    <a:lstStyle/>
                    <a:p>
                      <a:r>
                        <a:rPr lang="en-US" dirty="0"/>
                        <a:t>Irving Arts Center</a:t>
                      </a:r>
                    </a:p>
                  </a:txBody>
                  <a:tcPr>
                    <a:solidFill>
                      <a:schemeClr val="accent1">
                        <a:lumMod val="60000"/>
                        <a:lumOff val="40000"/>
                      </a:schemeClr>
                    </a:solidFill>
                  </a:tcPr>
                </a:tc>
                <a:tc>
                  <a:txBody>
                    <a:bodyPr/>
                    <a:lstStyle/>
                    <a:p>
                      <a:pPr algn="r"/>
                      <a:r>
                        <a:rPr lang="en-US" dirty="0"/>
                        <a:t>*$3,637,055</a:t>
                      </a:r>
                    </a:p>
                  </a:txBody>
                  <a:tcPr>
                    <a:solidFill>
                      <a:schemeClr val="accent1">
                        <a:lumMod val="60000"/>
                        <a:lumOff val="40000"/>
                      </a:schemeClr>
                    </a:solidFill>
                  </a:tcPr>
                </a:tc>
                <a:tc>
                  <a:txBody>
                    <a:bodyPr/>
                    <a:lstStyle/>
                    <a:p>
                      <a:pPr algn="r"/>
                      <a:r>
                        <a:rPr lang="en-US" dirty="0"/>
                        <a:t>$5,770,794</a:t>
                      </a:r>
                    </a:p>
                  </a:txBody>
                  <a:tcPr>
                    <a:solidFill>
                      <a:schemeClr val="accent1">
                        <a:lumMod val="60000"/>
                        <a:lumOff val="40000"/>
                      </a:schemeClr>
                    </a:solidFill>
                  </a:tcPr>
                </a:tc>
                <a:extLst>
                  <a:ext uri="{0D108BD9-81ED-4DB2-BD59-A6C34878D82A}">
                    <a16:rowId xmlns:a16="http://schemas.microsoft.com/office/drawing/2014/main" val="10004"/>
                  </a:ext>
                </a:extLst>
              </a:tr>
              <a:tr h="566456">
                <a:tc>
                  <a:txBody>
                    <a:bodyPr/>
                    <a:lstStyle/>
                    <a:p>
                      <a:r>
                        <a:rPr lang="en-US" dirty="0"/>
                        <a:t>5%</a:t>
                      </a:r>
                    </a:p>
                  </a:txBody>
                  <a:tcPr>
                    <a:solidFill>
                      <a:schemeClr val="accent1">
                        <a:lumMod val="60000"/>
                        <a:lumOff val="40000"/>
                      </a:schemeClr>
                    </a:solidFill>
                  </a:tcPr>
                </a:tc>
                <a:tc>
                  <a:txBody>
                    <a:bodyPr/>
                    <a:lstStyle/>
                    <a:p>
                      <a:r>
                        <a:rPr lang="en-US" dirty="0"/>
                        <a:t>Irving Museums, Preservation</a:t>
                      </a:r>
                    </a:p>
                    <a:p>
                      <a:r>
                        <a:rPr lang="en-US" sz="1600" dirty="0"/>
                        <a:t>Museum feasibility study showed operating subsidy of $450,000 required annually – this would provide an excess of that.</a:t>
                      </a:r>
                    </a:p>
                  </a:txBody>
                  <a:tcPr>
                    <a:solidFill>
                      <a:schemeClr val="accent1">
                        <a:lumMod val="60000"/>
                        <a:lumOff val="40000"/>
                      </a:schemeClr>
                    </a:solidFill>
                  </a:tcPr>
                </a:tc>
                <a:tc>
                  <a:txBody>
                    <a:bodyPr/>
                    <a:lstStyle/>
                    <a:p>
                      <a:pPr algn="r"/>
                      <a:r>
                        <a:rPr lang="en-US" dirty="0"/>
                        <a:t>$1,212,352</a:t>
                      </a:r>
                    </a:p>
                  </a:txBody>
                  <a:tcPr>
                    <a:solidFill>
                      <a:schemeClr val="accent1">
                        <a:lumMod val="60000"/>
                        <a:lumOff val="40000"/>
                      </a:schemeClr>
                    </a:solidFill>
                  </a:tcPr>
                </a:tc>
                <a:tc>
                  <a:txBody>
                    <a:bodyPr/>
                    <a:lstStyle/>
                    <a:p>
                      <a:pPr algn="r"/>
                      <a:r>
                        <a:rPr lang="en-US" dirty="0"/>
                        <a:t>$606,176</a:t>
                      </a:r>
                    </a:p>
                  </a:txBody>
                  <a:tcP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0B61DAB4-5AC7-4F87-A718-89CF2A33D877}" type="slidenum">
              <a:rPr lang="en-US" smtClean="0"/>
              <a:pPr>
                <a:defRPr/>
              </a:pPr>
              <a:t>9</a:t>
            </a:fld>
            <a:endParaRPr lang="en-US"/>
          </a:p>
        </p:txBody>
      </p:sp>
      <p:sp>
        <p:nvSpPr>
          <p:cNvPr id="3" name="TextBox 2">
            <a:extLst>
              <a:ext uri="{FF2B5EF4-FFF2-40B4-BE49-F238E27FC236}">
                <a16:creationId xmlns:a16="http://schemas.microsoft.com/office/drawing/2014/main" id="{F224A3C6-2FDF-CB37-E598-D8B6E4B5CDE0}"/>
              </a:ext>
            </a:extLst>
          </p:cNvPr>
          <p:cNvSpPr txBox="1"/>
          <p:nvPr/>
        </p:nvSpPr>
        <p:spPr>
          <a:xfrm>
            <a:off x="715617" y="5429644"/>
            <a:ext cx="10711230" cy="307777"/>
          </a:xfrm>
          <a:prstGeom prst="rect">
            <a:avLst/>
          </a:prstGeom>
          <a:noFill/>
        </p:spPr>
        <p:txBody>
          <a:bodyPr wrap="square" rtlCol="0">
            <a:spAutoFit/>
          </a:bodyPr>
          <a:lstStyle/>
          <a:p>
            <a:r>
              <a:rPr lang="en-US" sz="1400" i="1" dirty="0"/>
              <a:t>* The change to the Arts Center’s operating budget for 15% (of the 7%) will occur regardless of how the funds are reallocated.</a:t>
            </a:r>
          </a:p>
        </p:txBody>
      </p:sp>
    </p:spTree>
    <p:extLst>
      <p:ext uri="{BB962C8B-B14F-4D97-AF65-F5344CB8AC3E}">
        <p14:creationId xmlns:p14="http://schemas.microsoft.com/office/powerpoint/2010/main" val="3703247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92D0CCBDBDC542ACB7A3267A9F7569" ma:contentTypeVersion="18" ma:contentTypeDescription="Create a new document." ma:contentTypeScope="" ma:versionID="2f4950e9916f790210b69ef9490c1359">
  <xsd:schema xmlns:xsd="http://www.w3.org/2001/XMLSchema" xmlns:xs="http://www.w3.org/2001/XMLSchema" xmlns:p="http://schemas.microsoft.com/office/2006/metadata/properties" xmlns:ns2="d3d6436f-ee2f-49de-a60b-555ba565fb64" xmlns:ns3="31b651ae-9486-4816-8f62-5b3f5b40f23f" targetNamespace="http://schemas.microsoft.com/office/2006/metadata/properties" ma:root="true" ma:fieldsID="980d706cde5bfec3feef8aa354660f85" ns2:_="" ns3:_="">
    <xsd:import namespace="d3d6436f-ee2f-49de-a60b-555ba565fb64"/>
    <xsd:import namespace="31b651ae-9486-4816-8f62-5b3f5b40f23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6436f-ee2f-49de-a60b-555ba565fb6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a80e1528-fc88-4ea3-9a10-12d4909d54e8}" ma:internalName="TaxCatchAll" ma:showField="CatchAllData" ma:web="d3d6436f-ee2f-49de-a60b-555ba565fb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b651ae-9486-4816-8f62-5b3f5b40f23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9b100fd-0173-4cc2-a728-4f6ade8e95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d3d6436f-ee2f-49de-a60b-555ba565fb64" xsi:nil="true"/>
    <lcf76f155ced4ddcb4097134ff3c332f xmlns="31b651ae-9486-4816-8f62-5b3f5b40f23f">
      <Terms xmlns="http://schemas.microsoft.com/office/infopath/2007/PartnerControls"/>
    </lcf76f155ced4ddcb4097134ff3c332f>
    <_dlc_DocId xmlns="d3d6436f-ee2f-49de-a60b-555ba565fb64">4MY2YZ36RE6J-754816270-315167</_dlc_DocId>
    <_dlc_DocIdUrl xmlns="d3d6436f-ee2f-49de-a60b-555ba565fb64">
      <Url>https://irvingtexas.sharepoint.com/sites/ICVBDrive2/_layouts/15/DocIdRedir.aspx?ID=4MY2YZ36RE6J-754816270-315167</Url>
      <Description>4MY2YZ36RE6J-754816270-315167</Description>
    </_dlc_DocIdUrl>
  </documentManagement>
</p:properties>
</file>

<file path=customXml/itemProps1.xml><?xml version="1.0" encoding="utf-8"?>
<ds:datastoreItem xmlns:ds="http://schemas.openxmlformats.org/officeDocument/2006/customXml" ds:itemID="{6721392B-BA0A-4DAD-B908-5853D72CF9B5}"/>
</file>

<file path=customXml/itemProps2.xml><?xml version="1.0" encoding="utf-8"?>
<ds:datastoreItem xmlns:ds="http://schemas.openxmlformats.org/officeDocument/2006/customXml" ds:itemID="{28880B63-2218-4DCD-93C9-FDA2411B10FF}"/>
</file>

<file path=customXml/itemProps3.xml><?xml version="1.0" encoding="utf-8"?>
<ds:datastoreItem xmlns:ds="http://schemas.openxmlformats.org/officeDocument/2006/customXml" ds:itemID="{2658C5F5-759A-42EE-BA26-04A54ECAE690}"/>
</file>

<file path=customXml/itemProps4.xml><?xml version="1.0" encoding="utf-8"?>
<ds:datastoreItem xmlns:ds="http://schemas.openxmlformats.org/officeDocument/2006/customXml" ds:itemID="{37CDB5F8-F8EE-43B5-9043-6E07E96F4886}"/>
</file>

<file path=docProps/app.xml><?xml version="1.0" encoding="utf-8"?>
<Properties xmlns="http://schemas.openxmlformats.org/officeDocument/2006/extended-properties" xmlns:vt="http://schemas.openxmlformats.org/officeDocument/2006/docPropsVTypes">
  <Template/>
  <TotalTime>803</TotalTime>
  <Words>1726</Words>
  <Application>Microsoft Office PowerPoint</Application>
  <PresentationFormat>Widescreen</PresentationFormat>
  <Paragraphs>210</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Congenial</vt:lpstr>
      <vt:lpstr>Congenial Black</vt:lpstr>
      <vt:lpstr>Symbol</vt:lpstr>
      <vt:lpstr>Office Theme</vt:lpstr>
      <vt:lpstr>PowerPoint Presentation</vt:lpstr>
      <vt:lpstr>Board &amp; Business Development Committee Feb. 18, 2025</vt:lpstr>
      <vt:lpstr>Vision &amp; Mission</vt:lpstr>
      <vt:lpstr>Agenda</vt:lpstr>
      <vt:lpstr>4. Board Development Topics</vt:lpstr>
      <vt:lpstr>5.  Strategic Plan Review &amp; Committee Next Steps</vt:lpstr>
      <vt:lpstr>Current Irving Hotel Tax Allocations</vt:lpstr>
      <vt:lpstr>Irving Hotel Tax Allocation –  7%* converted to 100</vt:lpstr>
      <vt:lpstr>Irving Hotel Tax Allocation – Proposed Reallocation 7% converted to 100</vt:lpstr>
      <vt:lpstr>5.  Strategic Plan Review &amp;  Committee Next Steps</vt:lpstr>
      <vt:lpstr>5a.  Maximize organizational sustainability &amp; growth</vt:lpstr>
      <vt:lpstr>Placemaking Options Study</vt:lpstr>
      <vt:lpstr>Placemaking Component Comparison</vt:lpstr>
      <vt:lpstr>Placemaking Component Snapshots</vt:lpstr>
      <vt:lpstr>Placemaking Component Snapshots</vt:lpstr>
      <vt:lpstr>Placemaking Component Snapshots</vt:lpstr>
      <vt:lpstr>PUD 6 – Potential Fit</vt:lpstr>
      <vt:lpstr>Case Studies</vt:lpstr>
      <vt:lpstr>5a.  Maximize organizational sustainability &amp; growth</vt:lpstr>
      <vt:lpstr>5.  Strategic Plan Review &amp; Committee Next Steps, cont’d.</vt:lpstr>
      <vt:lpstr>Existing Irving Tools</vt:lpstr>
      <vt:lpstr>New Legislative Tools</vt:lpstr>
      <vt:lpstr>5.  Strategic Plan Review &amp; Committee Next Steps, cont’d.</vt:lpstr>
      <vt:lpstr>Agenda,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Maura Gast</dc:creator>
  <cp:lastModifiedBy>Carol Boyer</cp:lastModifiedBy>
  <cp:revision>4</cp:revision>
  <dcterms:created xsi:type="dcterms:W3CDTF">2023-06-23T12:04:40Z</dcterms:created>
  <dcterms:modified xsi:type="dcterms:W3CDTF">2025-03-24T20:32:07Z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0dacbc-6804-4485-a0b4-e454c90d7062_Enabled">
    <vt:lpwstr>true</vt:lpwstr>
  </property>
  <property fmtid="{D5CDD505-2E9C-101B-9397-08002B2CF9AE}" pid="3" name="MSIP_Label_9e0dacbc-6804-4485-a0b4-e454c90d7062_SetDate">
    <vt:lpwstr>2023-06-23T12:09:10Z</vt:lpwstr>
  </property>
  <property fmtid="{D5CDD505-2E9C-101B-9397-08002B2CF9AE}" pid="4" name="MSIP_Label_9e0dacbc-6804-4485-a0b4-e454c90d7062_Method">
    <vt:lpwstr>Standard</vt:lpwstr>
  </property>
  <property fmtid="{D5CDD505-2E9C-101B-9397-08002B2CF9AE}" pid="5" name="MSIP_Label_9e0dacbc-6804-4485-a0b4-e454c90d7062_Name">
    <vt:lpwstr>defa4170-0d19-0005-0004-bc88714345d2</vt:lpwstr>
  </property>
  <property fmtid="{D5CDD505-2E9C-101B-9397-08002B2CF9AE}" pid="6" name="MSIP_Label_9e0dacbc-6804-4485-a0b4-e454c90d7062_SiteId">
    <vt:lpwstr>03ab514f-0180-4bca-8f9a-82b29736ba0f</vt:lpwstr>
  </property>
  <property fmtid="{D5CDD505-2E9C-101B-9397-08002B2CF9AE}" pid="7" name="MSIP_Label_9e0dacbc-6804-4485-a0b4-e454c90d7062_ActionId">
    <vt:lpwstr>11f8c59d-2acd-4bc1-b9ca-322034982f6b</vt:lpwstr>
  </property>
  <property fmtid="{D5CDD505-2E9C-101B-9397-08002B2CF9AE}" pid="8" name="MSIP_Label_9e0dacbc-6804-4485-a0b4-e454c90d7062_ContentBits">
    <vt:lpwstr>0</vt:lpwstr>
  </property>
  <property fmtid="{D5CDD505-2E9C-101B-9397-08002B2CF9AE}" pid="9" name="ContentTypeId">
    <vt:lpwstr>0x0101007792D0CCBDBDC542ACB7A3267A9F7569</vt:lpwstr>
  </property>
  <property fmtid="{D5CDD505-2E9C-101B-9397-08002B2CF9AE}" pid="10" name="_dlc_DocIdItemGuid">
    <vt:lpwstr>7db9e52c-5ced-46df-8af4-c69406ef51ba</vt:lpwstr>
  </property>
</Properties>
</file>