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58" r:id="rId4"/>
    <p:sldId id="267" r:id="rId5"/>
    <p:sldId id="268" r:id="rId6"/>
    <p:sldId id="269" r:id="rId7"/>
    <p:sldId id="265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2F3E87-AF0B-4E3A-B41B-9BE02F7101BF}" v="1" dt="2021-04-06T13:03:51.1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3" autoAdjust="0"/>
    <p:restoredTop sz="94660"/>
  </p:normalViewPr>
  <p:slideViewPr>
    <p:cSldViewPr>
      <p:cViewPr varScale="1">
        <p:scale>
          <a:sx n="108" d="100"/>
          <a:sy n="108" d="100"/>
        </p:scale>
        <p:origin x="207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ura Gast" userId="c94d1684-b4e6-4d2c-b8e7-eacc8ae0a04a" providerId="ADAL" clId="{DD2F3E87-AF0B-4E3A-B41B-9BE02F7101BF}"/>
    <pc:docChg chg="undo custSel addSld delSld modSld sldOrd">
      <pc:chgData name="Maura Gast" userId="c94d1684-b4e6-4d2c-b8e7-eacc8ae0a04a" providerId="ADAL" clId="{DD2F3E87-AF0B-4E3A-B41B-9BE02F7101BF}" dt="2021-04-06T17:27:36.024" v="3366" actId="13926"/>
      <pc:docMkLst>
        <pc:docMk/>
      </pc:docMkLst>
      <pc:sldChg chg="del">
        <pc:chgData name="Maura Gast" userId="c94d1684-b4e6-4d2c-b8e7-eacc8ae0a04a" providerId="ADAL" clId="{DD2F3E87-AF0B-4E3A-B41B-9BE02F7101BF}" dt="2021-04-05T17:02:08.539" v="42" actId="47"/>
        <pc:sldMkLst>
          <pc:docMk/>
          <pc:sldMk cId="3745525475" sldId="257"/>
        </pc:sldMkLst>
      </pc:sldChg>
      <pc:sldChg chg="addSp delSp modSp mod ord modClrScheme chgLayout">
        <pc:chgData name="Maura Gast" userId="c94d1684-b4e6-4d2c-b8e7-eacc8ae0a04a" providerId="ADAL" clId="{DD2F3E87-AF0B-4E3A-B41B-9BE02F7101BF}" dt="2021-04-06T13:09:26.200" v="1049" actId="1076"/>
        <pc:sldMkLst>
          <pc:docMk/>
          <pc:sldMk cId="3281033238" sldId="258"/>
        </pc:sldMkLst>
        <pc:spChg chg="del mod ord">
          <ac:chgData name="Maura Gast" userId="c94d1684-b4e6-4d2c-b8e7-eacc8ae0a04a" providerId="ADAL" clId="{DD2F3E87-AF0B-4E3A-B41B-9BE02F7101BF}" dt="2021-04-06T13:08:12.244" v="1020" actId="478"/>
          <ac:spMkLst>
            <pc:docMk/>
            <pc:sldMk cId="3281033238" sldId="258"/>
            <ac:spMk id="2" creationId="{00000000-0000-0000-0000-000000000000}"/>
          </ac:spMkLst>
        </pc:spChg>
        <pc:spChg chg="del mod ord">
          <ac:chgData name="Maura Gast" userId="c94d1684-b4e6-4d2c-b8e7-eacc8ae0a04a" providerId="ADAL" clId="{DD2F3E87-AF0B-4E3A-B41B-9BE02F7101BF}" dt="2021-04-06T13:08:00.843" v="1015" actId="478"/>
          <ac:spMkLst>
            <pc:docMk/>
            <pc:sldMk cId="3281033238" sldId="258"/>
            <ac:spMk id="3" creationId="{00000000-0000-0000-0000-000000000000}"/>
          </ac:spMkLst>
        </pc:spChg>
        <pc:spChg chg="mod ord">
          <ac:chgData name="Maura Gast" userId="c94d1684-b4e6-4d2c-b8e7-eacc8ae0a04a" providerId="ADAL" clId="{DD2F3E87-AF0B-4E3A-B41B-9BE02F7101BF}" dt="2021-04-06T13:03:02.383" v="847" actId="700"/>
          <ac:spMkLst>
            <pc:docMk/>
            <pc:sldMk cId="3281033238" sldId="258"/>
            <ac:spMk id="4" creationId="{00000000-0000-0000-0000-000000000000}"/>
          </ac:spMkLst>
        </pc:spChg>
        <pc:spChg chg="add del mod ord">
          <ac:chgData name="Maura Gast" userId="c94d1684-b4e6-4d2c-b8e7-eacc8ae0a04a" providerId="ADAL" clId="{DD2F3E87-AF0B-4E3A-B41B-9BE02F7101BF}" dt="2021-04-06T13:03:51.134" v="850" actId="931"/>
          <ac:spMkLst>
            <pc:docMk/>
            <pc:sldMk cId="3281033238" sldId="258"/>
            <ac:spMk id="5" creationId="{CDE519B3-3513-46F4-A68A-2BED258CECB8}"/>
          </ac:spMkLst>
        </pc:spChg>
        <pc:spChg chg="add mod">
          <ac:chgData name="Maura Gast" userId="c94d1684-b4e6-4d2c-b8e7-eacc8ae0a04a" providerId="ADAL" clId="{DD2F3E87-AF0B-4E3A-B41B-9BE02F7101BF}" dt="2021-04-06T13:09:26.200" v="1049" actId="1076"/>
          <ac:spMkLst>
            <pc:docMk/>
            <pc:sldMk cId="3281033238" sldId="258"/>
            <ac:spMk id="9" creationId="{A7B2BB7B-1039-4A2B-8ED5-5EBF7FC33E83}"/>
          </ac:spMkLst>
        </pc:spChg>
        <pc:spChg chg="add del mod">
          <ac:chgData name="Maura Gast" userId="c94d1684-b4e6-4d2c-b8e7-eacc8ae0a04a" providerId="ADAL" clId="{DD2F3E87-AF0B-4E3A-B41B-9BE02F7101BF}" dt="2021-04-06T13:08:03.823" v="1017" actId="478"/>
          <ac:spMkLst>
            <pc:docMk/>
            <pc:sldMk cId="3281033238" sldId="258"/>
            <ac:spMk id="10" creationId="{DB74A358-CFD7-4199-A90D-8631950999D7}"/>
          </ac:spMkLst>
        </pc:spChg>
        <pc:spChg chg="add del mod">
          <ac:chgData name="Maura Gast" userId="c94d1684-b4e6-4d2c-b8e7-eacc8ae0a04a" providerId="ADAL" clId="{DD2F3E87-AF0B-4E3A-B41B-9BE02F7101BF}" dt="2021-04-06T13:08:02.547" v="1016" actId="478"/>
          <ac:spMkLst>
            <pc:docMk/>
            <pc:sldMk cId="3281033238" sldId="258"/>
            <ac:spMk id="12" creationId="{FF267CD8-30A8-461D-BE8C-4A8E98F60A0B}"/>
          </ac:spMkLst>
        </pc:spChg>
        <pc:spChg chg="add del mod">
          <ac:chgData name="Maura Gast" userId="c94d1684-b4e6-4d2c-b8e7-eacc8ae0a04a" providerId="ADAL" clId="{DD2F3E87-AF0B-4E3A-B41B-9BE02F7101BF}" dt="2021-04-06T13:08:14.816" v="1021" actId="478"/>
          <ac:spMkLst>
            <pc:docMk/>
            <pc:sldMk cId="3281033238" sldId="258"/>
            <ac:spMk id="14" creationId="{CC8C5D7A-9341-4741-B10A-7FED8C8513A0}"/>
          </ac:spMkLst>
        </pc:spChg>
        <pc:picChg chg="add mod">
          <ac:chgData name="Maura Gast" userId="c94d1684-b4e6-4d2c-b8e7-eacc8ae0a04a" providerId="ADAL" clId="{DD2F3E87-AF0B-4E3A-B41B-9BE02F7101BF}" dt="2021-04-06T13:09:23.777" v="1048" actId="1076"/>
          <ac:picMkLst>
            <pc:docMk/>
            <pc:sldMk cId="3281033238" sldId="258"/>
            <ac:picMk id="7" creationId="{E359BEE0-774F-4B0B-AB47-7EC6997D1FA4}"/>
          </ac:picMkLst>
        </pc:picChg>
      </pc:sldChg>
      <pc:sldChg chg="del">
        <pc:chgData name="Maura Gast" userId="c94d1684-b4e6-4d2c-b8e7-eacc8ae0a04a" providerId="ADAL" clId="{DD2F3E87-AF0B-4E3A-B41B-9BE02F7101BF}" dt="2021-04-06T12:57:45.027" v="709" actId="2696"/>
        <pc:sldMkLst>
          <pc:docMk/>
          <pc:sldMk cId="3363111894" sldId="259"/>
        </pc:sldMkLst>
      </pc:sldChg>
      <pc:sldChg chg="modSp mod">
        <pc:chgData name="Maura Gast" userId="c94d1684-b4e6-4d2c-b8e7-eacc8ae0a04a" providerId="ADAL" clId="{DD2F3E87-AF0B-4E3A-B41B-9BE02F7101BF}" dt="2021-04-05T17:03:38.798" v="68" actId="400"/>
        <pc:sldMkLst>
          <pc:docMk/>
          <pc:sldMk cId="2914414347" sldId="261"/>
        </pc:sldMkLst>
        <pc:spChg chg="mod">
          <ac:chgData name="Maura Gast" userId="c94d1684-b4e6-4d2c-b8e7-eacc8ae0a04a" providerId="ADAL" clId="{DD2F3E87-AF0B-4E3A-B41B-9BE02F7101BF}" dt="2021-04-05T17:03:38.798" v="68" actId="400"/>
          <ac:spMkLst>
            <pc:docMk/>
            <pc:sldMk cId="2914414347" sldId="261"/>
            <ac:spMk id="3" creationId="{BFB06B67-FC57-48E2-95F0-6BC7E904271A}"/>
          </ac:spMkLst>
        </pc:spChg>
      </pc:sldChg>
      <pc:sldChg chg="modSp del mod">
        <pc:chgData name="Maura Gast" userId="c94d1684-b4e6-4d2c-b8e7-eacc8ae0a04a" providerId="ADAL" clId="{DD2F3E87-AF0B-4E3A-B41B-9BE02F7101BF}" dt="2021-04-06T12:57:29.101" v="708" actId="2696"/>
        <pc:sldMkLst>
          <pc:docMk/>
          <pc:sldMk cId="4140644830" sldId="262"/>
        </pc:sldMkLst>
        <pc:spChg chg="mod">
          <ac:chgData name="Maura Gast" userId="c94d1684-b4e6-4d2c-b8e7-eacc8ae0a04a" providerId="ADAL" clId="{DD2F3E87-AF0B-4E3A-B41B-9BE02F7101BF}" dt="2021-04-05T17:07:54.498" v="266" actId="27636"/>
          <ac:spMkLst>
            <pc:docMk/>
            <pc:sldMk cId="4140644830" sldId="262"/>
            <ac:spMk id="3" creationId="{04433C2E-BA9B-40A7-9798-314D6FD99D9C}"/>
          </ac:spMkLst>
        </pc:spChg>
      </pc:sldChg>
      <pc:sldChg chg="del">
        <pc:chgData name="Maura Gast" userId="c94d1684-b4e6-4d2c-b8e7-eacc8ae0a04a" providerId="ADAL" clId="{DD2F3E87-AF0B-4E3A-B41B-9BE02F7101BF}" dt="2021-04-05T17:02:07.278" v="41" actId="47"/>
        <pc:sldMkLst>
          <pc:docMk/>
          <pc:sldMk cId="71410598" sldId="263"/>
        </pc:sldMkLst>
      </pc:sldChg>
      <pc:sldChg chg="modSp mod">
        <pc:chgData name="Maura Gast" userId="c94d1684-b4e6-4d2c-b8e7-eacc8ae0a04a" providerId="ADAL" clId="{DD2F3E87-AF0B-4E3A-B41B-9BE02F7101BF}" dt="2021-04-06T17:27:36.024" v="3366" actId="13926"/>
        <pc:sldMkLst>
          <pc:docMk/>
          <pc:sldMk cId="2559711234" sldId="265"/>
        </pc:sldMkLst>
        <pc:spChg chg="mod">
          <ac:chgData name="Maura Gast" userId="c94d1684-b4e6-4d2c-b8e7-eacc8ae0a04a" providerId="ADAL" clId="{DD2F3E87-AF0B-4E3A-B41B-9BE02F7101BF}" dt="2021-04-06T17:27:36.024" v="3366" actId="13926"/>
          <ac:spMkLst>
            <pc:docMk/>
            <pc:sldMk cId="2559711234" sldId="265"/>
            <ac:spMk id="3" creationId="{BFB06B67-FC57-48E2-95F0-6BC7E904271A}"/>
          </ac:spMkLst>
        </pc:spChg>
      </pc:sldChg>
      <pc:sldChg chg="modSp del mod">
        <pc:chgData name="Maura Gast" userId="c94d1684-b4e6-4d2c-b8e7-eacc8ae0a04a" providerId="ADAL" clId="{DD2F3E87-AF0B-4E3A-B41B-9BE02F7101BF}" dt="2021-04-06T16:56:48.748" v="1830" actId="2696"/>
        <pc:sldMkLst>
          <pc:docMk/>
          <pc:sldMk cId="3397994967" sldId="266"/>
        </pc:sldMkLst>
        <pc:spChg chg="mod">
          <ac:chgData name="Maura Gast" userId="c94d1684-b4e6-4d2c-b8e7-eacc8ae0a04a" providerId="ADAL" clId="{DD2F3E87-AF0B-4E3A-B41B-9BE02F7101BF}" dt="2021-04-06T12:58:09.977" v="733" actId="20577"/>
          <ac:spMkLst>
            <pc:docMk/>
            <pc:sldMk cId="3397994967" sldId="266"/>
            <ac:spMk id="2" creationId="{1C219010-5C46-4866-8735-F4EDEF38B18C}"/>
          </ac:spMkLst>
        </pc:spChg>
        <pc:spChg chg="mod">
          <ac:chgData name="Maura Gast" userId="c94d1684-b4e6-4d2c-b8e7-eacc8ae0a04a" providerId="ADAL" clId="{DD2F3E87-AF0B-4E3A-B41B-9BE02F7101BF}" dt="2021-04-06T16:24:42.608" v="1584" actId="20577"/>
          <ac:spMkLst>
            <pc:docMk/>
            <pc:sldMk cId="3397994967" sldId="266"/>
            <ac:spMk id="3" creationId="{A535C88C-260E-409B-9942-0F28C00A28BF}"/>
          </ac:spMkLst>
        </pc:spChg>
      </pc:sldChg>
      <pc:sldChg chg="modSp new mod">
        <pc:chgData name="Maura Gast" userId="c94d1684-b4e6-4d2c-b8e7-eacc8ae0a04a" providerId="ADAL" clId="{DD2F3E87-AF0B-4E3A-B41B-9BE02F7101BF}" dt="2021-04-06T16:58:24.436" v="1984" actId="27636"/>
        <pc:sldMkLst>
          <pc:docMk/>
          <pc:sldMk cId="3259122593" sldId="267"/>
        </pc:sldMkLst>
        <pc:spChg chg="mod">
          <ac:chgData name="Maura Gast" userId="c94d1684-b4e6-4d2c-b8e7-eacc8ae0a04a" providerId="ADAL" clId="{DD2F3E87-AF0B-4E3A-B41B-9BE02F7101BF}" dt="2021-04-05T17:03:53.686" v="111" actId="20577"/>
          <ac:spMkLst>
            <pc:docMk/>
            <pc:sldMk cId="3259122593" sldId="267"/>
            <ac:spMk id="2" creationId="{2AECB1DF-7118-445C-BAFB-8FC59CF73AD1}"/>
          </ac:spMkLst>
        </pc:spChg>
        <pc:spChg chg="mod">
          <ac:chgData name="Maura Gast" userId="c94d1684-b4e6-4d2c-b8e7-eacc8ae0a04a" providerId="ADAL" clId="{DD2F3E87-AF0B-4E3A-B41B-9BE02F7101BF}" dt="2021-04-06T16:58:24.436" v="1984" actId="27636"/>
          <ac:spMkLst>
            <pc:docMk/>
            <pc:sldMk cId="3259122593" sldId="267"/>
            <ac:spMk id="3" creationId="{74761F0F-16DB-41FF-90EF-328D38D20763}"/>
          </ac:spMkLst>
        </pc:spChg>
      </pc:sldChg>
      <pc:sldChg chg="del">
        <pc:chgData name="Maura Gast" userId="c94d1684-b4e6-4d2c-b8e7-eacc8ae0a04a" providerId="ADAL" clId="{DD2F3E87-AF0B-4E3A-B41B-9BE02F7101BF}" dt="2021-04-05T17:02:37.135" v="65" actId="47"/>
        <pc:sldMkLst>
          <pc:docMk/>
          <pc:sldMk cId="4148698439" sldId="267"/>
        </pc:sldMkLst>
      </pc:sldChg>
      <pc:sldChg chg="modSp new mod">
        <pc:chgData name="Maura Gast" userId="c94d1684-b4e6-4d2c-b8e7-eacc8ae0a04a" providerId="ADAL" clId="{DD2F3E87-AF0B-4E3A-B41B-9BE02F7101BF}" dt="2021-04-06T17:20:44.298" v="3142" actId="20577"/>
        <pc:sldMkLst>
          <pc:docMk/>
          <pc:sldMk cId="4192060490" sldId="268"/>
        </pc:sldMkLst>
        <pc:spChg chg="mod">
          <ac:chgData name="Maura Gast" userId="c94d1684-b4e6-4d2c-b8e7-eacc8ae0a04a" providerId="ADAL" clId="{DD2F3E87-AF0B-4E3A-B41B-9BE02F7101BF}" dt="2021-04-05T17:08:13.326" v="302" actId="27636"/>
          <ac:spMkLst>
            <pc:docMk/>
            <pc:sldMk cId="4192060490" sldId="268"/>
            <ac:spMk id="2" creationId="{B2306F25-761C-4AF9-BFCB-FAA9ADA42156}"/>
          </ac:spMkLst>
        </pc:spChg>
        <pc:spChg chg="mod">
          <ac:chgData name="Maura Gast" userId="c94d1684-b4e6-4d2c-b8e7-eacc8ae0a04a" providerId="ADAL" clId="{DD2F3E87-AF0B-4E3A-B41B-9BE02F7101BF}" dt="2021-04-06T17:20:44.298" v="3142" actId="20577"/>
          <ac:spMkLst>
            <pc:docMk/>
            <pc:sldMk cId="4192060490" sldId="268"/>
            <ac:spMk id="3" creationId="{D23C4B82-CDA2-4F00-B85F-5DCA4ACB75A4}"/>
          </ac:spMkLst>
        </pc:spChg>
      </pc:sldChg>
      <pc:sldChg chg="modSp new mod">
        <pc:chgData name="Maura Gast" userId="c94d1684-b4e6-4d2c-b8e7-eacc8ae0a04a" providerId="ADAL" clId="{DD2F3E87-AF0B-4E3A-B41B-9BE02F7101BF}" dt="2021-04-06T17:23:29.758" v="3290" actId="20577"/>
        <pc:sldMkLst>
          <pc:docMk/>
          <pc:sldMk cId="18846342" sldId="269"/>
        </pc:sldMkLst>
        <pc:spChg chg="mod">
          <ac:chgData name="Maura Gast" userId="c94d1684-b4e6-4d2c-b8e7-eacc8ae0a04a" providerId="ADAL" clId="{DD2F3E87-AF0B-4E3A-B41B-9BE02F7101BF}" dt="2021-04-05T17:18:44.589" v="418" actId="20577"/>
          <ac:spMkLst>
            <pc:docMk/>
            <pc:sldMk cId="18846342" sldId="269"/>
            <ac:spMk id="2" creationId="{D23BD0EE-A1D7-454E-982C-2B2431687A81}"/>
          </ac:spMkLst>
        </pc:spChg>
        <pc:spChg chg="mod">
          <ac:chgData name="Maura Gast" userId="c94d1684-b4e6-4d2c-b8e7-eacc8ae0a04a" providerId="ADAL" clId="{DD2F3E87-AF0B-4E3A-B41B-9BE02F7101BF}" dt="2021-04-06T17:23:29.758" v="3290" actId="20577"/>
          <ac:spMkLst>
            <pc:docMk/>
            <pc:sldMk cId="18846342" sldId="269"/>
            <ac:spMk id="3" creationId="{5C008536-EC0D-44F4-8FC1-71CDCAB8F7D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F9EE47-32EE-4ECC-964B-102109ABED1E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450B8D-AD50-4192-9C44-369BA353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722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0D7B804-FAB2-4AA1-940B-A026259DD946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70C935-49D7-4C63-9C51-014FD76D9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754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70C935-49D7-4C63-9C51-014FD76D9E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27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35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5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1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938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1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5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7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6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6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2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5B53-9141-407D-9AFD-1D75613C5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4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Community Engagement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ICVB Board of Directors</a:t>
            </a:r>
          </a:p>
          <a:p>
            <a:r>
              <a:rPr lang="en-US" dirty="0"/>
              <a:t>February 3, 2021</a:t>
            </a:r>
          </a:p>
        </p:txBody>
      </p:sp>
    </p:spTree>
    <p:extLst>
      <p:ext uri="{BB962C8B-B14F-4D97-AF65-F5344CB8AC3E}">
        <p14:creationId xmlns:p14="http://schemas.microsoft.com/office/powerpoint/2010/main" val="264434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9C4CD-5E52-4BB5-B82A-B74712C15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06B67-FC57-48E2-95F0-6BC7E9042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Citizen Comments on Items Listed on the Agenda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0" i="0" u="none" strike="sng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Review and Recommendations for High Spirited Citizen Nominations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Irving Hospitality Industry Annual Meeting Update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National Travel &amp; Tourism Week Activities– May 2-8, 2021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a. Review Current Spirit of Irving Award Criteria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US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b. Consider Special/New Awards Recognizing Distinctions for 2020/Year of COVID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National Volunteer Week Discussion – April 18-24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Discussion on Engaging Former Board Members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Approval of February 3, 2021 Committee Meeting Minutes 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Next Meeting – Tuesday, July 13, 11:30 a.m.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0607F6-7D85-4138-A55A-02B82EFE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14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Logo, company name&#10;&#10;Description automatically generated">
            <a:extLst>
              <a:ext uri="{FF2B5EF4-FFF2-40B4-BE49-F238E27FC236}">
                <a16:creationId xmlns:a16="http://schemas.microsoft.com/office/drawing/2014/main" id="{E359BEE0-774F-4B0B-AB47-7EC6997D1FA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52400"/>
            <a:ext cx="2709909" cy="1274739"/>
          </a:xfrm>
          <a:ln>
            <a:noFill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B2BB7B-1039-4A2B-8ED5-5EBF7FC33E83}"/>
              </a:ext>
            </a:extLst>
          </p:cNvPr>
          <p:cNvSpPr txBox="1"/>
          <p:nvPr/>
        </p:nvSpPr>
        <p:spPr>
          <a:xfrm>
            <a:off x="605161" y="1600200"/>
            <a:ext cx="8077200" cy="480131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dirty="0"/>
              <a:t>The coronavirus public health crisis has had a devastating impact on the U.S. travel and tourism industry— and the entire American economy. It is clear, our country cannot fully recover without a robust return of travel. </a:t>
            </a:r>
          </a:p>
          <a:p>
            <a:endParaRPr lang="en-US" dirty="0"/>
          </a:p>
          <a:p>
            <a:r>
              <a:rPr lang="en-US" dirty="0"/>
              <a:t>The travel industry will rebuild our economy, rehire America’s workforce, rescue small businesses, reconnect America and revive our communities. </a:t>
            </a:r>
          </a:p>
          <a:p>
            <a:endParaRPr lang="en-US" dirty="0"/>
          </a:p>
          <a:p>
            <a:r>
              <a:rPr lang="en-US" dirty="0"/>
              <a:t>That is the </a:t>
            </a:r>
            <a:r>
              <a:rPr lang="en-US" b="1" u="sng" dirty="0"/>
              <a:t>POWER OF TRAVEL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Prior to the COVID-19 pandemic, the travel and tourism industry was a significant contributor to the U.S. economy and exports, and supported millions of hard-working Americans of all backgrounds.</a:t>
            </a:r>
          </a:p>
          <a:p>
            <a:endParaRPr lang="en-US" dirty="0"/>
          </a:p>
          <a:p>
            <a:r>
              <a:rPr lang="en-US" dirty="0"/>
              <a:t>Travel spending is down nearly $500 billion, costing the U.S. economy $1.1 trillion.</a:t>
            </a:r>
          </a:p>
          <a:p>
            <a:endParaRPr lang="en-US" dirty="0"/>
          </a:p>
          <a:p>
            <a:r>
              <a:rPr lang="en-US" dirty="0"/>
              <a:t>The total number of travel-supported jobs fell by 34%, from 17 million in 2019 to just 11 million in 2020.</a:t>
            </a:r>
          </a:p>
        </p:txBody>
      </p:sp>
    </p:spTree>
    <p:extLst>
      <p:ext uri="{BB962C8B-B14F-4D97-AF65-F5344CB8AC3E}">
        <p14:creationId xmlns:p14="http://schemas.microsoft.com/office/powerpoint/2010/main" val="3281033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CB1DF-7118-445C-BAFB-8FC59CF73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National Travel &amp; Tourism Week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61F0F-16DB-41FF-90EF-328D38D20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ICVB Semi-Annual Update to the City Council – May 6</a:t>
            </a:r>
          </a:p>
          <a:p>
            <a:r>
              <a:rPr lang="en-US" dirty="0"/>
              <a:t>ICVB Budget/Departmental Overview to the City Council – May 6</a:t>
            </a:r>
          </a:p>
          <a:p>
            <a:r>
              <a:rPr lang="en-US" dirty="0"/>
              <a:t>NTTW Proclamation - City Council Meeting on May 6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HOLD FOR APPROPRIATE TIME/SETTING LATER TBD: </a:t>
            </a:r>
          </a:p>
          <a:p>
            <a:pPr lvl="1"/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Spirit of Irving Awards</a:t>
            </a:r>
          </a:p>
          <a:p>
            <a:pPr lvl="1"/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YES: Some type of award/honor for Cindy </a:t>
            </a:r>
            <a:r>
              <a:rPr lang="en-US" dirty="0" err="1">
                <a:solidFill>
                  <a:srgbClr val="FF0000"/>
                </a:solidFill>
                <a:highlight>
                  <a:srgbClr val="FFFF00"/>
                </a:highlight>
              </a:rPr>
              <a:t>Schamp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, Dani </a:t>
            </a:r>
            <a:r>
              <a:rPr lang="en-US" dirty="0" err="1">
                <a:solidFill>
                  <a:srgbClr val="FF0000"/>
                </a:solidFill>
                <a:highlight>
                  <a:srgbClr val="FFFF00"/>
                </a:highlight>
              </a:rPr>
              <a:t>Decell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 (and their teams) in acknowledgement of efforts, </a:t>
            </a:r>
            <a:r>
              <a:rPr lang="en-US" dirty="0" err="1">
                <a:solidFill>
                  <a:srgbClr val="FF0000"/>
                </a:solidFill>
                <a:highlight>
                  <a:srgbClr val="FFFF00"/>
                </a:highlight>
              </a:rPr>
              <a:t>esp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 this past year a la “1000 points of light”</a:t>
            </a:r>
          </a:p>
          <a:p>
            <a:pPr lvl="2"/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Steve Love, DFW Hospital Council (Irving-based)?</a:t>
            </a:r>
          </a:p>
          <a:p>
            <a:pPr lvl="2"/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Natl First Responders Day – Oct 28 – Encourage City Hall to do something at that meeting</a:t>
            </a:r>
          </a:p>
          <a:p>
            <a:pPr lvl="1"/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YES: Some type of award/honor for Mel </a:t>
            </a:r>
            <a:r>
              <a:rPr lang="en-US" dirty="0" err="1">
                <a:solidFill>
                  <a:srgbClr val="FF0000"/>
                </a:solidFill>
                <a:highlight>
                  <a:srgbClr val="FFFF00"/>
                </a:highlight>
              </a:rPr>
              <a:t>LeMane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 for black-eyed peas (Nelson award?) Other restaurants/hotels that continued to give back?</a:t>
            </a:r>
          </a:p>
          <a:p>
            <a:pPr lvl="2"/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SURVEY OF PARTNERS TO GET ALL THE STORIES WE CAN</a:t>
            </a:r>
          </a:p>
          <a:p>
            <a:r>
              <a:rPr lang="en-US" dirty="0"/>
              <a:t>Irving-Las Colinas Rotary Club will have Irving Tourism speakers every week in May – Board guests welcome – RSVPs will be needed!</a:t>
            </a:r>
          </a:p>
          <a:p>
            <a:pPr lvl="1"/>
            <a:r>
              <a:rPr lang="en-US" dirty="0"/>
              <a:t>May 6 – Lori Fojtasek</a:t>
            </a:r>
          </a:p>
          <a:p>
            <a:pPr lvl="1"/>
            <a:r>
              <a:rPr lang="en-US" dirty="0"/>
              <a:t>May 13 – Monty White</a:t>
            </a:r>
          </a:p>
          <a:p>
            <a:pPr lvl="1"/>
            <a:r>
              <a:rPr lang="en-US" dirty="0"/>
              <a:t>May 20 – Diana Pfaff</a:t>
            </a:r>
          </a:p>
          <a:p>
            <a:pPr lvl="1"/>
            <a:r>
              <a:rPr lang="en-US" dirty="0"/>
              <a:t>May 27 – Tom Meehan</a:t>
            </a:r>
          </a:p>
          <a:p>
            <a:r>
              <a:rPr lang="en-US" dirty="0">
                <a:highlight>
                  <a:srgbClr val="FFFF00"/>
                </a:highlight>
              </a:rPr>
              <a:t>PENDING AVAILABILITY – Chalking at the ICC</a:t>
            </a:r>
          </a:p>
          <a:p>
            <a:r>
              <a:rPr lang="en-US" dirty="0">
                <a:highlight>
                  <a:srgbClr val="FFFF00"/>
                </a:highlight>
              </a:rPr>
              <a:t>Week of May 10 – partnering w/Chamber for hospital staff recognitions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F91D86-FCEE-4043-A03B-2163020A5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22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06F25-761C-4AF9-BFCB-FAA9ADA42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National Volunteer Week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C4B82-CDA2-4F00-B85F-5DCA4ACB7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April 18-24, 2021</a:t>
            </a:r>
          </a:p>
          <a:p>
            <a:pPr lvl="1"/>
            <a:r>
              <a:rPr lang="en-US" dirty="0"/>
              <a:t>Irving </a:t>
            </a:r>
            <a:r>
              <a:rPr lang="en-US" dirty="0" err="1"/>
              <a:t>BoD</a:t>
            </a:r>
            <a:r>
              <a:rPr lang="en-US" dirty="0"/>
              <a:t> – Current, Former, HSC Invitees?</a:t>
            </a:r>
          </a:p>
          <a:p>
            <a:r>
              <a:rPr lang="en-US" dirty="0"/>
              <a:t>Discussion: 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KIB </a:t>
            </a:r>
            <a:r>
              <a:rPr lang="en-US" b="1" u="sng" dirty="0">
                <a:highlight>
                  <a:srgbClr val="FFFF00"/>
                </a:highlight>
              </a:rPr>
              <a:t>April 10 </a:t>
            </a:r>
            <a:r>
              <a:rPr lang="en-US" dirty="0">
                <a:highlight>
                  <a:srgbClr val="FFFF00"/>
                </a:highlight>
              </a:rPr>
              <a:t>is now allowing for smaller events on our own; need trash bags, volunteers, work gloves, pick your own park, etc.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**Catholic Charities – Apr 13, 17 and 27 (Irving dates already scheduled – Karen will check)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**KIB other projects/Butterfly Garden-Pollinator People of Irving - Clem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**Rotary Flag Projects – Saturday flag building; label-installs (Maura to get schedule)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LCA Dog Park debut (Julia to check)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ISF Food Bags (3 ppl shifts/booked that week)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Irving Cares needs food more than they need people right now (Karen to check w/Kyle – could </a:t>
            </a:r>
            <a:r>
              <a:rPr lang="en-US" dirty="0" err="1">
                <a:highlight>
                  <a:srgbClr val="FFFF00"/>
                </a:highlight>
              </a:rPr>
              <a:t>coord</a:t>
            </a:r>
            <a:r>
              <a:rPr lang="en-US" dirty="0">
                <a:highlight>
                  <a:srgbClr val="FFFF00"/>
                </a:highlight>
              </a:rPr>
              <a:t> food drive)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Fiesta de Mayo marathon – May 22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Irving Olympics Day – June 26 (Diana &amp; Julia to let us know any options)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627D91-BDF1-4D64-835B-966C022F3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60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D0EE-A1D7-454E-982C-2B2431687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Engaging Former Board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08536-EC0D-44F4-8FC1-71CDCAB8F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GOAL:  Keep former board members up-to-date on ICVB initiatives &amp; priorities</a:t>
            </a:r>
          </a:p>
          <a:p>
            <a:pPr lvl="1"/>
            <a:r>
              <a:rPr lang="en-US" dirty="0"/>
              <a:t>Community champions and connected/engaged resources at-the-ready if/as needed</a:t>
            </a:r>
          </a:p>
          <a:p>
            <a:pPr lvl="1"/>
            <a:r>
              <a:rPr lang="en-US" dirty="0"/>
              <a:t>Annual gathering/event outside of IHIAM?</a:t>
            </a:r>
          </a:p>
          <a:p>
            <a:pPr lvl="1"/>
            <a:r>
              <a:rPr lang="en-US" dirty="0"/>
              <a:t>Volunteer activities?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Volunteer info booth during conv ctr events</a:t>
            </a:r>
          </a:p>
          <a:p>
            <a:pPr lvl="3"/>
            <a:r>
              <a:rPr lang="en-US" dirty="0">
                <a:highlight>
                  <a:srgbClr val="FFFF00"/>
                </a:highlight>
              </a:rPr>
              <a:t>June 4-6, </a:t>
            </a:r>
            <a:r>
              <a:rPr lang="en-US" dirty="0" err="1">
                <a:highlight>
                  <a:srgbClr val="FFFF00"/>
                </a:highlight>
              </a:rPr>
              <a:t>ZestFest</a:t>
            </a:r>
            <a:r>
              <a:rPr lang="en-US" dirty="0">
                <a:highlight>
                  <a:srgbClr val="FFFF00"/>
                </a:highlight>
              </a:rPr>
              <a:t> re-start?</a:t>
            </a:r>
          </a:p>
          <a:p>
            <a:pPr lvl="3"/>
            <a:r>
              <a:rPr lang="en-US" dirty="0">
                <a:highlight>
                  <a:srgbClr val="FFFF00"/>
                </a:highlight>
              </a:rPr>
              <a:t>Carol B to survey current volunteer roster of interest/avails</a:t>
            </a:r>
          </a:p>
          <a:p>
            <a:pPr lvl="2"/>
            <a:r>
              <a:rPr lang="en-US" dirty="0">
                <a:highlight>
                  <a:srgbClr val="FFFF00"/>
                </a:highlight>
              </a:rPr>
              <a:t>Board portal access – reminders that it’s there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0C866-CE94-4AE2-8530-5AC75AD8B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9C4CD-5E52-4BB5-B82A-B74712C15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06B67-FC57-48E2-95F0-6BC7E9042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/>
              <a:t>Approval of February 3, 2021 Committee Meeting Minutes 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Next Meeting – Tuesday, July 13, 11:30 a.m. </a:t>
            </a:r>
          </a:p>
          <a:p>
            <a:pPr marL="914400" lvl="1" indent="-514350"/>
            <a:r>
              <a:rPr lang="en-US" dirty="0"/>
              <a:t>Future Meeting Items</a:t>
            </a:r>
          </a:p>
          <a:p>
            <a:pPr marL="1314450" lvl="2" indent="-514350"/>
            <a:r>
              <a:rPr lang="en-US" dirty="0"/>
              <a:t>9/11 20</a:t>
            </a:r>
            <a:r>
              <a:rPr lang="en-US" baseline="30000" dirty="0"/>
              <a:t>th</a:t>
            </a:r>
            <a:r>
              <a:rPr lang="en-US" dirty="0"/>
              <a:t> Remembrance – a la GWB 43 volunteerism?</a:t>
            </a:r>
          </a:p>
          <a:p>
            <a:pPr marL="1771650" lvl="3" indent="-514350"/>
            <a:r>
              <a:rPr lang="en-US" dirty="0">
                <a:highlight>
                  <a:srgbClr val="FFFF00"/>
                </a:highlight>
              </a:rPr>
              <a:t>Rotary flags will be up Sept 3-12</a:t>
            </a:r>
          </a:p>
          <a:p>
            <a:pPr marL="1314450" lvl="2" indent="-514350"/>
            <a:r>
              <a:rPr lang="en-US" dirty="0"/>
              <a:t>ICVB 50</a:t>
            </a:r>
            <a:r>
              <a:rPr lang="en-US" baseline="30000" dirty="0"/>
              <a:t>th</a:t>
            </a:r>
            <a:r>
              <a:rPr lang="en-US" dirty="0"/>
              <a:t> Anniversary - Nov. 9,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0607F6-7D85-4138-A55A-02B82EFEC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5B53-9141-407D-9AFD-1D75613C51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11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32B555BF14074B95CCA09232CB41E9" ma:contentTypeVersion="2" ma:contentTypeDescription="Create a new document." ma:contentTypeScope="" ma:versionID="cacbfa7241e7e16b9c2ad05f00006c73">
  <xsd:schema xmlns:xsd="http://www.w3.org/2001/XMLSchema" xmlns:xs="http://www.w3.org/2001/XMLSchema" xmlns:p="http://schemas.microsoft.com/office/2006/metadata/properties" xmlns:ns2="75234049-0380-417f-ba6e-19ec5fba67c2" targetNamespace="http://schemas.microsoft.com/office/2006/metadata/properties" ma:root="true" ma:fieldsID="28320849d2784a013b6c3b7e47ed568d" ns2:_="">
    <xsd:import namespace="75234049-0380-417f-ba6e-19ec5fba67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234049-0380-417f-ba6e-19ec5fba67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5A5870-1206-4DED-A52F-0129E0C9AC3C}"/>
</file>

<file path=customXml/itemProps2.xml><?xml version="1.0" encoding="utf-8"?>
<ds:datastoreItem xmlns:ds="http://schemas.openxmlformats.org/officeDocument/2006/customXml" ds:itemID="{0E3FFB73-A889-4C92-8444-2E6A3D3D8164}"/>
</file>

<file path=customXml/itemProps3.xml><?xml version="1.0" encoding="utf-8"?>
<ds:datastoreItem xmlns:ds="http://schemas.openxmlformats.org/officeDocument/2006/customXml" ds:itemID="{FF8A95C6-DD3D-44F7-8E45-52FBEBA5404C}"/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763</Words>
  <Application>Microsoft Office PowerPoint</Application>
  <PresentationFormat>On-screen Show (4:3)</PresentationFormat>
  <Paragraphs>79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Community Engagement Committee</vt:lpstr>
      <vt:lpstr>Agenda</vt:lpstr>
      <vt:lpstr>PowerPoint Presentation</vt:lpstr>
      <vt:lpstr>National Travel &amp; Tourism Week Activities</vt:lpstr>
      <vt:lpstr>National Volunteer Week Discussion</vt:lpstr>
      <vt:lpstr>Engaging Former Board Members</vt:lpstr>
      <vt:lpstr>Agenda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Relations Committee</dc:title>
  <dc:creator>Maura Gast</dc:creator>
  <cp:lastModifiedBy>Maura Gast</cp:lastModifiedBy>
  <cp:revision>18</cp:revision>
  <cp:lastPrinted>2017-12-14T20:16:47Z</cp:lastPrinted>
  <dcterms:created xsi:type="dcterms:W3CDTF">2015-07-07T23:58:41Z</dcterms:created>
  <dcterms:modified xsi:type="dcterms:W3CDTF">2021-04-06T17:27:57Z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0x010100D032B555BF14074B95CCA09232CB41E9</vt:lpwstr>
  </property>
</Properties>
</file>