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60" r:id="rId3"/>
    <p:sldId id="264" r:id="rId4"/>
    <p:sldId id="257" r:id="rId5"/>
    <p:sldId id="266" r:id="rId6"/>
    <p:sldId id="258" r:id="rId7"/>
    <p:sldId id="259" r:id="rId8"/>
    <p:sldId id="261" r:id="rId9"/>
    <p:sldId id="262" r:id="rId10"/>
    <p:sldId id="263"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58" d="100"/>
          <a:sy n="58" d="100"/>
        </p:scale>
        <p:origin x="79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43BB1B-965F-48B6-92FC-C7A8CD30A423}"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F6141A-62CD-4A8B-9CC9-45E1EB06D2E9}" type="slidenum">
              <a:rPr lang="en-US" smtClean="0"/>
              <a:t>‹#›</a:t>
            </a:fld>
            <a:endParaRPr lang="en-US"/>
          </a:p>
        </p:txBody>
      </p:sp>
    </p:spTree>
    <p:extLst>
      <p:ext uri="{BB962C8B-B14F-4D97-AF65-F5344CB8AC3E}">
        <p14:creationId xmlns:p14="http://schemas.microsoft.com/office/powerpoint/2010/main" val="3727832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0891B-7F26-42B2-97D2-B586B6EA78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FCE5F29-DDE4-4BC5-B48A-5241761448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A17EAAF-BFDD-4DE9-A405-EC4643F82575}"/>
              </a:ext>
            </a:extLst>
          </p:cNvPr>
          <p:cNvSpPr>
            <a:spLocks noGrp="1"/>
          </p:cNvSpPr>
          <p:nvPr>
            <p:ph type="dt" sz="half" idx="10"/>
          </p:nvPr>
        </p:nvSpPr>
        <p:spPr/>
        <p:txBody>
          <a:bodyPr/>
          <a:lstStyle/>
          <a:p>
            <a:fld id="{9DCE4DA0-0596-4B8A-9A05-CE65AE493EBA}" type="datetimeFigureOut">
              <a:rPr lang="en-US" smtClean="0"/>
              <a:t>6/22/2019</a:t>
            </a:fld>
            <a:endParaRPr lang="en-US"/>
          </a:p>
        </p:txBody>
      </p:sp>
      <p:sp>
        <p:nvSpPr>
          <p:cNvPr id="5" name="Footer Placeholder 4">
            <a:extLst>
              <a:ext uri="{FF2B5EF4-FFF2-40B4-BE49-F238E27FC236}">
                <a16:creationId xmlns:a16="http://schemas.microsoft.com/office/drawing/2014/main" id="{62C38A28-54E6-4CB5-AAD3-94B7CF31C9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81CBB1-9247-4DE7-AB59-5EE314470A8D}"/>
              </a:ext>
            </a:extLst>
          </p:cNvPr>
          <p:cNvSpPr>
            <a:spLocks noGrp="1"/>
          </p:cNvSpPr>
          <p:nvPr>
            <p:ph type="sldNum" sz="quarter" idx="12"/>
          </p:nvPr>
        </p:nvSpPr>
        <p:spPr/>
        <p:txBody>
          <a:bodyPr/>
          <a:lstStyle/>
          <a:p>
            <a:fld id="{4D9E715A-119D-401A-8134-8082BA85E6E5}" type="slidenum">
              <a:rPr lang="en-US" smtClean="0"/>
              <a:t>‹#›</a:t>
            </a:fld>
            <a:endParaRPr lang="en-US"/>
          </a:p>
        </p:txBody>
      </p:sp>
    </p:spTree>
    <p:extLst>
      <p:ext uri="{BB962C8B-B14F-4D97-AF65-F5344CB8AC3E}">
        <p14:creationId xmlns:p14="http://schemas.microsoft.com/office/powerpoint/2010/main" val="58090420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4E07B-6F37-4DDD-BD3C-DA2860B978A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7AFE77C-0DFF-4DE8-9FA9-809412398AF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B009D5-A6CB-49E9-8C9B-2910B00D09BF}"/>
              </a:ext>
            </a:extLst>
          </p:cNvPr>
          <p:cNvSpPr>
            <a:spLocks noGrp="1"/>
          </p:cNvSpPr>
          <p:nvPr>
            <p:ph type="dt" sz="half" idx="10"/>
          </p:nvPr>
        </p:nvSpPr>
        <p:spPr/>
        <p:txBody>
          <a:bodyPr/>
          <a:lstStyle/>
          <a:p>
            <a:fld id="{9DCE4DA0-0596-4B8A-9A05-CE65AE493EBA}" type="datetimeFigureOut">
              <a:rPr lang="en-US" smtClean="0"/>
              <a:t>6/22/2019</a:t>
            </a:fld>
            <a:endParaRPr lang="en-US"/>
          </a:p>
        </p:txBody>
      </p:sp>
      <p:sp>
        <p:nvSpPr>
          <p:cNvPr id="5" name="Footer Placeholder 4">
            <a:extLst>
              <a:ext uri="{FF2B5EF4-FFF2-40B4-BE49-F238E27FC236}">
                <a16:creationId xmlns:a16="http://schemas.microsoft.com/office/drawing/2014/main" id="{A442D95D-E089-4D3A-A39E-773272270E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7FB5F4-E969-415A-9B7D-50472BC4AE44}"/>
              </a:ext>
            </a:extLst>
          </p:cNvPr>
          <p:cNvSpPr>
            <a:spLocks noGrp="1"/>
          </p:cNvSpPr>
          <p:nvPr>
            <p:ph type="sldNum" sz="quarter" idx="12"/>
          </p:nvPr>
        </p:nvSpPr>
        <p:spPr/>
        <p:txBody>
          <a:bodyPr/>
          <a:lstStyle/>
          <a:p>
            <a:fld id="{4D9E715A-119D-401A-8134-8082BA85E6E5}" type="slidenum">
              <a:rPr lang="en-US" smtClean="0"/>
              <a:t>‹#›</a:t>
            </a:fld>
            <a:endParaRPr lang="en-US"/>
          </a:p>
        </p:txBody>
      </p:sp>
    </p:spTree>
    <p:extLst>
      <p:ext uri="{BB962C8B-B14F-4D97-AF65-F5344CB8AC3E}">
        <p14:creationId xmlns:p14="http://schemas.microsoft.com/office/powerpoint/2010/main" val="127779866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492706-078C-49C9-ABC4-171CEFCC1B3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7BC3A7-F361-4500-82EA-7BC5152FC5B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9CAB1B-1119-4F00-A7A4-4E040B686E29}"/>
              </a:ext>
            </a:extLst>
          </p:cNvPr>
          <p:cNvSpPr>
            <a:spLocks noGrp="1"/>
          </p:cNvSpPr>
          <p:nvPr>
            <p:ph type="dt" sz="half" idx="10"/>
          </p:nvPr>
        </p:nvSpPr>
        <p:spPr/>
        <p:txBody>
          <a:bodyPr/>
          <a:lstStyle/>
          <a:p>
            <a:fld id="{9DCE4DA0-0596-4B8A-9A05-CE65AE493EBA}" type="datetimeFigureOut">
              <a:rPr lang="en-US" smtClean="0"/>
              <a:t>6/22/2019</a:t>
            </a:fld>
            <a:endParaRPr lang="en-US"/>
          </a:p>
        </p:txBody>
      </p:sp>
      <p:sp>
        <p:nvSpPr>
          <p:cNvPr id="5" name="Footer Placeholder 4">
            <a:extLst>
              <a:ext uri="{FF2B5EF4-FFF2-40B4-BE49-F238E27FC236}">
                <a16:creationId xmlns:a16="http://schemas.microsoft.com/office/drawing/2014/main" id="{5FFC2938-A6BC-4744-91EB-E02B092FBD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560EAB-9E64-4EB3-B256-40DD2CAFD04B}"/>
              </a:ext>
            </a:extLst>
          </p:cNvPr>
          <p:cNvSpPr>
            <a:spLocks noGrp="1"/>
          </p:cNvSpPr>
          <p:nvPr>
            <p:ph type="sldNum" sz="quarter" idx="12"/>
          </p:nvPr>
        </p:nvSpPr>
        <p:spPr/>
        <p:txBody>
          <a:bodyPr/>
          <a:lstStyle/>
          <a:p>
            <a:fld id="{4D9E715A-119D-401A-8134-8082BA85E6E5}" type="slidenum">
              <a:rPr lang="en-US" smtClean="0"/>
              <a:t>‹#›</a:t>
            </a:fld>
            <a:endParaRPr lang="en-US"/>
          </a:p>
        </p:txBody>
      </p:sp>
    </p:spTree>
    <p:extLst>
      <p:ext uri="{BB962C8B-B14F-4D97-AF65-F5344CB8AC3E}">
        <p14:creationId xmlns:p14="http://schemas.microsoft.com/office/powerpoint/2010/main" val="151985135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6DF70-534F-45C6-A6FA-C665134873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BF7CDD-6476-4944-9627-B32C5692D91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F5417E-A104-4A63-95B9-50E965B11068}"/>
              </a:ext>
            </a:extLst>
          </p:cNvPr>
          <p:cNvSpPr>
            <a:spLocks noGrp="1"/>
          </p:cNvSpPr>
          <p:nvPr>
            <p:ph type="dt" sz="half" idx="10"/>
          </p:nvPr>
        </p:nvSpPr>
        <p:spPr/>
        <p:txBody>
          <a:bodyPr/>
          <a:lstStyle/>
          <a:p>
            <a:fld id="{9DCE4DA0-0596-4B8A-9A05-CE65AE493EBA}" type="datetimeFigureOut">
              <a:rPr lang="en-US" smtClean="0"/>
              <a:t>6/22/2019</a:t>
            </a:fld>
            <a:endParaRPr lang="en-US"/>
          </a:p>
        </p:txBody>
      </p:sp>
      <p:sp>
        <p:nvSpPr>
          <p:cNvPr id="5" name="Footer Placeholder 4">
            <a:extLst>
              <a:ext uri="{FF2B5EF4-FFF2-40B4-BE49-F238E27FC236}">
                <a16:creationId xmlns:a16="http://schemas.microsoft.com/office/drawing/2014/main" id="{5D3F0886-D92A-49A0-B35B-83DC25D6F5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59DC30-6056-4281-A28C-13F09C658E0C}"/>
              </a:ext>
            </a:extLst>
          </p:cNvPr>
          <p:cNvSpPr>
            <a:spLocks noGrp="1"/>
          </p:cNvSpPr>
          <p:nvPr>
            <p:ph type="sldNum" sz="quarter" idx="12"/>
          </p:nvPr>
        </p:nvSpPr>
        <p:spPr/>
        <p:txBody>
          <a:bodyPr/>
          <a:lstStyle/>
          <a:p>
            <a:fld id="{4D9E715A-119D-401A-8134-8082BA85E6E5}" type="slidenum">
              <a:rPr lang="en-US" smtClean="0"/>
              <a:t>‹#›</a:t>
            </a:fld>
            <a:endParaRPr lang="en-US"/>
          </a:p>
        </p:txBody>
      </p:sp>
    </p:spTree>
    <p:extLst>
      <p:ext uri="{BB962C8B-B14F-4D97-AF65-F5344CB8AC3E}">
        <p14:creationId xmlns:p14="http://schemas.microsoft.com/office/powerpoint/2010/main" val="93293639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7309D-C9D2-4E2C-8F67-8A5685EB69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AA31526-FDDB-4F91-B1FA-1ED00DAC0E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F1BAC88-0561-453E-AEDA-643EB753987A}"/>
              </a:ext>
            </a:extLst>
          </p:cNvPr>
          <p:cNvSpPr>
            <a:spLocks noGrp="1"/>
          </p:cNvSpPr>
          <p:nvPr>
            <p:ph type="dt" sz="half" idx="10"/>
          </p:nvPr>
        </p:nvSpPr>
        <p:spPr/>
        <p:txBody>
          <a:bodyPr/>
          <a:lstStyle/>
          <a:p>
            <a:fld id="{9DCE4DA0-0596-4B8A-9A05-CE65AE493EBA}" type="datetimeFigureOut">
              <a:rPr lang="en-US" smtClean="0"/>
              <a:t>6/22/2019</a:t>
            </a:fld>
            <a:endParaRPr lang="en-US"/>
          </a:p>
        </p:txBody>
      </p:sp>
      <p:sp>
        <p:nvSpPr>
          <p:cNvPr id="5" name="Footer Placeholder 4">
            <a:extLst>
              <a:ext uri="{FF2B5EF4-FFF2-40B4-BE49-F238E27FC236}">
                <a16:creationId xmlns:a16="http://schemas.microsoft.com/office/drawing/2014/main" id="{A9F3BFFB-157E-4745-8900-2A49106744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AC2F01-82C7-495F-B14D-B3C01362D65C}"/>
              </a:ext>
            </a:extLst>
          </p:cNvPr>
          <p:cNvSpPr>
            <a:spLocks noGrp="1"/>
          </p:cNvSpPr>
          <p:nvPr>
            <p:ph type="sldNum" sz="quarter" idx="12"/>
          </p:nvPr>
        </p:nvSpPr>
        <p:spPr/>
        <p:txBody>
          <a:bodyPr/>
          <a:lstStyle/>
          <a:p>
            <a:fld id="{4D9E715A-119D-401A-8134-8082BA85E6E5}" type="slidenum">
              <a:rPr lang="en-US" smtClean="0"/>
              <a:t>‹#›</a:t>
            </a:fld>
            <a:endParaRPr lang="en-US"/>
          </a:p>
        </p:txBody>
      </p:sp>
    </p:spTree>
    <p:extLst>
      <p:ext uri="{BB962C8B-B14F-4D97-AF65-F5344CB8AC3E}">
        <p14:creationId xmlns:p14="http://schemas.microsoft.com/office/powerpoint/2010/main" val="405949255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070A8-D7F7-4C17-8A40-8E550F71EF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4EEBD0-8669-417B-82BD-4F9D17EDBDE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7815BA-71CE-4E1F-92F6-C3092EE70D1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61F8D8-E376-4425-895A-E100ACF510FC}"/>
              </a:ext>
            </a:extLst>
          </p:cNvPr>
          <p:cNvSpPr>
            <a:spLocks noGrp="1"/>
          </p:cNvSpPr>
          <p:nvPr>
            <p:ph type="dt" sz="half" idx="10"/>
          </p:nvPr>
        </p:nvSpPr>
        <p:spPr/>
        <p:txBody>
          <a:bodyPr/>
          <a:lstStyle/>
          <a:p>
            <a:fld id="{9DCE4DA0-0596-4B8A-9A05-CE65AE493EBA}" type="datetimeFigureOut">
              <a:rPr lang="en-US" smtClean="0"/>
              <a:t>6/22/2019</a:t>
            </a:fld>
            <a:endParaRPr lang="en-US"/>
          </a:p>
        </p:txBody>
      </p:sp>
      <p:sp>
        <p:nvSpPr>
          <p:cNvPr id="6" name="Footer Placeholder 5">
            <a:extLst>
              <a:ext uri="{FF2B5EF4-FFF2-40B4-BE49-F238E27FC236}">
                <a16:creationId xmlns:a16="http://schemas.microsoft.com/office/drawing/2014/main" id="{4F54BCE8-1325-4732-B96C-4ECEF47402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7AA2DC-404F-48D4-B881-7DD178F3DCD6}"/>
              </a:ext>
            </a:extLst>
          </p:cNvPr>
          <p:cNvSpPr>
            <a:spLocks noGrp="1"/>
          </p:cNvSpPr>
          <p:nvPr>
            <p:ph type="sldNum" sz="quarter" idx="12"/>
          </p:nvPr>
        </p:nvSpPr>
        <p:spPr/>
        <p:txBody>
          <a:bodyPr/>
          <a:lstStyle/>
          <a:p>
            <a:fld id="{4D9E715A-119D-401A-8134-8082BA85E6E5}" type="slidenum">
              <a:rPr lang="en-US" smtClean="0"/>
              <a:t>‹#›</a:t>
            </a:fld>
            <a:endParaRPr lang="en-US"/>
          </a:p>
        </p:txBody>
      </p:sp>
    </p:spTree>
    <p:extLst>
      <p:ext uri="{BB962C8B-B14F-4D97-AF65-F5344CB8AC3E}">
        <p14:creationId xmlns:p14="http://schemas.microsoft.com/office/powerpoint/2010/main" val="352305856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3202E-023B-4C41-A08C-110AFC7F633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7AD40A-EE29-4512-92A4-C709B74B97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AF92B06-505E-4094-BF49-5F0D641B524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57CF16D-779A-4659-AA05-87ADF20849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9BA957E-EA25-46BD-BCC9-9D00BAD2858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F61B78-7189-462D-8421-A6D400381D1D}"/>
              </a:ext>
            </a:extLst>
          </p:cNvPr>
          <p:cNvSpPr>
            <a:spLocks noGrp="1"/>
          </p:cNvSpPr>
          <p:nvPr>
            <p:ph type="dt" sz="half" idx="10"/>
          </p:nvPr>
        </p:nvSpPr>
        <p:spPr/>
        <p:txBody>
          <a:bodyPr/>
          <a:lstStyle/>
          <a:p>
            <a:fld id="{9DCE4DA0-0596-4B8A-9A05-CE65AE493EBA}" type="datetimeFigureOut">
              <a:rPr lang="en-US" smtClean="0"/>
              <a:t>6/22/2019</a:t>
            </a:fld>
            <a:endParaRPr lang="en-US"/>
          </a:p>
        </p:txBody>
      </p:sp>
      <p:sp>
        <p:nvSpPr>
          <p:cNvPr id="8" name="Footer Placeholder 7">
            <a:extLst>
              <a:ext uri="{FF2B5EF4-FFF2-40B4-BE49-F238E27FC236}">
                <a16:creationId xmlns:a16="http://schemas.microsoft.com/office/drawing/2014/main" id="{6BB6023F-7B70-4B7C-908C-E6FCBDA2608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A0D4B70-EB2A-4132-9102-107341ECAA42}"/>
              </a:ext>
            </a:extLst>
          </p:cNvPr>
          <p:cNvSpPr>
            <a:spLocks noGrp="1"/>
          </p:cNvSpPr>
          <p:nvPr>
            <p:ph type="sldNum" sz="quarter" idx="12"/>
          </p:nvPr>
        </p:nvSpPr>
        <p:spPr/>
        <p:txBody>
          <a:bodyPr/>
          <a:lstStyle/>
          <a:p>
            <a:fld id="{4D9E715A-119D-401A-8134-8082BA85E6E5}" type="slidenum">
              <a:rPr lang="en-US" smtClean="0"/>
              <a:t>‹#›</a:t>
            </a:fld>
            <a:endParaRPr lang="en-US"/>
          </a:p>
        </p:txBody>
      </p:sp>
    </p:spTree>
    <p:extLst>
      <p:ext uri="{BB962C8B-B14F-4D97-AF65-F5344CB8AC3E}">
        <p14:creationId xmlns:p14="http://schemas.microsoft.com/office/powerpoint/2010/main" val="90479349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7D9E2-4E6F-4CBF-805A-EEF8D6FB75F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2A4BCEE-81FA-4573-B98B-CDD434FCB77B}"/>
              </a:ext>
            </a:extLst>
          </p:cNvPr>
          <p:cNvSpPr>
            <a:spLocks noGrp="1"/>
          </p:cNvSpPr>
          <p:nvPr>
            <p:ph type="dt" sz="half" idx="10"/>
          </p:nvPr>
        </p:nvSpPr>
        <p:spPr/>
        <p:txBody>
          <a:bodyPr/>
          <a:lstStyle/>
          <a:p>
            <a:fld id="{9DCE4DA0-0596-4B8A-9A05-CE65AE493EBA}" type="datetimeFigureOut">
              <a:rPr lang="en-US" smtClean="0"/>
              <a:t>6/22/2019</a:t>
            </a:fld>
            <a:endParaRPr lang="en-US"/>
          </a:p>
        </p:txBody>
      </p:sp>
      <p:sp>
        <p:nvSpPr>
          <p:cNvPr id="4" name="Footer Placeholder 3">
            <a:extLst>
              <a:ext uri="{FF2B5EF4-FFF2-40B4-BE49-F238E27FC236}">
                <a16:creationId xmlns:a16="http://schemas.microsoft.com/office/drawing/2014/main" id="{B9F1C70A-EB31-41AF-AE02-4B47AADA29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BE748D-C479-4396-9190-46774458F45D}"/>
              </a:ext>
            </a:extLst>
          </p:cNvPr>
          <p:cNvSpPr>
            <a:spLocks noGrp="1"/>
          </p:cNvSpPr>
          <p:nvPr>
            <p:ph type="sldNum" sz="quarter" idx="12"/>
          </p:nvPr>
        </p:nvSpPr>
        <p:spPr/>
        <p:txBody>
          <a:bodyPr/>
          <a:lstStyle/>
          <a:p>
            <a:fld id="{4D9E715A-119D-401A-8134-8082BA85E6E5}" type="slidenum">
              <a:rPr lang="en-US" smtClean="0"/>
              <a:t>‹#›</a:t>
            </a:fld>
            <a:endParaRPr lang="en-US"/>
          </a:p>
        </p:txBody>
      </p:sp>
    </p:spTree>
    <p:extLst>
      <p:ext uri="{BB962C8B-B14F-4D97-AF65-F5344CB8AC3E}">
        <p14:creationId xmlns:p14="http://schemas.microsoft.com/office/powerpoint/2010/main" val="179901386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58135C-B7AA-4FD5-9003-2C00D1323729}"/>
              </a:ext>
            </a:extLst>
          </p:cNvPr>
          <p:cNvSpPr>
            <a:spLocks noGrp="1"/>
          </p:cNvSpPr>
          <p:nvPr>
            <p:ph type="dt" sz="half" idx="10"/>
          </p:nvPr>
        </p:nvSpPr>
        <p:spPr/>
        <p:txBody>
          <a:bodyPr/>
          <a:lstStyle/>
          <a:p>
            <a:fld id="{9DCE4DA0-0596-4B8A-9A05-CE65AE493EBA}" type="datetimeFigureOut">
              <a:rPr lang="en-US" smtClean="0"/>
              <a:t>6/22/2019</a:t>
            </a:fld>
            <a:endParaRPr lang="en-US"/>
          </a:p>
        </p:txBody>
      </p:sp>
      <p:sp>
        <p:nvSpPr>
          <p:cNvPr id="3" name="Footer Placeholder 2">
            <a:extLst>
              <a:ext uri="{FF2B5EF4-FFF2-40B4-BE49-F238E27FC236}">
                <a16:creationId xmlns:a16="http://schemas.microsoft.com/office/drawing/2014/main" id="{66518F95-DC01-4EE3-B4AD-8304F74A8CF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C0F1FB-2A37-41AD-9587-94D9E228D039}"/>
              </a:ext>
            </a:extLst>
          </p:cNvPr>
          <p:cNvSpPr>
            <a:spLocks noGrp="1"/>
          </p:cNvSpPr>
          <p:nvPr>
            <p:ph type="sldNum" sz="quarter" idx="12"/>
          </p:nvPr>
        </p:nvSpPr>
        <p:spPr/>
        <p:txBody>
          <a:bodyPr/>
          <a:lstStyle/>
          <a:p>
            <a:fld id="{4D9E715A-119D-401A-8134-8082BA85E6E5}" type="slidenum">
              <a:rPr lang="en-US" smtClean="0"/>
              <a:t>‹#›</a:t>
            </a:fld>
            <a:endParaRPr lang="en-US"/>
          </a:p>
        </p:txBody>
      </p:sp>
    </p:spTree>
    <p:extLst>
      <p:ext uri="{BB962C8B-B14F-4D97-AF65-F5344CB8AC3E}">
        <p14:creationId xmlns:p14="http://schemas.microsoft.com/office/powerpoint/2010/main" val="364178737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1518B-AD21-4E97-9DD6-FB62E4650A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767429-790E-49D1-993B-0B4FE5409B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2805F5F-47DD-4CE5-BA43-D0D907912E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5468377-FDED-4265-BE54-C40735C1B19D}"/>
              </a:ext>
            </a:extLst>
          </p:cNvPr>
          <p:cNvSpPr>
            <a:spLocks noGrp="1"/>
          </p:cNvSpPr>
          <p:nvPr>
            <p:ph type="dt" sz="half" idx="10"/>
          </p:nvPr>
        </p:nvSpPr>
        <p:spPr/>
        <p:txBody>
          <a:bodyPr/>
          <a:lstStyle/>
          <a:p>
            <a:fld id="{9DCE4DA0-0596-4B8A-9A05-CE65AE493EBA}" type="datetimeFigureOut">
              <a:rPr lang="en-US" smtClean="0"/>
              <a:t>6/22/2019</a:t>
            </a:fld>
            <a:endParaRPr lang="en-US"/>
          </a:p>
        </p:txBody>
      </p:sp>
      <p:sp>
        <p:nvSpPr>
          <p:cNvPr id="6" name="Footer Placeholder 5">
            <a:extLst>
              <a:ext uri="{FF2B5EF4-FFF2-40B4-BE49-F238E27FC236}">
                <a16:creationId xmlns:a16="http://schemas.microsoft.com/office/drawing/2014/main" id="{9E07F9AF-3FA8-4255-B475-E466E440D8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331DE9-3893-4AD7-A7C3-956F1565AD3D}"/>
              </a:ext>
            </a:extLst>
          </p:cNvPr>
          <p:cNvSpPr>
            <a:spLocks noGrp="1"/>
          </p:cNvSpPr>
          <p:nvPr>
            <p:ph type="sldNum" sz="quarter" idx="12"/>
          </p:nvPr>
        </p:nvSpPr>
        <p:spPr/>
        <p:txBody>
          <a:bodyPr/>
          <a:lstStyle/>
          <a:p>
            <a:fld id="{4D9E715A-119D-401A-8134-8082BA85E6E5}" type="slidenum">
              <a:rPr lang="en-US" smtClean="0"/>
              <a:t>‹#›</a:t>
            </a:fld>
            <a:endParaRPr lang="en-US"/>
          </a:p>
        </p:txBody>
      </p:sp>
    </p:spTree>
    <p:extLst>
      <p:ext uri="{BB962C8B-B14F-4D97-AF65-F5344CB8AC3E}">
        <p14:creationId xmlns:p14="http://schemas.microsoft.com/office/powerpoint/2010/main" val="230090031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CE668-86E4-47F5-B657-7D2F41FBF1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7250242-76E2-465A-A724-21FC54853C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9AD28AE-BE1B-4DF8-B255-CAAEEC4F2F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35FE4B7-EA80-4C78-B737-AE9626C419C3}"/>
              </a:ext>
            </a:extLst>
          </p:cNvPr>
          <p:cNvSpPr>
            <a:spLocks noGrp="1"/>
          </p:cNvSpPr>
          <p:nvPr>
            <p:ph type="dt" sz="half" idx="10"/>
          </p:nvPr>
        </p:nvSpPr>
        <p:spPr/>
        <p:txBody>
          <a:bodyPr/>
          <a:lstStyle/>
          <a:p>
            <a:fld id="{9DCE4DA0-0596-4B8A-9A05-CE65AE493EBA}" type="datetimeFigureOut">
              <a:rPr lang="en-US" smtClean="0"/>
              <a:t>6/22/2019</a:t>
            </a:fld>
            <a:endParaRPr lang="en-US"/>
          </a:p>
        </p:txBody>
      </p:sp>
      <p:sp>
        <p:nvSpPr>
          <p:cNvPr id="6" name="Footer Placeholder 5">
            <a:extLst>
              <a:ext uri="{FF2B5EF4-FFF2-40B4-BE49-F238E27FC236}">
                <a16:creationId xmlns:a16="http://schemas.microsoft.com/office/drawing/2014/main" id="{C398B323-1589-4BED-8666-381DB001FF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B89A34-5F85-4D88-8438-C2BF31E2402C}"/>
              </a:ext>
            </a:extLst>
          </p:cNvPr>
          <p:cNvSpPr>
            <a:spLocks noGrp="1"/>
          </p:cNvSpPr>
          <p:nvPr>
            <p:ph type="sldNum" sz="quarter" idx="12"/>
          </p:nvPr>
        </p:nvSpPr>
        <p:spPr/>
        <p:txBody>
          <a:bodyPr/>
          <a:lstStyle/>
          <a:p>
            <a:fld id="{4D9E715A-119D-401A-8134-8082BA85E6E5}" type="slidenum">
              <a:rPr lang="en-US" smtClean="0"/>
              <a:t>‹#›</a:t>
            </a:fld>
            <a:endParaRPr lang="en-US"/>
          </a:p>
        </p:txBody>
      </p:sp>
    </p:spTree>
    <p:extLst>
      <p:ext uri="{BB962C8B-B14F-4D97-AF65-F5344CB8AC3E}">
        <p14:creationId xmlns:p14="http://schemas.microsoft.com/office/powerpoint/2010/main" val="98611373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54B97A-0EB4-4E68-9D3E-1EE71AE316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12C25D5-2600-4C38-BD2A-9BFEAB8A50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769063-1B2E-4842-AB13-9BDFE1A658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CE4DA0-0596-4B8A-9A05-CE65AE493EBA}" type="datetimeFigureOut">
              <a:rPr lang="en-US" smtClean="0"/>
              <a:t>6/22/2019</a:t>
            </a:fld>
            <a:endParaRPr lang="en-US"/>
          </a:p>
        </p:txBody>
      </p:sp>
      <p:sp>
        <p:nvSpPr>
          <p:cNvPr id="5" name="Footer Placeholder 4">
            <a:extLst>
              <a:ext uri="{FF2B5EF4-FFF2-40B4-BE49-F238E27FC236}">
                <a16:creationId xmlns:a16="http://schemas.microsoft.com/office/drawing/2014/main" id="{0A1F329B-1380-41F1-90FE-C81C491AA5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4162B3E-6123-43F7-8B18-A4347DE1C3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9E715A-119D-401A-8134-8082BA85E6E5}" type="slidenum">
              <a:rPr lang="en-US" smtClean="0"/>
              <a:t>‹#›</a:t>
            </a:fld>
            <a:endParaRPr lang="en-US"/>
          </a:p>
        </p:txBody>
      </p:sp>
    </p:spTree>
    <p:extLst>
      <p:ext uri="{BB962C8B-B14F-4D97-AF65-F5344CB8AC3E}">
        <p14:creationId xmlns:p14="http://schemas.microsoft.com/office/powerpoint/2010/main" val="66950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2BD11D00-2A1A-404F-8C35-E1B3F99AA532}"/>
              </a:ext>
            </a:extLst>
          </p:cNvPr>
          <p:cNvSpPr>
            <a:spLocks noGrp="1"/>
          </p:cNvSpPr>
          <p:nvPr>
            <p:ph type="subTitle" idx="1"/>
          </p:nvPr>
        </p:nvSpPr>
        <p:spPr>
          <a:xfrm>
            <a:off x="1524000" y="4067551"/>
            <a:ext cx="9144000" cy="1655762"/>
          </a:xfrm>
        </p:spPr>
        <p:txBody>
          <a:bodyPr/>
          <a:lstStyle/>
          <a:p>
            <a:r>
              <a:rPr lang="en-US" sz="2800" dirty="0"/>
              <a:t>IRVING VISITOR INFORMATION CENTER</a:t>
            </a:r>
          </a:p>
          <a:p>
            <a:r>
              <a:rPr lang="en-US" sz="2800" dirty="0"/>
              <a:t>VOLUNTEER PROGRAM</a:t>
            </a:r>
          </a:p>
          <a:p>
            <a:endParaRPr lang="en-US" dirty="0"/>
          </a:p>
        </p:txBody>
      </p:sp>
      <p:pic>
        <p:nvPicPr>
          <p:cNvPr id="7" name="Picture 6">
            <a:extLst>
              <a:ext uri="{FF2B5EF4-FFF2-40B4-BE49-F238E27FC236}">
                <a16:creationId xmlns:a16="http://schemas.microsoft.com/office/drawing/2014/main" id="{5B53C1F9-B539-4BA7-BA7A-0547CF6E8D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9301" y="849976"/>
            <a:ext cx="4710545" cy="2060863"/>
          </a:xfrm>
          <a:prstGeom prst="rect">
            <a:avLst/>
          </a:prstGeom>
        </p:spPr>
      </p:pic>
    </p:spTree>
    <p:extLst>
      <p:ext uri="{BB962C8B-B14F-4D97-AF65-F5344CB8AC3E}">
        <p14:creationId xmlns:p14="http://schemas.microsoft.com/office/powerpoint/2010/main" val="174711128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378EF69-3A86-4ACC-B339-00083686FCF7}"/>
              </a:ext>
            </a:extLst>
          </p:cNvPr>
          <p:cNvPicPr>
            <a:picLocks noChangeAspect="1"/>
          </p:cNvPicPr>
          <p:nvPr/>
        </p:nvPicPr>
        <p:blipFill>
          <a:blip r:embed="rId2"/>
          <a:stretch>
            <a:fillRect/>
          </a:stretch>
        </p:blipFill>
        <p:spPr>
          <a:xfrm>
            <a:off x="630733" y="337131"/>
            <a:ext cx="1813210" cy="792840"/>
          </a:xfrm>
          <a:prstGeom prst="rect">
            <a:avLst/>
          </a:prstGeom>
        </p:spPr>
      </p:pic>
      <p:sp>
        <p:nvSpPr>
          <p:cNvPr id="2" name="TextBox 1">
            <a:extLst>
              <a:ext uri="{FF2B5EF4-FFF2-40B4-BE49-F238E27FC236}">
                <a16:creationId xmlns:a16="http://schemas.microsoft.com/office/drawing/2014/main" id="{730BE524-83EA-4412-B41C-A3BEB914AAA6}"/>
              </a:ext>
            </a:extLst>
          </p:cNvPr>
          <p:cNvSpPr txBox="1"/>
          <p:nvPr/>
        </p:nvSpPr>
        <p:spPr>
          <a:xfrm>
            <a:off x="798023" y="553262"/>
            <a:ext cx="10763244" cy="7017306"/>
          </a:xfrm>
          <a:prstGeom prst="rect">
            <a:avLst/>
          </a:prstGeom>
          <a:noFill/>
        </p:spPr>
        <p:txBody>
          <a:bodyPr wrap="square" rtlCol="0">
            <a:spAutoFit/>
          </a:bodyPr>
          <a:lstStyle/>
          <a:p>
            <a:pPr algn="ctr"/>
            <a:r>
              <a:rPr lang="en-US" b="1" dirty="0"/>
              <a:t>HOW DO WE MEASURE SUCCESS?</a:t>
            </a:r>
          </a:p>
          <a:p>
            <a:endParaRPr lang="en-US" dirty="0"/>
          </a:p>
          <a:p>
            <a:r>
              <a:rPr lang="en-US" b="1" dirty="0"/>
              <a:t>Visitor Focus:</a:t>
            </a:r>
          </a:p>
          <a:p>
            <a:r>
              <a:rPr lang="en-US" dirty="0"/>
              <a:t>Outcome Objective – Visitors assisted by the VIC program will have a positive, friendly experience</a:t>
            </a:r>
          </a:p>
          <a:p>
            <a:r>
              <a:rPr lang="en-US" dirty="0"/>
              <a:t>Outcome Measure – Assessment after 3-6 months through the program, a questionnaire is administered for results by the VI Manager to registered guests</a:t>
            </a:r>
          </a:p>
          <a:p>
            <a:r>
              <a:rPr lang="en-US" dirty="0"/>
              <a:t>Performance Standard – 90 – 100% will have a satisfactory or greater experience in connection with a volunteer</a:t>
            </a:r>
          </a:p>
          <a:p>
            <a:endParaRPr lang="en-US" dirty="0"/>
          </a:p>
          <a:p>
            <a:r>
              <a:rPr lang="en-US" b="1" dirty="0"/>
              <a:t>Volunteer Focus:</a:t>
            </a:r>
          </a:p>
          <a:p>
            <a:r>
              <a:rPr lang="en-US" dirty="0"/>
              <a:t>Outcome Objective – Volunteers will be well-trained and feel prepared to provide direction when answering inquiries and walk-ins</a:t>
            </a:r>
          </a:p>
          <a:p>
            <a:r>
              <a:rPr lang="en-US" dirty="0"/>
              <a:t>Outcome Measure – Information received through feedback from volunteers after 3-6 months participating in the program </a:t>
            </a:r>
          </a:p>
          <a:p>
            <a:r>
              <a:rPr lang="en-US" dirty="0"/>
              <a:t>Performance Standard – 90 – 100% of volunteers report being satisfied with the training and feel well-prepared to answer questions</a:t>
            </a:r>
          </a:p>
          <a:p>
            <a:endParaRPr lang="en-US" dirty="0"/>
          </a:p>
          <a:p>
            <a:r>
              <a:rPr lang="en-US" b="1" dirty="0"/>
              <a:t>Program Focus:</a:t>
            </a:r>
          </a:p>
          <a:p>
            <a:r>
              <a:rPr lang="en-US" dirty="0"/>
              <a:t>Outcome Objective – Visitors who request volunteer support will received qualified volunteers who are able to provide appropriate services, proportionate amount of inquiries and guests served to the volunteer hours, increased awareness of the Irving Visitor Information Center.</a:t>
            </a:r>
          </a:p>
          <a:p>
            <a:r>
              <a:rPr lang="en-US" dirty="0"/>
              <a:t>Outcome Measure – Results from both the Visitor and Volunteer surveys and questionnaires, social media analytics</a:t>
            </a:r>
          </a:p>
          <a:p>
            <a:r>
              <a:rPr lang="en-US" dirty="0"/>
              <a:t> </a:t>
            </a:r>
          </a:p>
          <a:p>
            <a:endParaRPr lang="en-US" dirty="0"/>
          </a:p>
          <a:p>
            <a:r>
              <a:rPr lang="en-US" dirty="0"/>
              <a:t> </a:t>
            </a:r>
          </a:p>
        </p:txBody>
      </p:sp>
    </p:spTree>
    <p:extLst>
      <p:ext uri="{BB962C8B-B14F-4D97-AF65-F5344CB8AC3E}">
        <p14:creationId xmlns:p14="http://schemas.microsoft.com/office/powerpoint/2010/main" val="339309126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378EF69-3A86-4ACC-B339-00083686FCF7}"/>
              </a:ext>
            </a:extLst>
          </p:cNvPr>
          <p:cNvPicPr>
            <a:picLocks noChangeAspect="1"/>
          </p:cNvPicPr>
          <p:nvPr/>
        </p:nvPicPr>
        <p:blipFill>
          <a:blip r:embed="rId2"/>
          <a:stretch>
            <a:fillRect/>
          </a:stretch>
        </p:blipFill>
        <p:spPr>
          <a:xfrm>
            <a:off x="630733" y="337131"/>
            <a:ext cx="1700426" cy="743524"/>
          </a:xfrm>
          <a:prstGeom prst="rect">
            <a:avLst/>
          </a:prstGeom>
        </p:spPr>
      </p:pic>
      <p:pic>
        <p:nvPicPr>
          <p:cNvPr id="5" name="Picture 4">
            <a:extLst>
              <a:ext uri="{FF2B5EF4-FFF2-40B4-BE49-F238E27FC236}">
                <a16:creationId xmlns:a16="http://schemas.microsoft.com/office/drawing/2014/main" id="{26554906-9802-4B1F-95C3-1BFF2144871C}"/>
              </a:ext>
            </a:extLst>
          </p:cNvPr>
          <p:cNvPicPr>
            <a:picLocks noChangeAspect="1"/>
          </p:cNvPicPr>
          <p:nvPr/>
        </p:nvPicPr>
        <p:blipFill>
          <a:blip r:embed="rId3"/>
          <a:stretch>
            <a:fillRect/>
          </a:stretch>
        </p:blipFill>
        <p:spPr>
          <a:xfrm>
            <a:off x="3315869" y="1018310"/>
            <a:ext cx="5560262" cy="3700102"/>
          </a:xfrm>
          <a:prstGeom prst="rect">
            <a:avLst/>
          </a:prstGeom>
        </p:spPr>
      </p:pic>
      <p:sp>
        <p:nvSpPr>
          <p:cNvPr id="6" name="TextBox 5">
            <a:extLst>
              <a:ext uri="{FF2B5EF4-FFF2-40B4-BE49-F238E27FC236}">
                <a16:creationId xmlns:a16="http://schemas.microsoft.com/office/drawing/2014/main" id="{96F80EF0-2F7E-4FA0-AB34-A6524AC3293B}"/>
              </a:ext>
            </a:extLst>
          </p:cNvPr>
          <p:cNvSpPr txBox="1"/>
          <p:nvPr/>
        </p:nvSpPr>
        <p:spPr>
          <a:xfrm>
            <a:off x="1961803" y="5008693"/>
            <a:ext cx="7797338" cy="830997"/>
          </a:xfrm>
          <a:prstGeom prst="rect">
            <a:avLst/>
          </a:prstGeom>
          <a:noFill/>
        </p:spPr>
        <p:txBody>
          <a:bodyPr wrap="square" rtlCol="0">
            <a:spAutoFit/>
          </a:bodyPr>
          <a:lstStyle/>
          <a:p>
            <a:pPr algn="ctr"/>
            <a:r>
              <a:rPr lang="en-US" sz="4800" dirty="0"/>
              <a:t>THANK YOU!!</a:t>
            </a:r>
          </a:p>
        </p:txBody>
      </p:sp>
    </p:spTree>
    <p:extLst>
      <p:ext uri="{BB962C8B-B14F-4D97-AF65-F5344CB8AC3E}">
        <p14:creationId xmlns:p14="http://schemas.microsoft.com/office/powerpoint/2010/main" val="100472516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378EF69-3A86-4ACC-B339-00083686FCF7}"/>
              </a:ext>
            </a:extLst>
          </p:cNvPr>
          <p:cNvPicPr>
            <a:picLocks noChangeAspect="1"/>
          </p:cNvPicPr>
          <p:nvPr/>
        </p:nvPicPr>
        <p:blipFill>
          <a:blip r:embed="rId2"/>
          <a:stretch>
            <a:fillRect/>
          </a:stretch>
        </p:blipFill>
        <p:spPr>
          <a:xfrm>
            <a:off x="630732" y="337131"/>
            <a:ext cx="3924643" cy="1716080"/>
          </a:xfrm>
          <a:prstGeom prst="rect">
            <a:avLst/>
          </a:prstGeom>
        </p:spPr>
      </p:pic>
      <p:sp>
        <p:nvSpPr>
          <p:cNvPr id="2" name="TextBox 1">
            <a:extLst>
              <a:ext uri="{FF2B5EF4-FFF2-40B4-BE49-F238E27FC236}">
                <a16:creationId xmlns:a16="http://schemas.microsoft.com/office/drawing/2014/main" id="{4E838C2F-D22C-4657-B4D6-E03F78892950}"/>
              </a:ext>
            </a:extLst>
          </p:cNvPr>
          <p:cNvSpPr txBox="1"/>
          <p:nvPr/>
        </p:nvSpPr>
        <p:spPr>
          <a:xfrm>
            <a:off x="1291243" y="2934426"/>
            <a:ext cx="10075025" cy="2616101"/>
          </a:xfrm>
          <a:prstGeom prst="rect">
            <a:avLst/>
          </a:prstGeom>
          <a:noFill/>
        </p:spPr>
        <p:txBody>
          <a:bodyPr wrap="square" rtlCol="0">
            <a:spAutoFit/>
          </a:bodyPr>
          <a:lstStyle/>
          <a:p>
            <a:pPr algn="ctr"/>
            <a:r>
              <a:rPr lang="en-US" sz="3200" b="1" dirty="0"/>
              <a:t>PROGRAM INTRODUCTION </a:t>
            </a:r>
          </a:p>
          <a:p>
            <a:pPr algn="ctr"/>
            <a:r>
              <a:rPr lang="en-US" sz="3200" b="1" dirty="0"/>
              <a:t>Maura Gast</a:t>
            </a:r>
          </a:p>
          <a:p>
            <a:pPr algn="ctr"/>
            <a:endParaRPr lang="en-US" sz="3200" b="1" dirty="0"/>
          </a:p>
          <a:p>
            <a:pPr algn="ctr"/>
            <a:r>
              <a:rPr lang="en-US" sz="3200" b="1" dirty="0"/>
              <a:t>THE HOW’S AND WHY’S OF SERVING OUR GUESTS</a:t>
            </a:r>
          </a:p>
          <a:p>
            <a:endParaRPr lang="en-US" dirty="0"/>
          </a:p>
          <a:p>
            <a:endParaRPr lang="en-US" dirty="0"/>
          </a:p>
        </p:txBody>
      </p:sp>
    </p:spTree>
    <p:extLst>
      <p:ext uri="{BB962C8B-B14F-4D97-AF65-F5344CB8AC3E}">
        <p14:creationId xmlns:p14="http://schemas.microsoft.com/office/powerpoint/2010/main" val="324895779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45D2754-B278-4837-A086-3D21DA8051F0}"/>
              </a:ext>
            </a:extLst>
          </p:cNvPr>
          <p:cNvPicPr>
            <a:picLocks noChangeAspect="1"/>
          </p:cNvPicPr>
          <p:nvPr/>
        </p:nvPicPr>
        <p:blipFill>
          <a:blip r:embed="rId2"/>
          <a:stretch>
            <a:fillRect/>
          </a:stretch>
        </p:blipFill>
        <p:spPr>
          <a:xfrm>
            <a:off x="884093" y="176179"/>
            <a:ext cx="10423813" cy="6505642"/>
          </a:xfrm>
          <a:prstGeom prst="rect">
            <a:avLst/>
          </a:prstGeom>
        </p:spPr>
      </p:pic>
    </p:spTree>
    <p:extLst>
      <p:ext uri="{BB962C8B-B14F-4D97-AF65-F5344CB8AC3E}">
        <p14:creationId xmlns:p14="http://schemas.microsoft.com/office/powerpoint/2010/main" val="289137990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378EF69-3A86-4ACC-B339-00083686FCF7}"/>
              </a:ext>
            </a:extLst>
          </p:cNvPr>
          <p:cNvPicPr>
            <a:picLocks noChangeAspect="1"/>
          </p:cNvPicPr>
          <p:nvPr/>
        </p:nvPicPr>
        <p:blipFill>
          <a:blip r:embed="rId2"/>
          <a:stretch>
            <a:fillRect/>
          </a:stretch>
        </p:blipFill>
        <p:spPr>
          <a:xfrm>
            <a:off x="630732" y="337131"/>
            <a:ext cx="2195595" cy="960041"/>
          </a:xfrm>
          <a:prstGeom prst="rect">
            <a:avLst/>
          </a:prstGeom>
        </p:spPr>
      </p:pic>
      <p:sp>
        <p:nvSpPr>
          <p:cNvPr id="5" name="TextBox 4">
            <a:extLst>
              <a:ext uri="{FF2B5EF4-FFF2-40B4-BE49-F238E27FC236}">
                <a16:creationId xmlns:a16="http://schemas.microsoft.com/office/drawing/2014/main" id="{8C654B42-8FC2-4C8A-8A2C-EB149D7D3869}"/>
              </a:ext>
            </a:extLst>
          </p:cNvPr>
          <p:cNvSpPr txBox="1"/>
          <p:nvPr/>
        </p:nvSpPr>
        <p:spPr>
          <a:xfrm>
            <a:off x="1512917" y="1050293"/>
            <a:ext cx="9642763" cy="5078313"/>
          </a:xfrm>
          <a:prstGeom prst="rect">
            <a:avLst/>
          </a:prstGeom>
          <a:noFill/>
        </p:spPr>
        <p:txBody>
          <a:bodyPr wrap="square" rtlCol="0">
            <a:spAutoFit/>
          </a:bodyPr>
          <a:lstStyle/>
          <a:p>
            <a:pPr algn="ctr"/>
            <a:r>
              <a:rPr lang="en-US" b="1" dirty="0"/>
              <a:t>WHY VOLUNTEER?</a:t>
            </a:r>
          </a:p>
          <a:p>
            <a:endParaRPr lang="en-US" dirty="0"/>
          </a:p>
          <a:p>
            <a:r>
              <a:rPr lang="en-US" dirty="0"/>
              <a:t>Serve the community for which you are so passionate about and share your enthusiasm for Irving</a:t>
            </a:r>
          </a:p>
          <a:p>
            <a:endParaRPr lang="en-US" dirty="0"/>
          </a:p>
          <a:p>
            <a:r>
              <a:rPr lang="en-US" dirty="0"/>
              <a:t>Use your abilities, skills and knowledge in a fun and upbeat environment</a:t>
            </a:r>
          </a:p>
          <a:p>
            <a:endParaRPr lang="en-US" dirty="0"/>
          </a:p>
          <a:p>
            <a:r>
              <a:rPr lang="en-US" dirty="0"/>
              <a:t>Learn new skills</a:t>
            </a:r>
          </a:p>
          <a:p>
            <a:endParaRPr lang="en-US" dirty="0"/>
          </a:p>
          <a:p>
            <a:r>
              <a:rPr lang="en-US" dirty="0"/>
              <a:t>Flexible work schedule</a:t>
            </a:r>
          </a:p>
          <a:p>
            <a:endParaRPr lang="en-US" dirty="0"/>
          </a:p>
          <a:p>
            <a:r>
              <a:rPr lang="en-US" dirty="0"/>
              <a:t>Develop an increased sense and global view of society and help others by giving back</a:t>
            </a:r>
          </a:p>
          <a:p>
            <a:endParaRPr lang="en-US" dirty="0"/>
          </a:p>
          <a:p>
            <a:r>
              <a:rPr lang="en-US" dirty="0"/>
              <a:t>Work with friends, family and meet new people</a:t>
            </a:r>
          </a:p>
          <a:p>
            <a:endParaRPr lang="en-US" dirty="0"/>
          </a:p>
          <a:p>
            <a:r>
              <a:rPr lang="en-US" dirty="0"/>
              <a:t>Have fun!!</a:t>
            </a:r>
          </a:p>
          <a:p>
            <a:endParaRPr lang="en-US" dirty="0"/>
          </a:p>
          <a:p>
            <a:r>
              <a:rPr lang="en-US" dirty="0"/>
              <a:t>Being a Visitor Information Center Volunteer is a great way to connect with visitors to our City  and learn about all the things happening around and about town.</a:t>
            </a:r>
          </a:p>
        </p:txBody>
      </p:sp>
    </p:spTree>
    <p:extLst>
      <p:ext uri="{BB962C8B-B14F-4D97-AF65-F5344CB8AC3E}">
        <p14:creationId xmlns:p14="http://schemas.microsoft.com/office/powerpoint/2010/main" val="402208348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378EF69-3A86-4ACC-B339-00083686FCF7}"/>
              </a:ext>
            </a:extLst>
          </p:cNvPr>
          <p:cNvPicPr>
            <a:picLocks noChangeAspect="1"/>
          </p:cNvPicPr>
          <p:nvPr/>
        </p:nvPicPr>
        <p:blipFill>
          <a:blip r:embed="rId2"/>
          <a:stretch>
            <a:fillRect/>
          </a:stretch>
        </p:blipFill>
        <p:spPr>
          <a:xfrm>
            <a:off x="630732" y="337131"/>
            <a:ext cx="2195595" cy="960041"/>
          </a:xfrm>
          <a:prstGeom prst="rect">
            <a:avLst/>
          </a:prstGeom>
        </p:spPr>
      </p:pic>
      <p:sp>
        <p:nvSpPr>
          <p:cNvPr id="5" name="TextBox 4">
            <a:extLst>
              <a:ext uri="{FF2B5EF4-FFF2-40B4-BE49-F238E27FC236}">
                <a16:creationId xmlns:a16="http://schemas.microsoft.com/office/drawing/2014/main" id="{8C654B42-8FC2-4C8A-8A2C-EB149D7D3869}"/>
              </a:ext>
            </a:extLst>
          </p:cNvPr>
          <p:cNvSpPr txBox="1"/>
          <p:nvPr/>
        </p:nvSpPr>
        <p:spPr>
          <a:xfrm>
            <a:off x="1512917" y="1729048"/>
            <a:ext cx="9642763" cy="4524315"/>
          </a:xfrm>
          <a:prstGeom prst="rect">
            <a:avLst/>
          </a:prstGeom>
          <a:noFill/>
        </p:spPr>
        <p:txBody>
          <a:bodyPr wrap="square" rtlCol="0">
            <a:spAutoFit/>
          </a:bodyPr>
          <a:lstStyle/>
          <a:p>
            <a:pPr algn="ctr"/>
            <a:r>
              <a:rPr lang="en-US" b="1" dirty="0"/>
              <a:t>PROGRAM GOALS</a:t>
            </a:r>
          </a:p>
          <a:p>
            <a:endParaRPr lang="en-US" dirty="0"/>
          </a:p>
          <a:p>
            <a:r>
              <a:rPr lang="en-US" dirty="0"/>
              <a:t>Welcome visitors to the Irving Convention Center and Urban Center area and provide them with accurate and timely information.</a:t>
            </a:r>
          </a:p>
          <a:p>
            <a:endParaRPr lang="en-US" dirty="0"/>
          </a:p>
          <a:p>
            <a:r>
              <a:rPr lang="en-US" dirty="0"/>
              <a:t>Provide a service that meets and exceeds the visitor’s needs, including physical, cultural and language needs.</a:t>
            </a:r>
          </a:p>
          <a:p>
            <a:endParaRPr lang="en-US" dirty="0"/>
          </a:p>
          <a:p>
            <a:r>
              <a:rPr lang="en-US" dirty="0"/>
              <a:t>Promote the City of Irving offering information and welcoming all visitors with a friendly and kind spirit.</a:t>
            </a:r>
          </a:p>
          <a:p>
            <a:endParaRPr lang="en-US" dirty="0"/>
          </a:p>
          <a:p>
            <a:r>
              <a:rPr lang="en-US" dirty="0"/>
              <a:t>Be up-to-date on the events and specials happening at the Convention Center and Toyota Music Factory, along with the surrounding area attractions.  </a:t>
            </a:r>
          </a:p>
          <a:p>
            <a:endParaRPr lang="en-US" dirty="0"/>
          </a:p>
          <a:p>
            <a:r>
              <a:rPr lang="en-US" dirty="0"/>
              <a:t>Answer inquiries with information and assistance ranging from local attractions to lodging and transportation. </a:t>
            </a:r>
          </a:p>
        </p:txBody>
      </p:sp>
    </p:spTree>
    <p:extLst>
      <p:ext uri="{BB962C8B-B14F-4D97-AF65-F5344CB8AC3E}">
        <p14:creationId xmlns:p14="http://schemas.microsoft.com/office/powerpoint/2010/main" val="44470901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378EF69-3A86-4ACC-B339-00083686FCF7}"/>
              </a:ext>
            </a:extLst>
          </p:cNvPr>
          <p:cNvPicPr>
            <a:picLocks noChangeAspect="1"/>
          </p:cNvPicPr>
          <p:nvPr/>
        </p:nvPicPr>
        <p:blipFill>
          <a:blip r:embed="rId2"/>
          <a:stretch>
            <a:fillRect/>
          </a:stretch>
        </p:blipFill>
        <p:spPr>
          <a:xfrm>
            <a:off x="630732" y="337131"/>
            <a:ext cx="2118669" cy="926404"/>
          </a:xfrm>
          <a:prstGeom prst="rect">
            <a:avLst/>
          </a:prstGeom>
        </p:spPr>
      </p:pic>
      <p:sp>
        <p:nvSpPr>
          <p:cNvPr id="2" name="TextBox 1">
            <a:extLst>
              <a:ext uri="{FF2B5EF4-FFF2-40B4-BE49-F238E27FC236}">
                <a16:creationId xmlns:a16="http://schemas.microsoft.com/office/drawing/2014/main" id="{2F46FE0C-B842-4B7D-960A-E2C446270BF4}"/>
              </a:ext>
            </a:extLst>
          </p:cNvPr>
          <p:cNvSpPr txBox="1"/>
          <p:nvPr/>
        </p:nvSpPr>
        <p:spPr>
          <a:xfrm>
            <a:off x="1802127" y="1579418"/>
            <a:ext cx="9759141" cy="5078313"/>
          </a:xfrm>
          <a:prstGeom prst="rect">
            <a:avLst/>
          </a:prstGeom>
          <a:noFill/>
        </p:spPr>
        <p:txBody>
          <a:bodyPr wrap="square" rtlCol="0">
            <a:spAutoFit/>
          </a:bodyPr>
          <a:lstStyle/>
          <a:p>
            <a:pPr algn="ctr"/>
            <a:r>
              <a:rPr lang="en-US" b="1" dirty="0"/>
              <a:t>VOLUNTEER QUALIFICATIONS</a:t>
            </a:r>
          </a:p>
          <a:p>
            <a:endParaRPr lang="en-US" dirty="0"/>
          </a:p>
          <a:p>
            <a:pPr marL="285750" indent="-285750">
              <a:buFont typeface="Arial" panose="020B0604020202020204" pitchFamily="34" charset="0"/>
              <a:buChar char="•"/>
            </a:pPr>
            <a:r>
              <a:rPr lang="en-US" dirty="0"/>
              <a:t>Commit to a minimum of two weekend, four-hour shifts a month</a:t>
            </a:r>
          </a:p>
          <a:p>
            <a:pPr marL="285750" indent="-285750">
              <a:buFont typeface="Arial" panose="020B0604020202020204" pitchFamily="34" charset="0"/>
              <a:buChar char="•"/>
            </a:pPr>
            <a:r>
              <a:rPr lang="en-US" dirty="0"/>
              <a:t>A desire to meet and interact with people </a:t>
            </a:r>
          </a:p>
          <a:p>
            <a:pPr marL="285750" indent="-285750">
              <a:buFont typeface="Arial" panose="020B0604020202020204" pitchFamily="34" charset="0"/>
              <a:buChar char="•"/>
            </a:pPr>
            <a:r>
              <a:rPr lang="en-US" dirty="0"/>
              <a:t>Friendly and courteous</a:t>
            </a:r>
          </a:p>
          <a:p>
            <a:pPr marL="285750" indent="-285750">
              <a:buFont typeface="Arial" panose="020B0604020202020204" pitchFamily="34" charset="0"/>
              <a:buChar char="•"/>
            </a:pPr>
            <a:r>
              <a:rPr lang="en-US" dirty="0"/>
              <a:t>Neat appearance</a:t>
            </a:r>
          </a:p>
          <a:p>
            <a:pPr marL="285750" indent="-285750">
              <a:buFont typeface="Arial" panose="020B0604020202020204" pitchFamily="34" charset="0"/>
              <a:buChar char="•"/>
            </a:pPr>
            <a:r>
              <a:rPr lang="en-US" dirty="0"/>
              <a:t>Enjoy meeting people of all cultures and ethnic groups</a:t>
            </a:r>
          </a:p>
          <a:p>
            <a:pPr marL="285750" indent="-285750">
              <a:buFont typeface="Arial" panose="020B0604020202020204" pitchFamily="34" charset="0"/>
              <a:buChar char="•"/>
            </a:pPr>
            <a:r>
              <a:rPr lang="en-US" dirty="0"/>
              <a:t>Familiar with the city of Irving and immediate surround area</a:t>
            </a:r>
          </a:p>
          <a:p>
            <a:pPr marL="285750" indent="-285750">
              <a:buFont typeface="Arial" panose="020B0604020202020204" pitchFamily="34" charset="0"/>
              <a:buChar char="•"/>
            </a:pPr>
            <a:r>
              <a:rPr lang="en-US" dirty="0"/>
              <a:t>Willing to learn detailed information regarding attractions, hotels, dining, transportation and events</a:t>
            </a:r>
          </a:p>
          <a:p>
            <a:pPr marL="285750" indent="-285750">
              <a:buFont typeface="Arial" panose="020B0604020202020204" pitchFamily="34" charset="0"/>
              <a:buChar char="•"/>
            </a:pPr>
            <a:r>
              <a:rPr lang="en-US" dirty="0"/>
              <a:t>Ability to give clear and concise directions</a:t>
            </a:r>
          </a:p>
          <a:p>
            <a:pPr marL="285750" indent="-285750">
              <a:buFont typeface="Arial" panose="020B0604020202020204" pitchFamily="34" charset="0"/>
              <a:buChar char="•"/>
            </a:pPr>
            <a:r>
              <a:rPr lang="en-US" dirty="0"/>
              <a:t>Positively promote Irving</a:t>
            </a:r>
          </a:p>
          <a:p>
            <a:pPr marL="285750" indent="-285750">
              <a:buFont typeface="Arial" panose="020B0604020202020204" pitchFamily="34" charset="0"/>
              <a:buChar char="•"/>
            </a:pPr>
            <a:r>
              <a:rPr lang="en-US" dirty="0"/>
              <a:t>Ability to use a computer, iPad and other electronic devices to search for information as requested</a:t>
            </a:r>
          </a:p>
          <a:p>
            <a:pPr marL="285750" indent="-285750">
              <a:buFont typeface="Arial" panose="020B0604020202020204" pitchFamily="34" charset="0"/>
              <a:buChar char="•"/>
            </a:pPr>
            <a:r>
              <a:rPr lang="en-US" dirty="0"/>
              <a:t>Ability to answer and manage information requests</a:t>
            </a:r>
          </a:p>
          <a:p>
            <a:pPr marL="285750" indent="-285750">
              <a:buFont typeface="Arial" panose="020B0604020202020204" pitchFamily="34" charset="0"/>
              <a:buChar char="•"/>
            </a:pPr>
            <a:r>
              <a:rPr lang="en-US" dirty="0"/>
              <a:t>Have access to a computer, iPad or other electronic device at home for scheduling purposes</a:t>
            </a:r>
          </a:p>
          <a:p>
            <a:pPr marL="285750" indent="-285750">
              <a:buFont typeface="Arial" panose="020B0604020202020204" pitchFamily="34" charset="0"/>
              <a:buChar char="•"/>
            </a:pPr>
            <a:r>
              <a:rPr lang="en-US" dirty="0"/>
              <a:t>Demonstrate flexibility and cooperation in working with staff and other volunteers, being a good team member</a:t>
            </a:r>
          </a:p>
          <a:p>
            <a:pPr marL="285750" indent="-285750">
              <a:buFont typeface="Arial" panose="020B0604020202020204" pitchFamily="34" charset="0"/>
              <a:buChar char="•"/>
            </a:pPr>
            <a:r>
              <a:rPr lang="en-US" dirty="0"/>
              <a:t>Ability to sit, stand and walk</a:t>
            </a:r>
          </a:p>
          <a:p>
            <a:pPr marL="285750" indent="-285750">
              <a:buFont typeface="Arial" panose="020B0604020202020204" pitchFamily="34" charset="0"/>
              <a:buChar char="•"/>
            </a:pPr>
            <a:r>
              <a:rPr lang="en-US" dirty="0"/>
              <a:t>Being multi-lingual is not a requirement, but would be beneficial</a:t>
            </a:r>
          </a:p>
        </p:txBody>
      </p:sp>
    </p:spTree>
    <p:extLst>
      <p:ext uri="{BB962C8B-B14F-4D97-AF65-F5344CB8AC3E}">
        <p14:creationId xmlns:p14="http://schemas.microsoft.com/office/powerpoint/2010/main" val="386180912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378EF69-3A86-4ACC-B339-00083686FCF7}"/>
              </a:ext>
            </a:extLst>
          </p:cNvPr>
          <p:cNvPicPr>
            <a:picLocks noChangeAspect="1"/>
          </p:cNvPicPr>
          <p:nvPr/>
        </p:nvPicPr>
        <p:blipFill>
          <a:blip r:embed="rId2"/>
          <a:stretch>
            <a:fillRect/>
          </a:stretch>
        </p:blipFill>
        <p:spPr>
          <a:xfrm>
            <a:off x="630732" y="337131"/>
            <a:ext cx="2029341" cy="887345"/>
          </a:xfrm>
          <a:prstGeom prst="rect">
            <a:avLst/>
          </a:prstGeom>
        </p:spPr>
      </p:pic>
      <p:sp>
        <p:nvSpPr>
          <p:cNvPr id="2" name="TextBox 1">
            <a:extLst>
              <a:ext uri="{FF2B5EF4-FFF2-40B4-BE49-F238E27FC236}">
                <a16:creationId xmlns:a16="http://schemas.microsoft.com/office/drawing/2014/main" id="{FD8380DC-C8AB-4CE6-A1C6-72F4382FBC3F}"/>
              </a:ext>
            </a:extLst>
          </p:cNvPr>
          <p:cNvSpPr txBox="1"/>
          <p:nvPr/>
        </p:nvSpPr>
        <p:spPr>
          <a:xfrm>
            <a:off x="1050174" y="1047404"/>
            <a:ext cx="10091651" cy="5632311"/>
          </a:xfrm>
          <a:prstGeom prst="rect">
            <a:avLst/>
          </a:prstGeom>
          <a:noFill/>
        </p:spPr>
        <p:txBody>
          <a:bodyPr wrap="square" rtlCol="0">
            <a:spAutoFit/>
          </a:bodyPr>
          <a:lstStyle/>
          <a:p>
            <a:pPr algn="ctr"/>
            <a:r>
              <a:rPr lang="en-US" b="1" dirty="0"/>
              <a:t>VISITOR INFORMATION VOLUNTEER DUTIES AND REQUIREMENTS</a:t>
            </a:r>
          </a:p>
          <a:p>
            <a:endParaRPr lang="en-US" dirty="0"/>
          </a:p>
          <a:p>
            <a:pPr marL="285750" indent="-285750">
              <a:buFont typeface="Arial" panose="020B0604020202020204" pitchFamily="34" charset="0"/>
              <a:buChar char="•"/>
            </a:pPr>
            <a:r>
              <a:rPr lang="en-US" dirty="0"/>
              <a:t>Attend all training and study all update information.</a:t>
            </a:r>
          </a:p>
          <a:p>
            <a:pPr marL="285750" indent="-285750">
              <a:buFont typeface="Arial" panose="020B0604020202020204" pitchFamily="34" charset="0"/>
              <a:buChar char="•"/>
            </a:pPr>
            <a:r>
              <a:rPr lang="en-US" dirty="0"/>
              <a:t>Be welcoming and friendly while assisting visitors.</a:t>
            </a:r>
          </a:p>
          <a:p>
            <a:pPr marL="285750" indent="-285750">
              <a:buFont typeface="Arial" panose="020B0604020202020204" pitchFamily="34" charset="0"/>
              <a:buChar char="•"/>
            </a:pPr>
            <a:r>
              <a:rPr lang="en-US" dirty="0"/>
              <a:t>Arrive for volunteer assignment on time and on the assigned day, and able to check-in, confirm or decline assignments on-line.</a:t>
            </a:r>
          </a:p>
          <a:p>
            <a:pPr marL="285750" indent="-285750">
              <a:buFont typeface="Arial" panose="020B0604020202020204" pitchFamily="34" charset="0"/>
              <a:buChar char="•"/>
            </a:pPr>
            <a:r>
              <a:rPr lang="en-US" dirty="0"/>
              <a:t>Wear the Visitor Information Volunteer uniform while volunteering.</a:t>
            </a:r>
          </a:p>
          <a:p>
            <a:pPr marL="285750" indent="-285750">
              <a:buFont typeface="Arial" panose="020B0604020202020204" pitchFamily="34" charset="0"/>
              <a:buChar char="•"/>
            </a:pPr>
            <a:r>
              <a:rPr lang="en-US" dirty="0"/>
              <a:t>Assist visitors with tourist information regarding Irving, the Convention center and Toyota Music Factory.</a:t>
            </a:r>
          </a:p>
          <a:p>
            <a:pPr marL="285750" indent="-285750">
              <a:buFont typeface="Arial" panose="020B0604020202020204" pitchFamily="34" charset="0"/>
              <a:buChar char="•"/>
            </a:pPr>
            <a:r>
              <a:rPr lang="en-US" dirty="0"/>
              <a:t>Act a greeters for visitors and large groups to the Convention Center.</a:t>
            </a:r>
          </a:p>
          <a:p>
            <a:pPr marL="285750" indent="-285750">
              <a:buFont typeface="Arial" panose="020B0604020202020204" pitchFamily="34" charset="0"/>
              <a:buChar char="•"/>
            </a:pPr>
            <a:r>
              <a:rPr lang="en-US" dirty="0"/>
              <a:t>Assist with “Frequently Asked Questions” at the lobby desk/kiosk in the Convention Center.</a:t>
            </a:r>
          </a:p>
          <a:p>
            <a:pPr marL="285750" indent="-285750">
              <a:buFont typeface="Arial" panose="020B0604020202020204" pitchFamily="34" charset="0"/>
              <a:buChar char="•"/>
            </a:pPr>
            <a:r>
              <a:rPr lang="en-US" dirty="0"/>
              <a:t>Be knowledgeable on security protocol and awareness.</a:t>
            </a:r>
          </a:p>
          <a:p>
            <a:pPr marL="285750" indent="-285750">
              <a:buFont typeface="Arial" panose="020B0604020202020204" pitchFamily="34" charset="0"/>
              <a:buChar char="•"/>
            </a:pPr>
            <a:r>
              <a:rPr lang="en-US" dirty="0"/>
              <a:t>Know the “go to” person for specific information, </a:t>
            </a:r>
            <a:r>
              <a:rPr lang="en-US" dirty="0" err="1"/>
              <a:t>ie</a:t>
            </a:r>
            <a:r>
              <a:rPr lang="en-US" dirty="0"/>
              <a:t>. Lost and found, booking an event at the Convention Center, etc. </a:t>
            </a:r>
          </a:p>
          <a:p>
            <a:pPr marL="285750" indent="-285750">
              <a:buFont typeface="Arial" panose="020B0604020202020204" pitchFamily="34" charset="0"/>
              <a:buChar char="•"/>
            </a:pPr>
            <a:r>
              <a:rPr lang="en-US" dirty="0"/>
              <a:t>Be knowledgeable about public transportation and directions.</a:t>
            </a:r>
          </a:p>
          <a:p>
            <a:pPr marL="285750" indent="-285750">
              <a:buFont typeface="Arial" panose="020B0604020202020204" pitchFamily="34" charset="0"/>
              <a:buChar char="•"/>
            </a:pPr>
            <a:r>
              <a:rPr lang="en-US" dirty="0"/>
              <a:t>Assist with parking questions.</a:t>
            </a:r>
          </a:p>
          <a:p>
            <a:pPr marL="285750" indent="-285750">
              <a:buFont typeface="Arial" panose="020B0604020202020204" pitchFamily="34" charset="0"/>
              <a:buChar char="•"/>
            </a:pPr>
            <a:r>
              <a:rPr lang="en-US" dirty="0"/>
              <a:t>Be knowledgeable on the internet and comfortable acquiring information from Google/Bing, ICC, ICVB and TMF websites in order to assist visitors with accurate information.</a:t>
            </a:r>
          </a:p>
          <a:p>
            <a:pPr marL="285750" indent="-285750">
              <a:buFont typeface="Arial" panose="020B0604020202020204" pitchFamily="34" charset="0"/>
              <a:buChar char="•"/>
            </a:pPr>
            <a:r>
              <a:rPr lang="en-US" dirty="0"/>
              <a:t>Be flexible in working with staff and other volunteers.</a:t>
            </a:r>
          </a:p>
          <a:p>
            <a:pPr marL="285750" indent="-285750">
              <a:buFont typeface="Arial" panose="020B0604020202020204" pitchFamily="34" charset="0"/>
              <a:buChar char="•"/>
            </a:pPr>
            <a:r>
              <a:rPr lang="en-US" dirty="0"/>
              <a:t>Use initiative in providing above and beyond customer service.</a:t>
            </a:r>
          </a:p>
        </p:txBody>
      </p:sp>
    </p:spTree>
    <p:extLst>
      <p:ext uri="{BB962C8B-B14F-4D97-AF65-F5344CB8AC3E}">
        <p14:creationId xmlns:p14="http://schemas.microsoft.com/office/powerpoint/2010/main" val="419845882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378EF69-3A86-4ACC-B339-00083686FCF7}"/>
              </a:ext>
            </a:extLst>
          </p:cNvPr>
          <p:cNvPicPr>
            <a:picLocks noChangeAspect="1"/>
          </p:cNvPicPr>
          <p:nvPr/>
        </p:nvPicPr>
        <p:blipFill>
          <a:blip r:embed="rId2"/>
          <a:stretch>
            <a:fillRect/>
          </a:stretch>
        </p:blipFill>
        <p:spPr>
          <a:xfrm>
            <a:off x="630732" y="337131"/>
            <a:ext cx="1890535" cy="826651"/>
          </a:xfrm>
          <a:prstGeom prst="rect">
            <a:avLst/>
          </a:prstGeom>
        </p:spPr>
      </p:pic>
      <p:sp>
        <p:nvSpPr>
          <p:cNvPr id="2" name="TextBox 1">
            <a:extLst>
              <a:ext uri="{FF2B5EF4-FFF2-40B4-BE49-F238E27FC236}">
                <a16:creationId xmlns:a16="http://schemas.microsoft.com/office/drawing/2014/main" id="{D97830AF-AF9F-45CB-B294-B6197A0FCE94}"/>
              </a:ext>
            </a:extLst>
          </p:cNvPr>
          <p:cNvSpPr txBox="1"/>
          <p:nvPr/>
        </p:nvSpPr>
        <p:spPr>
          <a:xfrm>
            <a:off x="720436" y="1762298"/>
            <a:ext cx="10573789" cy="3416320"/>
          </a:xfrm>
          <a:prstGeom prst="rect">
            <a:avLst/>
          </a:prstGeom>
          <a:noFill/>
        </p:spPr>
        <p:txBody>
          <a:bodyPr wrap="square" rtlCol="0">
            <a:spAutoFit/>
          </a:bodyPr>
          <a:lstStyle/>
          <a:p>
            <a:pPr algn="ctr"/>
            <a:r>
              <a:rPr lang="en-US" b="1" dirty="0"/>
              <a:t>OUR PROMOTE TO YOU</a:t>
            </a:r>
          </a:p>
          <a:p>
            <a:endParaRPr lang="en-US" dirty="0"/>
          </a:p>
          <a:p>
            <a:pPr marL="285750" indent="-285750">
              <a:buFont typeface="Arial" panose="020B0604020202020204" pitchFamily="34" charset="0"/>
              <a:buChar char="•"/>
            </a:pPr>
            <a:r>
              <a:rPr lang="en-US" dirty="0"/>
              <a:t>Provide the training and updated materials needed in group and one-on-one format </a:t>
            </a:r>
          </a:p>
          <a:p>
            <a:pPr marL="285750" indent="-285750">
              <a:buFont typeface="Arial" panose="020B0604020202020204" pitchFamily="34" charset="0"/>
              <a:buChar char="•"/>
            </a:pPr>
            <a:r>
              <a:rPr lang="en-US" dirty="0"/>
              <a:t>Respect your time and commitment</a:t>
            </a:r>
          </a:p>
          <a:p>
            <a:pPr marL="285750" indent="-285750">
              <a:buFont typeface="Arial" panose="020B0604020202020204" pitchFamily="34" charset="0"/>
              <a:buChar char="•"/>
            </a:pPr>
            <a:r>
              <a:rPr lang="en-US" dirty="0"/>
              <a:t>Provide supervision and guidance</a:t>
            </a:r>
          </a:p>
          <a:p>
            <a:pPr marL="285750" indent="-285750">
              <a:buFont typeface="Arial" panose="020B0604020202020204" pitchFamily="34" charset="0"/>
              <a:buChar char="•"/>
            </a:pPr>
            <a:r>
              <a:rPr lang="en-US" dirty="0"/>
              <a:t>Provide a safe and secure environment and training for security situations</a:t>
            </a:r>
          </a:p>
          <a:p>
            <a:pPr marL="285750" indent="-285750">
              <a:buFont typeface="Arial" panose="020B0604020202020204" pitchFamily="34" charset="0"/>
              <a:buChar char="•"/>
            </a:pPr>
            <a:r>
              <a:rPr lang="en-US" dirty="0"/>
              <a:t>Provide updated information for any changes and developments within the Convention Center, Toyota Music Factory venues, construction and city of Irving in general.</a:t>
            </a:r>
          </a:p>
          <a:p>
            <a:pPr marL="285750" indent="-285750">
              <a:buFont typeface="Arial" panose="020B0604020202020204" pitchFamily="34" charset="0"/>
              <a:buChar char="•"/>
            </a:pPr>
            <a:r>
              <a:rPr lang="en-US" dirty="0"/>
              <a:t>Provide the Visitor Information Volunteer uniform</a:t>
            </a:r>
          </a:p>
          <a:p>
            <a:pPr marL="285750" indent="-285750">
              <a:buFont typeface="Arial" panose="020B0604020202020204" pitchFamily="34" charset="0"/>
              <a:buChar char="•"/>
            </a:pPr>
            <a:r>
              <a:rPr lang="en-US" dirty="0"/>
              <a:t>Listen and respect your input</a:t>
            </a:r>
          </a:p>
          <a:p>
            <a:pPr marL="285750" indent="-285750">
              <a:buFont typeface="Arial" panose="020B0604020202020204" pitchFamily="34" charset="0"/>
              <a:buChar char="•"/>
            </a:pPr>
            <a:r>
              <a:rPr lang="en-US" dirty="0"/>
              <a:t>Keep all personal data confidential</a:t>
            </a:r>
          </a:p>
          <a:p>
            <a:pPr marL="285750" indent="-285750">
              <a:buFont typeface="Arial" panose="020B0604020202020204" pitchFamily="34" charset="0"/>
              <a:buChar char="•"/>
            </a:pPr>
            <a:r>
              <a:rPr lang="en-US" dirty="0"/>
              <a:t>Recognize and celebrate your volunteer passion</a:t>
            </a:r>
          </a:p>
        </p:txBody>
      </p:sp>
    </p:spTree>
    <p:extLst>
      <p:ext uri="{BB962C8B-B14F-4D97-AF65-F5344CB8AC3E}">
        <p14:creationId xmlns:p14="http://schemas.microsoft.com/office/powerpoint/2010/main" val="12227028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378EF69-3A86-4ACC-B339-00083686FCF7}"/>
              </a:ext>
            </a:extLst>
          </p:cNvPr>
          <p:cNvPicPr>
            <a:picLocks noChangeAspect="1"/>
          </p:cNvPicPr>
          <p:nvPr/>
        </p:nvPicPr>
        <p:blipFill>
          <a:blip r:embed="rId2"/>
          <a:stretch>
            <a:fillRect/>
          </a:stretch>
        </p:blipFill>
        <p:spPr>
          <a:xfrm>
            <a:off x="630732" y="337131"/>
            <a:ext cx="3924643" cy="1716080"/>
          </a:xfrm>
          <a:prstGeom prst="rect">
            <a:avLst/>
          </a:prstGeom>
        </p:spPr>
      </p:pic>
      <p:sp>
        <p:nvSpPr>
          <p:cNvPr id="2" name="TextBox 1">
            <a:extLst>
              <a:ext uri="{FF2B5EF4-FFF2-40B4-BE49-F238E27FC236}">
                <a16:creationId xmlns:a16="http://schemas.microsoft.com/office/drawing/2014/main" id="{8E6AB7F3-3ACC-4DDD-A3E4-A684F1ED618F}"/>
              </a:ext>
            </a:extLst>
          </p:cNvPr>
          <p:cNvSpPr txBox="1"/>
          <p:nvPr/>
        </p:nvSpPr>
        <p:spPr>
          <a:xfrm>
            <a:off x="1812175" y="1637574"/>
            <a:ext cx="9626138" cy="5909310"/>
          </a:xfrm>
          <a:prstGeom prst="rect">
            <a:avLst/>
          </a:prstGeom>
          <a:noFill/>
        </p:spPr>
        <p:txBody>
          <a:bodyPr wrap="square" rtlCol="0">
            <a:spAutoFit/>
          </a:bodyPr>
          <a:lstStyle/>
          <a:p>
            <a:pPr algn="ctr"/>
            <a:r>
              <a:rPr lang="en-US" b="1" dirty="0"/>
              <a:t>VOLUNTEER SHIFTS AND SCHEDULING</a:t>
            </a:r>
          </a:p>
          <a:p>
            <a:endParaRPr lang="en-US" dirty="0"/>
          </a:p>
          <a:p>
            <a:r>
              <a:rPr lang="en-US" dirty="0"/>
              <a:t>Two people per shift</a:t>
            </a:r>
          </a:p>
          <a:p>
            <a:r>
              <a:rPr lang="en-US" dirty="0"/>
              <a:t>Four hour shifts on Saturday and Sunday:  10 am – 2 pm and 2 pm to 6 pm</a:t>
            </a:r>
          </a:p>
          <a:p>
            <a:r>
              <a:rPr lang="en-US" dirty="0"/>
              <a:t>Two shifts per month</a:t>
            </a:r>
          </a:p>
          <a:p>
            <a:endParaRPr lang="en-US" dirty="0"/>
          </a:p>
          <a:p>
            <a:r>
              <a:rPr lang="en-US" dirty="0"/>
              <a:t>Self-scheduling available on the Volunteer portal via your Volunteer Profile.</a:t>
            </a:r>
          </a:p>
          <a:p>
            <a:endParaRPr lang="en-US" dirty="0"/>
          </a:p>
          <a:p>
            <a:r>
              <a:rPr lang="en-US" dirty="0"/>
              <a:t>You will be given a login and password for the software and it is your responsibility to self-schedule your shift.</a:t>
            </a:r>
          </a:p>
          <a:p>
            <a:endParaRPr lang="en-US" dirty="0"/>
          </a:p>
          <a:p>
            <a:r>
              <a:rPr lang="en-US" dirty="0"/>
              <a:t>If you cannot complete your commitment for a shift, you must contact a volunteer on the backup list and verify their availability (within the 24-36 hours prior).</a:t>
            </a:r>
          </a:p>
          <a:p>
            <a:endParaRPr lang="en-US" dirty="0"/>
          </a:p>
          <a:p>
            <a:r>
              <a:rPr lang="en-US" dirty="0"/>
              <a:t>If no one can be verified to serve your shift, contact the Volunteer Manager 24 hours prior.</a:t>
            </a:r>
          </a:p>
          <a:p>
            <a:endParaRPr lang="en-US" dirty="0"/>
          </a:p>
          <a:p>
            <a:r>
              <a:rPr lang="en-US" dirty="0"/>
              <a:t>Volunteer contact information will be available on the Volunteer Information Portal.</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0394563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955</Words>
  <Application>Microsoft Office PowerPoint</Application>
  <PresentationFormat>Widescreen</PresentationFormat>
  <Paragraphs>114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 Boyer</dc:creator>
  <cp:lastModifiedBy>Carol Boyer</cp:lastModifiedBy>
  <cp:revision>9</cp:revision>
  <dcterms:created xsi:type="dcterms:W3CDTF">2019-06-22T18:16:30Z</dcterms:created>
  <dcterms:modified xsi:type="dcterms:W3CDTF">2019-06-22T19:33:10Z</dcterms:modified>
</cp:coreProperties>
</file>